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62" r:id="rId3"/>
    <p:sldId id="261" r:id="rId4"/>
    <p:sldId id="259" r:id="rId5"/>
    <p:sldId id="263" r:id="rId6"/>
    <p:sldId id="285" r:id="rId7"/>
    <p:sldId id="286" r:id="rId8"/>
    <p:sldId id="266" r:id="rId9"/>
    <p:sldId id="258" r:id="rId10"/>
    <p:sldId id="260" r:id="rId11"/>
    <p:sldId id="270" r:id="rId12"/>
    <p:sldId id="272" r:id="rId13"/>
    <p:sldId id="271" r:id="rId14"/>
    <p:sldId id="273" r:id="rId15"/>
    <p:sldId id="275" r:id="rId16"/>
    <p:sldId id="289" r:id="rId17"/>
    <p:sldId id="290" r:id="rId18"/>
    <p:sldId id="305" r:id="rId19"/>
    <p:sldId id="291" r:id="rId20"/>
    <p:sldId id="303" r:id="rId21"/>
    <p:sldId id="267" r:id="rId22"/>
    <p:sldId id="306" r:id="rId23"/>
    <p:sldId id="308" r:id="rId24"/>
    <p:sldId id="307" r:id="rId25"/>
    <p:sldId id="309" r:id="rId26"/>
    <p:sldId id="310" r:id="rId27"/>
    <p:sldId id="293" r:id="rId28"/>
    <p:sldId id="292" r:id="rId29"/>
    <p:sldId id="265" r:id="rId30"/>
    <p:sldId id="264" r:id="rId31"/>
    <p:sldId id="268" r:id="rId32"/>
    <p:sldId id="287" r:id="rId33"/>
    <p:sldId id="296" r:id="rId34"/>
    <p:sldId id="295" r:id="rId35"/>
    <p:sldId id="276" r:id="rId36"/>
    <p:sldId id="311" r:id="rId37"/>
    <p:sldId id="313" r:id="rId38"/>
    <p:sldId id="278" r:id="rId39"/>
    <p:sldId id="277" r:id="rId40"/>
    <p:sldId id="298" r:id="rId41"/>
    <p:sldId id="300" r:id="rId42"/>
    <p:sldId id="257" r:id="rId43"/>
    <p:sldId id="299" r:id="rId44"/>
    <p:sldId id="304"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D1C82-3CB7-41AE-ABE9-B52290C16062}" type="datetimeFigureOut">
              <a:rPr lang="en-US" smtClean="0"/>
              <a:pPr/>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C8208-EEB5-4AA0-BF9D-D97F98CEAE9D}" type="slidenum">
              <a:rPr lang="en-US" smtClean="0"/>
              <a:pPr/>
              <a:t>‹#›</a:t>
            </a:fld>
            <a:endParaRPr lang="en-US"/>
          </a:p>
        </p:txBody>
      </p:sp>
    </p:spTree>
    <p:extLst>
      <p:ext uri="{BB962C8B-B14F-4D97-AF65-F5344CB8AC3E}">
        <p14:creationId xmlns:p14="http://schemas.microsoft.com/office/powerpoint/2010/main" xmlns="" val="319648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C8208-EEB5-4AA0-BF9D-D97F98CEAE9D}" type="slidenum">
              <a:rPr lang="en-US" smtClean="0"/>
              <a:pPr/>
              <a:t>15</a:t>
            </a:fld>
            <a:endParaRPr lang="en-US"/>
          </a:p>
        </p:txBody>
      </p:sp>
    </p:spTree>
    <p:extLst>
      <p:ext uri="{BB962C8B-B14F-4D97-AF65-F5344CB8AC3E}">
        <p14:creationId xmlns:p14="http://schemas.microsoft.com/office/powerpoint/2010/main" xmlns="" val="146034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F4DD0A-86F5-48E0-A866-2EA70772E973}" type="datetimeFigureOut">
              <a:rPr lang="en-US" smtClean="0"/>
              <a:pPr/>
              <a:t>4/8/2013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895083A-2C10-416D-A396-8965258028F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4DD0A-86F5-48E0-A866-2EA70772E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083A-2C10-416D-A396-8965258028F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895083A-2C10-416D-A396-8965258028F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4DD0A-86F5-48E0-A866-2EA70772E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F4DD0A-86F5-48E0-A866-2EA70772E973}"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895083A-2C10-416D-A396-8965258028F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DF4DD0A-86F5-48E0-A866-2EA70772E973}" type="datetimeFigureOut">
              <a:rPr lang="en-US" smtClean="0"/>
              <a:pPr/>
              <a:t>4/8/2013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895083A-2C10-416D-A396-8965258028F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DF4DD0A-86F5-48E0-A866-2EA70772E973}"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5083A-2C10-416D-A396-8965258028F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F4DD0A-86F5-48E0-A866-2EA70772E973}" type="datetimeFigureOut">
              <a:rPr lang="en-US" smtClean="0"/>
              <a:pPr/>
              <a:t>4/8/2013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895083A-2C10-416D-A396-8965258028F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4DD0A-86F5-48E0-A866-2EA70772E973}"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895083A-2C10-416D-A396-8965258028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DF4DD0A-86F5-48E0-A866-2EA70772E973}"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895083A-2C10-416D-A396-8965258028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895083A-2C10-416D-A396-8965258028F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DF4DD0A-86F5-48E0-A866-2EA70772E973}" type="datetimeFigureOut">
              <a:rPr lang="en-US" smtClean="0"/>
              <a:pPr/>
              <a:t>4/8/2013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895083A-2C10-416D-A396-8965258028F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DF4DD0A-86F5-48E0-A866-2EA70772E973}" type="datetimeFigureOut">
              <a:rPr lang="en-US" smtClean="0"/>
              <a:pPr/>
              <a:t>4/8/2013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DF4DD0A-86F5-48E0-A866-2EA70772E973}" type="datetimeFigureOut">
              <a:rPr lang="en-US" smtClean="0"/>
              <a:pPr/>
              <a:t>4/8/2013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895083A-2C10-416D-A396-8965258028F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c/cd/Education_City_4_Stevag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HEC_Paris" TargetMode="External"/><Relationship Id="rId3" Type="http://schemas.openxmlformats.org/officeDocument/2006/relationships/hyperlink" Target="http://en.wikipedia.org/wiki/Weill_Cornell_Medical_College_in_Qatar" TargetMode="External"/><Relationship Id="rId7" Type="http://schemas.openxmlformats.org/officeDocument/2006/relationships/hyperlink" Target="http://en.wikipedia.org/wiki/Northwestern_University_in_Qatar" TargetMode="External"/><Relationship Id="rId2" Type="http://schemas.openxmlformats.org/officeDocument/2006/relationships/hyperlink" Target="http://en.wikipedia.org/wiki/Virginia_Commonwealth_University" TargetMode="External"/><Relationship Id="rId1" Type="http://schemas.openxmlformats.org/officeDocument/2006/relationships/slideLayout" Target="../slideLayouts/slideLayout2.xml"/><Relationship Id="rId6" Type="http://schemas.openxmlformats.org/officeDocument/2006/relationships/hyperlink" Target="http://en.wikipedia.org/wiki/Georgetown_University_School_of_Foreign_Service_in_Qatar" TargetMode="External"/><Relationship Id="rId5" Type="http://schemas.openxmlformats.org/officeDocument/2006/relationships/hyperlink" Target="http://en.wikipedia.org/wiki/Carnegie_Mellon_University_in_Qatar" TargetMode="External"/><Relationship Id="rId10" Type="http://schemas.openxmlformats.org/officeDocument/2006/relationships/hyperlink" Target="http://en.wikipedia.org/w/index.php?title=Qatar_Faculty_of_Islamic_Studies&amp;action=edit&amp;redlink=1" TargetMode="External"/><Relationship Id="rId4" Type="http://schemas.openxmlformats.org/officeDocument/2006/relationships/hyperlink" Target="http://en.wikipedia.org/wiki/Texas_A&amp;M_University_at_Qatar" TargetMode="External"/><Relationship Id="rId9" Type="http://schemas.openxmlformats.org/officeDocument/2006/relationships/hyperlink" Target="http://www.ucl.ac.uk/qata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n.wikipedia.org/wiki/File:WCMCQ.jpg" TargetMode="External"/><Relationship Id="rId7" Type="http://schemas.openxmlformats.org/officeDocument/2006/relationships/hyperlink" Target="http://en.wikipedia.org/wiki/File:Education_City_1_Stevage.jpg" TargetMode="Externa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hyperlink" Target="http://en.wikipedia.org/wiki/File:LAS_Building_at_Education_City.jp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en.wikipedia.org/wiki/File:Education_City_5_Stevage.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BBC" TargetMode="External"/><Relationship Id="rId3" Type="http://schemas.openxmlformats.org/officeDocument/2006/relationships/hyperlink" Target="http://en.wikipedia.org/wiki/RAND" TargetMode="External"/><Relationship Id="rId7" Type="http://schemas.openxmlformats.org/officeDocument/2006/relationships/hyperlink" Target="http://en.wikipedia.org/wiki/Oxford_Union" TargetMode="External"/><Relationship Id="rId2" Type="http://schemas.openxmlformats.org/officeDocument/2006/relationships/hyperlink" Target="http://en.wikipedia.org/wiki/Qatar_Foundation_for_Education,_Science_and_Community_Development" TargetMode="External"/><Relationship Id="rId1" Type="http://schemas.openxmlformats.org/officeDocument/2006/relationships/slideLayout" Target="../slideLayouts/slideLayout2.xml"/><Relationship Id="rId6" Type="http://schemas.openxmlformats.org/officeDocument/2006/relationships/hyperlink" Target="http://en.wikipedia.org/wiki/Doha_Debates" TargetMode="External"/><Relationship Id="rId5" Type="http://schemas.openxmlformats.org/officeDocument/2006/relationships/hyperlink" Target="http://en.wikipedia.org/wiki/Qatar_Science_&amp;_Technology_Park" TargetMode="External"/><Relationship Id="rId4" Type="http://schemas.openxmlformats.org/officeDocument/2006/relationships/hyperlink" Target="http://www.rand.org/qatar" TargetMode="External"/><Relationship Id="rId9" Type="http://schemas.openxmlformats.org/officeDocument/2006/relationships/hyperlink" Target="http://en.wikipedia.org/wiki/Al_Jazeera_Children's_Chann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en.wikipedia.org/wiki/File:KAUST_laboratory_buildings_and_town_mosque.jpg" TargetMode="External"/><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hyperlink" Target="http://upload.wikimedia.org/wikipedia/commons/b/b6/KAUST_residential_street_with_outdoor_sculpture.jpg" TargetMode="Externa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6.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hyperlink" Target="http://nyuad.nyu.edu/about/global-network.html" TargetMode="External"/><Relationship Id="rId2" Type="http://schemas.openxmlformats.org/officeDocument/2006/relationships/hyperlink" Target="http://nyuad.nyu.edu/about.html"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nyuad.nyu.edu/news-events/salaam/2012/11/nyuad_students_head.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fp.google.com/slideshow/ALeqM5joW3vjxYLMhWFTSwoCjnCXRluMKw?docId=080108183203.wlwdn4v7&amp;index=0" TargetMode="External"/><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365tomythesis.files.wordpress.com/2011/02/mena-population-pyramids-1995-2005-2025-inclusion-meeting-the-100-million-youth-challenge.p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lexandriatrust.org/our-projects/public-voice-al-fanar" TargetMode="External"/><Relationship Id="rId2" Type="http://schemas.openxmlformats.org/officeDocument/2006/relationships/hyperlink" Target="http://www.al-fanar.org/"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hyperlink" Target="http://en.wikipedia.org/wiki/File:Arabian_Gulf_University_logo.png" TargetMode="External"/><Relationship Id="rId1" Type="http://schemas.openxmlformats.org/officeDocument/2006/relationships/slideLayout" Target="../slideLayouts/slideLayout2.xml"/><Relationship Id="rId6" Type="http://schemas.openxmlformats.org/officeDocument/2006/relationships/hyperlink" Target="http://www.wellingtoninternationalschool.com/home.php" TargetMode="External"/><Relationship Id="rId5" Type="http://schemas.openxmlformats.org/officeDocument/2006/relationships/image" Target="../media/image55.png"/><Relationship Id="rId4" Type="http://schemas.openxmlformats.org/officeDocument/2006/relationships/hyperlink" Target="https://www.gust.edu.k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LibyaPopulation2011.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00400"/>
            <a:ext cx="6400800" cy="2057400"/>
          </a:xfrm>
        </p:spPr>
        <p:txBody>
          <a:bodyPr/>
          <a:lstStyle/>
          <a:p>
            <a:r>
              <a:rPr lang="en-US" sz="2400" dirty="0" smtClean="0"/>
              <a:t>Marina TOLMACH</a:t>
            </a:r>
            <a:r>
              <a:rPr lang="az-Cyrl-AZ" sz="2400" dirty="0" smtClean="0"/>
              <a:t>Ё</a:t>
            </a:r>
            <a:r>
              <a:rPr lang="en-US" sz="2400" dirty="0" smtClean="0"/>
              <a:t>VA</a:t>
            </a:r>
          </a:p>
          <a:p>
            <a:endParaRPr lang="en-US" sz="2400" dirty="0" smtClean="0"/>
          </a:p>
          <a:p>
            <a:r>
              <a:rPr lang="en-US" sz="2000" dirty="0" smtClean="0"/>
              <a:t>Washington State University</a:t>
            </a:r>
          </a:p>
          <a:p>
            <a:r>
              <a:rPr lang="en-US" sz="2000" dirty="0" smtClean="0"/>
              <a:t>tolmache@wsu.edu</a:t>
            </a:r>
            <a:endParaRPr lang="en-US" sz="2000" dirty="0"/>
          </a:p>
        </p:txBody>
      </p:sp>
      <p:sp>
        <p:nvSpPr>
          <p:cNvPr id="2" name="Title 1"/>
          <p:cNvSpPr>
            <a:spLocks noGrp="1"/>
          </p:cNvSpPr>
          <p:nvPr>
            <p:ph type="ctrTitle"/>
          </p:nvPr>
        </p:nvSpPr>
        <p:spPr>
          <a:xfrm>
            <a:off x="685800" y="457201"/>
            <a:ext cx="7772400" cy="2133600"/>
          </a:xfrm>
        </p:spPr>
        <p:txBody>
          <a:bodyPr>
            <a:normAutofit fontScale="90000"/>
          </a:bodyPr>
          <a:lstStyle/>
          <a:p>
            <a:r>
              <a:rPr lang="en-US" b="1" dirty="0"/>
              <a:t>Education in GCC Countries: Access and Innovation</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534400" cy="914400"/>
          </a:xfrm>
        </p:spPr>
        <p:txBody>
          <a:bodyPr>
            <a:normAutofit fontScale="90000"/>
          </a:bodyPr>
          <a:lstStyle/>
          <a:p>
            <a:r>
              <a:rPr lang="en-US" b="1" dirty="0" smtClean="0">
                <a:solidFill>
                  <a:schemeClr val="accent1"/>
                </a:solidFill>
              </a:rPr>
              <a:t>Middle East Higher Ed Background:</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b="1" dirty="0" smtClean="0"/>
              <a:t>Middle East and North African higher education historically dominated by European university models.</a:t>
            </a:r>
          </a:p>
          <a:p>
            <a:endParaRPr lang="en-US" b="1" dirty="0" smtClean="0"/>
          </a:p>
          <a:p>
            <a:r>
              <a:rPr lang="en-US" b="1" dirty="0" smtClean="0"/>
              <a:t>British college model emulated by national universities after independence</a:t>
            </a:r>
          </a:p>
          <a:p>
            <a:endParaRPr lang="en-US" b="1" dirty="0" smtClean="0"/>
          </a:p>
          <a:p>
            <a:r>
              <a:rPr lang="en-US" b="1" dirty="0" smtClean="0"/>
              <a:t>Formerly few American universities, originally missionary colleges</a:t>
            </a:r>
          </a:p>
          <a:p>
            <a:endParaRPr lang="en-US" b="1"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sz="3600" b="1" dirty="0" smtClean="0">
                <a:solidFill>
                  <a:schemeClr val="accent1"/>
                </a:solidFill>
              </a:rPr>
              <a:t>Education trends in the Middle East and the Gulf</a:t>
            </a:r>
            <a:endParaRPr lang="en-US" sz="3600" b="1" dirty="0">
              <a:solidFill>
                <a:schemeClr val="accent1"/>
              </a:solidFill>
            </a:endParaRPr>
          </a:p>
        </p:txBody>
      </p:sp>
      <p:sp>
        <p:nvSpPr>
          <p:cNvPr id="3" name="Content Placeholder 2"/>
          <p:cNvSpPr>
            <a:spLocks noGrp="1"/>
          </p:cNvSpPr>
          <p:nvPr>
            <p:ph idx="1"/>
          </p:nvPr>
        </p:nvSpPr>
        <p:spPr>
          <a:xfrm>
            <a:off x="301752" y="1527048"/>
            <a:ext cx="8503920" cy="4873752"/>
          </a:xfrm>
        </p:spPr>
        <p:txBody>
          <a:bodyPr>
            <a:normAutofit/>
          </a:bodyPr>
          <a:lstStyle/>
          <a:p>
            <a:r>
              <a:rPr lang="en-US" sz="2400" b="1" dirty="0" smtClean="0"/>
              <a:t>Population growth</a:t>
            </a:r>
          </a:p>
          <a:p>
            <a:r>
              <a:rPr lang="en-US" sz="2400" b="1" dirty="0"/>
              <a:t>Oil wealth</a:t>
            </a:r>
          </a:p>
          <a:p>
            <a:r>
              <a:rPr lang="en-US" sz="2400" b="1" dirty="0" smtClean="0"/>
              <a:t>National universities cannot cope</a:t>
            </a:r>
          </a:p>
          <a:p>
            <a:r>
              <a:rPr lang="en-US" sz="2400" b="1" dirty="0" smtClean="0"/>
              <a:t>Middle class can afford tuition </a:t>
            </a:r>
          </a:p>
          <a:p>
            <a:r>
              <a:rPr lang="en-US" sz="2400" b="1" dirty="0" smtClean="0"/>
              <a:t>Demand for</a:t>
            </a:r>
          </a:p>
          <a:p>
            <a:pPr lvl="1"/>
            <a:r>
              <a:rPr lang="en-US" sz="2400" b="1" dirty="0" smtClean="0"/>
              <a:t>Higher education</a:t>
            </a:r>
          </a:p>
          <a:p>
            <a:pPr lvl="1"/>
            <a:r>
              <a:rPr lang="en-US" sz="2400" b="1" dirty="0" smtClean="0"/>
              <a:t>Higher education in home country</a:t>
            </a:r>
          </a:p>
          <a:p>
            <a:pPr lvl="1"/>
            <a:r>
              <a:rPr lang="en-US" sz="2400" b="1" dirty="0" smtClean="0"/>
              <a:t>New type of higher education </a:t>
            </a:r>
          </a:p>
          <a:p>
            <a:pPr lvl="1"/>
            <a:r>
              <a:rPr lang="en-US" sz="2400" b="1" dirty="0" smtClean="0"/>
              <a:t>Higher education for women</a:t>
            </a:r>
          </a:p>
          <a:p>
            <a:pPr lvl="1"/>
            <a:r>
              <a:rPr lang="en-US" sz="2400" b="1" dirty="0" smtClean="0"/>
              <a:t>Higher education for expatriates</a:t>
            </a:r>
          </a:p>
          <a:p>
            <a:endParaRPr lang="en-US" sz="24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rPr>
              <a:t>Current picture</a:t>
            </a:r>
            <a:endParaRPr lang="en-US" sz="3600" b="1" dirty="0">
              <a:solidFill>
                <a:schemeClr val="accent1"/>
              </a:solidFill>
            </a:endParaRPr>
          </a:p>
        </p:txBody>
      </p:sp>
      <p:sp>
        <p:nvSpPr>
          <p:cNvPr id="3" name="Content Placeholder 2"/>
          <p:cNvSpPr>
            <a:spLocks noGrp="1"/>
          </p:cNvSpPr>
          <p:nvPr>
            <p:ph idx="1"/>
          </p:nvPr>
        </p:nvSpPr>
        <p:spPr>
          <a:xfrm>
            <a:off x="304800" y="1600200"/>
            <a:ext cx="8503920" cy="4572000"/>
          </a:xfrm>
        </p:spPr>
        <p:txBody>
          <a:bodyPr/>
          <a:lstStyle/>
          <a:p>
            <a:r>
              <a:rPr lang="es-ES" b="1" dirty="0" smtClean="0"/>
              <a:t>U.S., British, </a:t>
            </a:r>
            <a:r>
              <a:rPr lang="es-ES" b="1" dirty="0" err="1" smtClean="0"/>
              <a:t>Australian</a:t>
            </a:r>
            <a:r>
              <a:rPr lang="es-ES" b="1" dirty="0" smtClean="0"/>
              <a:t>, Canadian, and </a:t>
            </a:r>
            <a:r>
              <a:rPr lang="es-ES" b="1" dirty="0" err="1" smtClean="0"/>
              <a:t>Indian</a:t>
            </a:r>
            <a:r>
              <a:rPr lang="es-ES" b="1" dirty="0" smtClean="0"/>
              <a:t> </a:t>
            </a:r>
            <a:r>
              <a:rPr lang="es-ES" b="1" dirty="0" err="1" smtClean="0"/>
              <a:t>universities</a:t>
            </a:r>
            <a:r>
              <a:rPr lang="es-ES" b="1" dirty="0" smtClean="0"/>
              <a:t> &amp; </a:t>
            </a:r>
            <a:r>
              <a:rPr lang="es-ES" b="1" dirty="0" err="1" smtClean="0"/>
              <a:t>colleges</a:t>
            </a:r>
            <a:r>
              <a:rPr lang="es-ES" b="1" dirty="0" smtClean="0"/>
              <a:t> </a:t>
            </a:r>
            <a:r>
              <a:rPr lang="es-ES" b="1" dirty="0" err="1" smtClean="0"/>
              <a:t>now</a:t>
            </a:r>
            <a:r>
              <a:rPr lang="es-ES" b="1" dirty="0" smtClean="0"/>
              <a:t> </a:t>
            </a:r>
            <a:r>
              <a:rPr lang="es-ES" b="1" dirty="0" err="1" smtClean="0"/>
              <a:t>offer</a:t>
            </a:r>
            <a:r>
              <a:rPr lang="es-ES" b="1" dirty="0" smtClean="0"/>
              <a:t> post-</a:t>
            </a:r>
            <a:r>
              <a:rPr lang="es-ES" b="1" dirty="0" err="1" smtClean="0"/>
              <a:t>secondary</a:t>
            </a:r>
            <a:r>
              <a:rPr lang="es-ES" b="1" dirty="0" smtClean="0"/>
              <a:t> English-</a:t>
            </a:r>
            <a:r>
              <a:rPr lang="es-ES" b="1" dirty="0" err="1" smtClean="0"/>
              <a:t>language</a:t>
            </a:r>
            <a:r>
              <a:rPr lang="es-ES" b="1" dirty="0" smtClean="0"/>
              <a:t> </a:t>
            </a:r>
            <a:r>
              <a:rPr lang="es-ES" b="1" dirty="0" err="1" smtClean="0"/>
              <a:t>instruction</a:t>
            </a:r>
            <a:r>
              <a:rPr lang="es-ES" b="1" dirty="0" smtClean="0"/>
              <a:t> in </a:t>
            </a:r>
            <a:r>
              <a:rPr lang="es-ES" b="1" dirty="0" err="1" smtClean="0"/>
              <a:t>the</a:t>
            </a:r>
            <a:r>
              <a:rPr lang="es-ES" b="1" dirty="0" smtClean="0"/>
              <a:t> </a:t>
            </a:r>
            <a:r>
              <a:rPr lang="es-ES" b="1" dirty="0" err="1" smtClean="0"/>
              <a:t>region</a:t>
            </a:r>
            <a:r>
              <a:rPr lang="es-ES" b="1" dirty="0" smtClean="0"/>
              <a:t>. </a:t>
            </a:r>
          </a:p>
          <a:p>
            <a:pPr marL="0" indent="0">
              <a:buNone/>
            </a:pPr>
            <a:endParaRPr lang="es-ES" b="1" dirty="0" smtClean="0"/>
          </a:p>
          <a:p>
            <a:r>
              <a:rPr lang="es-ES" b="1" dirty="0" smtClean="0"/>
              <a:t>German &amp; </a:t>
            </a:r>
            <a:r>
              <a:rPr lang="es-ES" b="1" dirty="0" err="1" smtClean="0"/>
              <a:t>Malaysian</a:t>
            </a:r>
            <a:r>
              <a:rPr lang="es-ES" b="1" dirty="0" smtClean="0"/>
              <a:t> </a:t>
            </a:r>
            <a:r>
              <a:rPr lang="es-ES" b="1" dirty="0" err="1" smtClean="0"/>
              <a:t>universities</a:t>
            </a:r>
            <a:r>
              <a:rPr lang="es-ES" b="1" dirty="0" smtClean="0"/>
              <a:t> are </a:t>
            </a:r>
            <a:r>
              <a:rPr lang="es-ES" b="1" dirty="0" err="1" smtClean="0"/>
              <a:t>coming</a:t>
            </a:r>
            <a:r>
              <a:rPr lang="es-ES" b="1" dirty="0" smtClean="0"/>
              <a:t>.</a:t>
            </a:r>
          </a:p>
          <a:p>
            <a:pPr marL="0" indent="0">
              <a:buNone/>
            </a:pPr>
            <a:endParaRPr lang="es-ES" b="1" dirty="0" smtClean="0"/>
          </a:p>
          <a:p>
            <a:r>
              <a:rPr lang="es-ES" b="1" dirty="0" smtClean="0"/>
              <a:t>American-</a:t>
            </a:r>
            <a:r>
              <a:rPr lang="es-ES" b="1" dirty="0" err="1" smtClean="0"/>
              <a:t>style</a:t>
            </a:r>
            <a:r>
              <a:rPr lang="es-ES" b="1" dirty="0" smtClean="0"/>
              <a:t> </a:t>
            </a:r>
            <a:r>
              <a:rPr lang="es-ES" b="1" dirty="0" err="1" smtClean="0"/>
              <a:t>community</a:t>
            </a:r>
            <a:r>
              <a:rPr lang="es-ES" b="1" dirty="0" smtClean="0"/>
              <a:t> </a:t>
            </a:r>
            <a:r>
              <a:rPr lang="es-ES" b="1" dirty="0" err="1" smtClean="0"/>
              <a:t>colleges</a:t>
            </a:r>
            <a:r>
              <a:rPr lang="es-ES" b="1" dirty="0" smtClean="0"/>
              <a:t> </a:t>
            </a:r>
            <a:r>
              <a:rPr lang="es-ES" b="1" dirty="0" err="1" smtClean="0"/>
              <a:t>coming</a:t>
            </a:r>
            <a:r>
              <a:rPr lang="es-ES" b="1" dirty="0" smtClean="0"/>
              <a:t>. </a:t>
            </a:r>
            <a:endParaRPr lang="en-US" b="1"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solidFill>
                  <a:schemeClr val="accent1"/>
                </a:solidFill>
              </a:rPr>
              <a:t>GCC goals</a:t>
            </a:r>
            <a:r>
              <a:rPr lang="en-US" b="1"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301752" y="1295400"/>
            <a:ext cx="8503920" cy="4803648"/>
          </a:xfrm>
        </p:spPr>
        <p:txBody>
          <a:bodyPr>
            <a:noAutofit/>
          </a:bodyPr>
          <a:lstStyle/>
          <a:p>
            <a:r>
              <a:rPr lang="es-ES" sz="3200" b="1" dirty="0" err="1" smtClean="0"/>
              <a:t>Develop</a:t>
            </a:r>
            <a:r>
              <a:rPr lang="es-ES" sz="3200" b="1" dirty="0" smtClean="0"/>
              <a:t> “</a:t>
            </a:r>
            <a:r>
              <a:rPr lang="es-ES" sz="3200" b="1" dirty="0" err="1" smtClean="0"/>
              <a:t>knowledge</a:t>
            </a:r>
            <a:r>
              <a:rPr lang="es-ES" sz="3200" b="1" dirty="0" smtClean="0"/>
              <a:t> </a:t>
            </a:r>
            <a:r>
              <a:rPr lang="es-ES" sz="3200" b="1" dirty="0" err="1" smtClean="0"/>
              <a:t>economies</a:t>
            </a:r>
            <a:r>
              <a:rPr lang="es-ES" sz="3200" b="1" dirty="0" smtClean="0"/>
              <a:t>”</a:t>
            </a:r>
          </a:p>
          <a:p>
            <a:endParaRPr lang="es-ES" sz="3200" b="1" dirty="0" smtClean="0"/>
          </a:p>
          <a:p>
            <a:r>
              <a:rPr lang="es-ES" sz="3200" b="1" dirty="0" err="1" smtClean="0"/>
              <a:t>Become</a:t>
            </a:r>
            <a:r>
              <a:rPr lang="es-ES" sz="3200" b="1" dirty="0" smtClean="0"/>
              <a:t> “</a:t>
            </a:r>
            <a:r>
              <a:rPr lang="es-ES" sz="3200" b="1" dirty="0" err="1" smtClean="0"/>
              <a:t>education</a:t>
            </a:r>
            <a:r>
              <a:rPr lang="es-ES" sz="3200" b="1" dirty="0" smtClean="0"/>
              <a:t> </a:t>
            </a:r>
            <a:r>
              <a:rPr lang="es-ES" sz="3200" b="1" dirty="0" err="1" smtClean="0"/>
              <a:t>destinations</a:t>
            </a:r>
            <a:r>
              <a:rPr lang="es-ES" sz="3200" b="1" dirty="0" smtClean="0"/>
              <a:t>”</a:t>
            </a:r>
          </a:p>
          <a:p>
            <a:endParaRPr lang="en-US" sz="3200" b="1" dirty="0" smtClean="0"/>
          </a:p>
          <a:p>
            <a:r>
              <a:rPr lang="en-US" sz="3200" b="1" dirty="0" smtClean="0"/>
              <a:t>Reduce dependence on expatriate labor</a:t>
            </a:r>
          </a:p>
          <a:p>
            <a:endParaRPr lang="en-US" sz="3200" b="1" dirty="0" smtClean="0"/>
          </a:p>
          <a:p>
            <a:r>
              <a:rPr lang="en-US" sz="3200" b="1" dirty="0" smtClean="0"/>
              <a:t>Reduce state financing of higher education</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Motivation for inviting US schools:</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3600" b="1" dirty="0" smtClean="0"/>
              <a:t>Observed success of American higher education in producing</a:t>
            </a:r>
          </a:p>
          <a:p>
            <a:r>
              <a:rPr lang="en-US" sz="3600" b="1" dirty="0" smtClean="0"/>
              <a:t>Employable graduates</a:t>
            </a:r>
          </a:p>
          <a:p>
            <a:r>
              <a:rPr lang="en-US" sz="3600" b="1" dirty="0" smtClean="0"/>
              <a:t>Successful businessmen &amp; entrepreneurs </a:t>
            </a:r>
          </a:p>
          <a:p>
            <a:r>
              <a:rPr lang="en-US" sz="3600" b="1" dirty="0" smtClean="0"/>
              <a:t>Competent professionals</a:t>
            </a:r>
          </a:p>
          <a:p>
            <a:r>
              <a:rPr lang="en-US" sz="3600" b="1" dirty="0" smtClean="0"/>
              <a:t>Research, publications, creative works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American U Model: major  types</a:t>
            </a:r>
            <a:endParaRPr lang="en-US" b="1" dirty="0">
              <a:solidFill>
                <a:schemeClr val="accent1"/>
              </a:solidFill>
            </a:endParaRPr>
          </a:p>
        </p:txBody>
      </p:sp>
      <p:sp>
        <p:nvSpPr>
          <p:cNvPr id="3" name="Content Placeholder 2"/>
          <p:cNvSpPr>
            <a:spLocks noGrp="1"/>
          </p:cNvSpPr>
          <p:nvPr>
            <p:ph idx="1"/>
          </p:nvPr>
        </p:nvSpPr>
        <p:spPr/>
        <p:txBody>
          <a:bodyPr>
            <a:noAutofit/>
          </a:bodyPr>
          <a:lstStyle/>
          <a:p>
            <a:pPr>
              <a:buNone/>
            </a:pPr>
            <a:r>
              <a:rPr lang="en-US" sz="2800" b="1" dirty="0" smtClean="0"/>
              <a:t>1	Branches of American Universities (public &amp; private)</a:t>
            </a:r>
          </a:p>
          <a:p>
            <a:pPr lvl="1"/>
            <a:r>
              <a:rPr lang="en-US" sz="2400" b="1" dirty="0" smtClean="0"/>
              <a:t>financed by government/state institutions</a:t>
            </a:r>
          </a:p>
          <a:p>
            <a:pPr>
              <a:buNone/>
            </a:pPr>
            <a:r>
              <a:rPr lang="en-US" sz="2800" b="1" dirty="0" smtClean="0"/>
              <a:t>2</a:t>
            </a:r>
            <a:r>
              <a:rPr lang="en-US" sz="2800" dirty="0" smtClean="0"/>
              <a:t>	</a:t>
            </a:r>
            <a:r>
              <a:rPr lang="en-US" sz="2800" b="1" dirty="0" smtClean="0"/>
              <a:t>Private local universities with American partners </a:t>
            </a:r>
          </a:p>
          <a:p>
            <a:pPr lvl="1"/>
            <a:r>
              <a:rPr lang="en-US" sz="2400" b="1" dirty="0" smtClean="0"/>
              <a:t>financed by investors &amp; tuition</a:t>
            </a:r>
          </a:p>
          <a:p>
            <a:pPr marL="0" indent="0">
              <a:buNone/>
            </a:pPr>
            <a:r>
              <a:rPr lang="en-US" sz="2800" b="1" dirty="0" smtClean="0"/>
              <a:t>3 “American” universities chartered in US </a:t>
            </a:r>
            <a:r>
              <a:rPr lang="en-US" sz="3500" b="1" dirty="0" smtClean="0"/>
              <a:t>	</a:t>
            </a:r>
          </a:p>
          <a:p>
            <a:pPr marL="582930" lvl="1" indent="-457200">
              <a:buFont typeface="Courier New" pitchFamily="49" charset="0"/>
              <a:buChar char="o"/>
            </a:pPr>
            <a:r>
              <a:rPr lang="en-US" sz="2600" b="1" dirty="0" smtClean="0"/>
              <a:t>financed by tuition, eligible for US support </a:t>
            </a:r>
          </a:p>
          <a:p>
            <a:pPr marL="342900" lvl="1" indent="-342900">
              <a:buNone/>
            </a:pPr>
            <a:r>
              <a:rPr lang="en-US" b="1" dirty="0"/>
              <a:t>	</a:t>
            </a:r>
            <a:endParaRPr lang="en-US"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Education City — Doha, Qatar</a:t>
            </a:r>
            <a:endParaRPr lang="en-US" b="1" dirty="0"/>
          </a:p>
        </p:txBody>
      </p:sp>
      <p:sp>
        <p:nvSpPr>
          <p:cNvPr id="3" name="Content Placeholder 2"/>
          <p:cNvSpPr>
            <a:spLocks noGrp="1"/>
          </p:cNvSpPr>
          <p:nvPr>
            <p:ph sz="quarter" idx="1"/>
          </p:nvPr>
        </p:nvSpPr>
        <p:spPr/>
        <p:txBody>
          <a:bodyPr/>
          <a:lstStyle/>
          <a:p>
            <a:endParaRPr lang="en-US" dirty="0"/>
          </a:p>
        </p:txBody>
      </p:sp>
      <p:pic>
        <p:nvPicPr>
          <p:cNvPr id="4" name="Picture 3" descr="File:Education City 4 Stevage.jpg">
            <a:hlinkClick r:id="rId2"/>
          </p:cNvPr>
          <p:cNvPicPr/>
          <p:nvPr/>
        </p:nvPicPr>
        <p:blipFill>
          <a:blip r:embed="rId3" cstate="print"/>
          <a:srcRect/>
          <a:stretch>
            <a:fillRect/>
          </a:stretch>
        </p:blipFill>
        <p:spPr bwMode="auto">
          <a:xfrm>
            <a:off x="762000" y="1371600"/>
            <a:ext cx="7617460" cy="510476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sz="2400" b="1" dirty="0" smtClean="0"/>
              <a:t>Six American universities, one British university and one French university – branch campuses</a:t>
            </a:r>
            <a:endParaRPr lang="en-US" sz="2400" b="1" dirty="0"/>
          </a:p>
        </p:txBody>
      </p:sp>
      <p:sp>
        <p:nvSpPr>
          <p:cNvPr id="3" name="Content Placeholder 2"/>
          <p:cNvSpPr>
            <a:spLocks noGrp="1"/>
          </p:cNvSpPr>
          <p:nvPr>
            <p:ph sz="quarter" idx="1"/>
          </p:nvPr>
        </p:nvSpPr>
        <p:spPr/>
        <p:txBody>
          <a:bodyPr>
            <a:normAutofit fontScale="47500" lnSpcReduction="20000"/>
          </a:bodyPr>
          <a:lstStyle/>
          <a:p>
            <a:pPr lvl="0"/>
            <a:r>
              <a:rPr lang="en-US" sz="4200" b="1" dirty="0" smtClean="0">
                <a:hlinkClick r:id="rId2" tooltip="Virginia Commonwealth University"/>
              </a:rPr>
              <a:t>Virginia Commonwealth U. in Qatar</a:t>
            </a:r>
            <a:r>
              <a:rPr lang="en-US" dirty="0" smtClean="0"/>
              <a:t> , est. 1998 - School of the Arts (VCUQ). </a:t>
            </a:r>
          </a:p>
          <a:p>
            <a:pPr lvl="0">
              <a:buNone/>
            </a:pPr>
            <a:endParaRPr lang="en-US" sz="4200" dirty="0" smtClean="0"/>
          </a:p>
          <a:p>
            <a:pPr lvl="0"/>
            <a:r>
              <a:rPr lang="en-US" sz="4200" b="1" u="sng" dirty="0" smtClean="0">
                <a:hlinkClick r:id="rId3" tooltip="Weill Cornell Medical College in Qatar"/>
              </a:rPr>
              <a:t>Weill Cornell Medical College in Qatar</a:t>
            </a:r>
            <a:r>
              <a:rPr lang="en-US" sz="4200" b="1" dirty="0" smtClean="0"/>
              <a:t> </a:t>
            </a:r>
            <a:r>
              <a:rPr lang="en-US" dirty="0" smtClean="0"/>
              <a:t>(WCMC-Q). </a:t>
            </a:r>
            <a:r>
              <a:rPr lang="en-US" b="1" dirty="0" smtClean="0"/>
              <a:t>Est. 2001</a:t>
            </a:r>
            <a:r>
              <a:rPr lang="en-US" dirty="0" smtClean="0"/>
              <a:t>.</a:t>
            </a:r>
          </a:p>
          <a:p>
            <a:pPr lvl="0"/>
            <a:endParaRPr lang="en-US" dirty="0" smtClean="0"/>
          </a:p>
          <a:p>
            <a:pPr lvl="0"/>
            <a:r>
              <a:rPr lang="en-US" sz="4200" b="1" u="sng" dirty="0" smtClean="0">
                <a:hlinkClick r:id="rId4" tooltip="Texas A&amp;M University at Qatar"/>
              </a:rPr>
              <a:t>Texas A&amp;M University at Qatar</a:t>
            </a:r>
            <a:r>
              <a:rPr lang="en-US" sz="4200" b="1" dirty="0" smtClean="0"/>
              <a:t> </a:t>
            </a:r>
            <a:r>
              <a:rPr lang="en-US" dirty="0" smtClean="0"/>
              <a:t>(TAMUQ). </a:t>
            </a:r>
            <a:r>
              <a:rPr lang="en-US" b="1" dirty="0" smtClean="0"/>
              <a:t>Est. 2003 </a:t>
            </a:r>
            <a:r>
              <a:rPr lang="en-US" dirty="0" smtClean="0"/>
              <a:t>. Degrees in chemical, electrical, mechanical and petroleum engineering.</a:t>
            </a:r>
          </a:p>
          <a:p>
            <a:pPr lvl="0"/>
            <a:r>
              <a:rPr lang="en-US" sz="4200" b="1" u="sng" dirty="0" smtClean="0">
                <a:hlinkClick r:id="rId5" tooltip="Carnegie Mellon University in Qatar"/>
              </a:rPr>
              <a:t>Carnegie Mellon University in Qatar</a:t>
            </a:r>
            <a:r>
              <a:rPr lang="en-US" sz="4200" b="1" dirty="0" smtClean="0"/>
              <a:t> </a:t>
            </a:r>
            <a:r>
              <a:rPr lang="en-US" dirty="0" smtClean="0"/>
              <a:t>(CMU-Q).  </a:t>
            </a:r>
            <a:r>
              <a:rPr lang="en-US" b="1" dirty="0" smtClean="0"/>
              <a:t>From 2004: </a:t>
            </a:r>
            <a:r>
              <a:rPr lang="en-US" dirty="0" smtClean="0"/>
              <a:t>Business, computer science ; as of 2007 information systems. From 2011, joint program with Weill Cornell Medical College in Biological Sciences and Computational Biology.</a:t>
            </a:r>
          </a:p>
          <a:p>
            <a:pPr lvl="0"/>
            <a:r>
              <a:rPr lang="en-US" sz="4200" b="1" u="sng" dirty="0" smtClean="0">
                <a:hlinkClick r:id="rId6" tooltip="Georgetown University School of Foreign Service in Qatar"/>
              </a:rPr>
              <a:t>Georgetown University School of Foreign Service in Qatar</a:t>
            </a:r>
            <a:r>
              <a:rPr lang="en-US" sz="4200" b="1" dirty="0" smtClean="0"/>
              <a:t> </a:t>
            </a:r>
            <a:r>
              <a:rPr lang="en-US" sz="2800" dirty="0" smtClean="0"/>
              <a:t>SFS-Qatar). Est.  2005. Bachelor's degree in foreign service.</a:t>
            </a:r>
          </a:p>
          <a:p>
            <a:pPr lvl="0"/>
            <a:r>
              <a:rPr lang="en-US" sz="4200" b="1" u="sng" dirty="0" smtClean="0">
                <a:hlinkClick r:id="rId7" tooltip="Northwestern University in Qatar"/>
              </a:rPr>
              <a:t>Northwestern University in Qatar</a:t>
            </a:r>
            <a:r>
              <a:rPr lang="en-US" sz="4200" b="1" dirty="0" smtClean="0"/>
              <a:t> </a:t>
            </a:r>
            <a:r>
              <a:rPr lang="en-US" dirty="0" smtClean="0"/>
              <a:t>(NU-Q). Est. 2008:  journalism and communication.</a:t>
            </a:r>
          </a:p>
          <a:p>
            <a:pPr lvl="0"/>
            <a:r>
              <a:rPr lang="en-US" sz="4200" b="1" u="sng" dirty="0" smtClean="0">
                <a:hlinkClick r:id="rId8" tooltip="HEC Paris"/>
              </a:rPr>
              <a:t>HEC Paris</a:t>
            </a:r>
            <a:r>
              <a:rPr lang="en-US" b="1" u="sng" dirty="0" smtClean="0"/>
              <a:t>, est. 2011</a:t>
            </a:r>
            <a:r>
              <a:rPr lang="en-US" b="1" dirty="0" smtClean="0"/>
              <a:t>  </a:t>
            </a:r>
            <a:r>
              <a:rPr lang="en-US" dirty="0" smtClean="0"/>
              <a:t>graduate executive education program.</a:t>
            </a:r>
          </a:p>
          <a:p>
            <a:pPr lvl="0"/>
            <a:r>
              <a:rPr lang="en-US" sz="4200" b="1" u="sng" dirty="0" smtClean="0">
                <a:hlinkClick r:id="rId9"/>
              </a:rPr>
              <a:t>UCL Qatar</a:t>
            </a:r>
            <a:r>
              <a:rPr lang="en-US" sz="2500" b="1" u="sng" dirty="0" smtClean="0"/>
              <a:t>, est.</a:t>
            </a:r>
            <a:r>
              <a:rPr lang="en-US" sz="2500" b="1" dirty="0" smtClean="0"/>
              <a:t>  </a:t>
            </a:r>
            <a:r>
              <a:rPr lang="en-US" b="1" dirty="0" smtClean="0"/>
              <a:t>2011 </a:t>
            </a:r>
            <a:r>
              <a:rPr lang="en-US" dirty="0" smtClean="0"/>
              <a:t>and offers postgraduate degree </a:t>
            </a:r>
            <a:r>
              <a:rPr lang="en-US" dirty="0" err="1" smtClean="0"/>
              <a:t>programmes</a:t>
            </a:r>
            <a:r>
              <a:rPr lang="en-US" dirty="0" smtClean="0"/>
              <a:t> in the areas of archaeology, conservation, cultural heritage and museum studies.</a:t>
            </a:r>
          </a:p>
          <a:p>
            <a:pPr lvl="0"/>
            <a:endParaRPr lang="en-US" dirty="0" smtClean="0"/>
          </a:p>
          <a:p>
            <a:r>
              <a:rPr lang="en-US" u="sng" dirty="0" smtClean="0">
                <a:solidFill>
                  <a:srgbClr val="C00000"/>
                </a:solidFill>
                <a:hlinkClick r:id="rId10" tooltip="Qatar Faculty of Islamic Studies (page does not exist)"/>
              </a:rPr>
              <a:t>ALSO: </a:t>
            </a:r>
            <a:r>
              <a:rPr lang="en-US" sz="4200" b="1" u="sng" dirty="0" smtClean="0">
                <a:solidFill>
                  <a:srgbClr val="C00000"/>
                </a:solidFill>
                <a:hlinkClick r:id="rId10" tooltip="Qatar Faculty of Islamic Studies (page does not exist)"/>
              </a:rPr>
              <a:t>Qatar Faculty of Islamic Studies</a:t>
            </a:r>
            <a:r>
              <a:rPr lang="en-US" dirty="0" smtClean="0">
                <a:solidFill>
                  <a:srgbClr val="C00000"/>
                </a:solidFill>
              </a:rPr>
              <a:t> </a:t>
            </a:r>
            <a:r>
              <a:rPr lang="en-US" dirty="0" smtClean="0"/>
              <a:t>(QFIS). Est. 2007.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buFont typeface="Arial" pitchFamily="34" charset="0"/>
              <a:buChar char="•"/>
            </a:pPr>
            <a:r>
              <a:rPr lang="en-US" dirty="0" smtClean="0"/>
              <a:t>Liberal Arts and Science classroom  buildings</a:t>
            </a:r>
            <a:endParaRPr lang="en-US" dirty="0"/>
          </a:p>
        </p:txBody>
      </p:sp>
      <p:sp>
        <p:nvSpPr>
          <p:cNvPr id="9" name="Text Placeholder 8"/>
          <p:cNvSpPr>
            <a:spLocks noGrp="1"/>
          </p:cNvSpPr>
          <p:nvPr>
            <p:ph type="body" sz="half" idx="3"/>
          </p:nvPr>
        </p:nvSpPr>
        <p:spPr/>
        <p:txBody>
          <a:bodyPr/>
          <a:lstStyle/>
          <a:p>
            <a:r>
              <a:rPr lang="en-US" dirty="0" smtClean="0"/>
              <a:t>Lecture halls at the Weill Cornell Medical College campus in Education City</a:t>
            </a:r>
            <a:endParaRPr lang="en-US" dirty="0"/>
          </a:p>
        </p:txBody>
      </p:sp>
      <p:pic>
        <p:nvPicPr>
          <p:cNvPr id="5" name="Content Placeholder 4" descr="Weill Cornell Medical College in Qatar"/>
          <p:cNvPicPr>
            <a:picLocks noGrp="1"/>
          </p:cNvPicPr>
          <p:nvPr>
            <p:ph sz="quarter" idx="2"/>
          </p:nvPr>
        </p:nvPicPr>
        <p:blipFill>
          <a:blip r:embed="rId2" cstate="print"/>
          <a:stretch>
            <a:fillRect/>
          </a:stretch>
        </p:blipFill>
        <p:spPr bwMode="auto">
          <a:xfrm>
            <a:off x="152400" y="3962400"/>
            <a:ext cx="2895600" cy="1628775"/>
          </a:xfrm>
          <a:prstGeom prst="rect">
            <a:avLst/>
          </a:prstGeom>
          <a:noFill/>
          <a:ln w="9525">
            <a:noFill/>
            <a:miter lim="800000"/>
            <a:headEnd/>
            <a:tailEnd/>
          </a:ln>
        </p:spPr>
      </p:pic>
      <p:pic>
        <p:nvPicPr>
          <p:cNvPr id="6" name="Content Placeholder 5" descr="http://upload.wikimedia.org/wikipedia/commons/thumb/a/a7/WCMCQ.jpg/220px-WCMCQ.jpg">
            <a:hlinkClick r:id="rId3"/>
          </p:cNvPr>
          <p:cNvPicPr>
            <a:picLocks noGrp="1"/>
          </p:cNvPicPr>
          <p:nvPr>
            <p:ph sz="quarter" idx="4"/>
          </p:nvPr>
        </p:nvPicPr>
        <p:blipFill>
          <a:blip r:embed="rId4" cstate="print"/>
          <a:stretch>
            <a:fillRect/>
          </a:stretch>
        </p:blipFill>
        <p:spPr bwMode="auto">
          <a:xfrm>
            <a:off x="4648200" y="2438400"/>
            <a:ext cx="4267200" cy="3581400"/>
          </a:xfrm>
          <a:prstGeom prst="rect">
            <a:avLst/>
          </a:prstGeom>
          <a:noFill/>
          <a:ln w="9525">
            <a:noFill/>
            <a:miter lim="800000"/>
            <a:headEnd/>
            <a:tailEnd/>
          </a:ln>
        </p:spPr>
      </p:pic>
      <p:sp>
        <p:nvSpPr>
          <p:cNvPr id="7" name="Title 6"/>
          <p:cNvSpPr>
            <a:spLocks noGrp="1"/>
          </p:cNvSpPr>
          <p:nvPr>
            <p:ph type="title"/>
          </p:nvPr>
        </p:nvSpPr>
        <p:spPr>
          <a:xfrm>
            <a:off x="301752" y="228600"/>
            <a:ext cx="8534400" cy="228600"/>
          </a:xfrm>
        </p:spPr>
        <p:txBody>
          <a:bodyPr>
            <a:normAutofit fontScale="90000"/>
          </a:bodyPr>
          <a:lstStyle/>
          <a:p>
            <a:endParaRPr lang="en-US" dirty="0"/>
          </a:p>
        </p:txBody>
      </p:sp>
      <p:pic>
        <p:nvPicPr>
          <p:cNvPr id="10" name="Picture 9" descr="http://upload.wikimedia.org/wikipedia/commons/thumb/e/e5/LAS_Building_at_Education_City.jpg/220px-LAS_Building_at_Education_City.jpg">
            <a:hlinkClick r:id="rId5"/>
          </p:cNvPr>
          <p:cNvPicPr/>
          <p:nvPr/>
        </p:nvPicPr>
        <p:blipFill>
          <a:blip r:embed="rId6" cstate="print"/>
          <a:srcRect/>
          <a:stretch>
            <a:fillRect/>
          </a:stretch>
        </p:blipFill>
        <p:spPr bwMode="auto">
          <a:xfrm>
            <a:off x="152400" y="2286000"/>
            <a:ext cx="2095500" cy="1303020"/>
          </a:xfrm>
          <a:prstGeom prst="rect">
            <a:avLst/>
          </a:prstGeom>
          <a:noFill/>
          <a:ln w="9525">
            <a:noFill/>
            <a:miter lim="800000"/>
            <a:headEnd/>
            <a:tailEnd/>
          </a:ln>
        </p:spPr>
      </p:pic>
      <p:pic>
        <p:nvPicPr>
          <p:cNvPr id="11" name="Picture 10" descr="Education City 1 Stevage.jpg">
            <a:hlinkClick r:id="rId7"/>
          </p:cNvPr>
          <p:cNvPicPr/>
          <p:nvPr/>
        </p:nvPicPr>
        <p:blipFill>
          <a:blip r:embed="rId8" cstate="print"/>
          <a:srcRect/>
          <a:stretch>
            <a:fillRect/>
          </a:stretch>
        </p:blipFill>
        <p:spPr bwMode="auto">
          <a:xfrm>
            <a:off x="2667000" y="4572000"/>
            <a:ext cx="1905000" cy="1982470"/>
          </a:xfrm>
          <a:prstGeom prst="rect">
            <a:avLst/>
          </a:prstGeom>
          <a:noFill/>
          <a:ln w="9525">
            <a:noFill/>
            <a:miter lim="800000"/>
            <a:headEnd/>
            <a:tailEnd/>
          </a:ln>
        </p:spPr>
      </p:pic>
      <p:pic>
        <p:nvPicPr>
          <p:cNvPr id="12" name="Picture 11" descr="Education City 5 Stevage.jpg">
            <a:hlinkClick r:id="rId9"/>
          </p:cNvPr>
          <p:cNvPicPr/>
          <p:nvPr/>
        </p:nvPicPr>
        <p:blipFill>
          <a:blip r:embed="rId10" cstate="print"/>
          <a:srcRect/>
          <a:stretch>
            <a:fillRect/>
          </a:stretch>
        </p:blipFill>
        <p:spPr bwMode="auto">
          <a:xfrm>
            <a:off x="2209800" y="2286000"/>
            <a:ext cx="1906270" cy="1752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219200"/>
          </a:xfrm>
        </p:spPr>
        <p:txBody>
          <a:bodyPr>
            <a:normAutofit fontScale="90000"/>
          </a:bodyPr>
          <a:lstStyle/>
          <a:p>
            <a:r>
              <a:rPr lang="en-US" b="1" dirty="0" smtClean="0"/>
              <a:t>Education City </a:t>
            </a:r>
            <a:r>
              <a:rPr lang="en-US" dirty="0" smtClean="0"/>
              <a:t>is an initiative of </a:t>
            </a:r>
            <a:r>
              <a:rPr lang="en-US" b="1" u="sng" dirty="0" smtClean="0">
                <a:hlinkClick r:id="rId2" tooltip="Qatar Foundation for Education, Science and Community Development"/>
              </a:rPr>
              <a:t>Qatar Foundation</a:t>
            </a:r>
            <a:r>
              <a:rPr lang="en-US" u="sng" dirty="0" smtClean="0">
                <a:hlinkClick r:id="rId2" tooltip="Qatar Foundation for Education, Science and Community Development"/>
              </a:rPr>
              <a:t> for Education, Science and Community Development</a:t>
            </a:r>
            <a:endParaRPr lang="en-US" dirty="0"/>
          </a:p>
        </p:txBody>
      </p:sp>
      <p:sp>
        <p:nvSpPr>
          <p:cNvPr id="3" name="Content Placeholder 2"/>
          <p:cNvSpPr>
            <a:spLocks noGrp="1"/>
          </p:cNvSpPr>
          <p:nvPr>
            <p:ph sz="quarter" idx="1"/>
          </p:nvPr>
        </p:nvSpPr>
        <p:spPr/>
        <p:txBody>
          <a:bodyPr>
            <a:normAutofit lnSpcReduction="10000"/>
          </a:bodyPr>
          <a:lstStyle/>
          <a:p>
            <a:pPr lvl="0"/>
            <a:r>
              <a:rPr lang="en-US" sz="2800" b="1" u="sng" dirty="0" smtClean="0">
                <a:hlinkClick r:id="rId3" tooltip="RAND"/>
              </a:rPr>
              <a:t>RAND</a:t>
            </a:r>
            <a:r>
              <a:rPr lang="en-US" sz="2800" b="1" dirty="0" smtClean="0"/>
              <a:t>-</a:t>
            </a:r>
            <a:r>
              <a:rPr lang="en-US" dirty="0" smtClean="0"/>
              <a:t>Qatar Policy Institute (</a:t>
            </a:r>
            <a:r>
              <a:rPr lang="en-US" u="sng" dirty="0" smtClean="0">
                <a:hlinkClick r:id="rId4"/>
              </a:rPr>
              <a:t>RQPI</a:t>
            </a:r>
            <a:r>
              <a:rPr lang="en-US" dirty="0" smtClean="0"/>
              <a:t>), which complex policy problems and helps implement enduring solutions for clients across the Middle East, North Africa and South Asia.</a:t>
            </a:r>
          </a:p>
          <a:p>
            <a:pPr lvl="0"/>
            <a:r>
              <a:rPr lang="en-US" b="1" u="sng" dirty="0" smtClean="0">
                <a:hlinkClick r:id="rId5" tooltip="Qatar Science &amp; Technology Park"/>
              </a:rPr>
              <a:t>Qatar Science &amp; Technology Park</a:t>
            </a:r>
            <a:r>
              <a:rPr lang="en-US" b="1" dirty="0" smtClean="0"/>
              <a:t> </a:t>
            </a:r>
            <a:r>
              <a:rPr lang="en-US" dirty="0" smtClean="0"/>
              <a:t>(QSTP), a state-of-the-art facility comprising </a:t>
            </a:r>
            <a:r>
              <a:rPr lang="en-US" b="1" u="sng" dirty="0" smtClean="0">
                <a:hlinkClick r:id="rId6" tooltip="Doha Debates"/>
              </a:rPr>
              <a:t>Doha Debates</a:t>
            </a:r>
            <a:r>
              <a:rPr lang="en-US" b="1" dirty="0" smtClean="0"/>
              <a:t>, </a:t>
            </a:r>
            <a:r>
              <a:rPr lang="en-US" dirty="0" smtClean="0"/>
              <a:t>a public forum for dialogue modeled on the </a:t>
            </a:r>
            <a:r>
              <a:rPr lang="en-US" u="sng" dirty="0" smtClean="0">
                <a:hlinkClick r:id="rId7" tooltip="Oxford Union"/>
              </a:rPr>
              <a:t>Oxford Union</a:t>
            </a:r>
            <a:r>
              <a:rPr lang="en-US" dirty="0" smtClean="0"/>
              <a:t> debates and broadcast on the </a:t>
            </a:r>
            <a:r>
              <a:rPr lang="en-US" b="1" u="sng" dirty="0" smtClean="0">
                <a:hlinkClick r:id="rId8" tooltip="BBC"/>
              </a:rPr>
              <a:t>BBC</a:t>
            </a:r>
            <a:r>
              <a:rPr lang="en-US" b="1" dirty="0" smtClean="0"/>
              <a:t>.</a:t>
            </a:r>
          </a:p>
          <a:p>
            <a:pPr lvl="0"/>
            <a:r>
              <a:rPr lang="en-US" b="1" u="sng" dirty="0" smtClean="0">
                <a:hlinkClick r:id="rId9" tooltip="Al Jazeera Children's Channel"/>
              </a:rPr>
              <a:t>Al </a:t>
            </a:r>
            <a:r>
              <a:rPr lang="en-US" b="1" u="sng" dirty="0" err="1" smtClean="0">
                <a:hlinkClick r:id="rId9" tooltip="Al Jazeera Children's Channel"/>
              </a:rPr>
              <a:t>Jazeera</a:t>
            </a:r>
            <a:r>
              <a:rPr lang="en-US" b="1" u="sng" dirty="0" smtClean="0">
                <a:hlinkClick r:id="rId9" tooltip="Al Jazeera Children's Channel"/>
              </a:rPr>
              <a:t> Children's Channel</a:t>
            </a:r>
            <a:r>
              <a:rPr lang="en-US" b="1" dirty="0" smtClean="0"/>
              <a:t> </a:t>
            </a:r>
            <a:r>
              <a:rPr lang="en-US" dirty="0" smtClean="0"/>
              <a:t>(JCC), a pan-Arab youth television channel which aims to strike a balance between education and entertainment.</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b="1" dirty="0" smtClean="0"/>
              <a:t>The Middle East &amp; North Africa</a:t>
            </a:r>
            <a:endParaRPr lang="en-US" b="1" dirty="0"/>
          </a:p>
        </p:txBody>
      </p:sp>
      <p:pic>
        <p:nvPicPr>
          <p:cNvPr id="4" name="il_fi" descr="http://ocw.nd.edu/arabic-and-middle-east-studies/islamic-societies-of-the-middle-east-and-north-africa-religion-history-and-culture/Images/middle-east-and-north-africa-political-map/image"/>
          <p:cNvPicPr>
            <a:picLocks noGrp="1"/>
          </p:cNvPicPr>
          <p:nvPr>
            <p:ph sz="quarter" idx="1"/>
          </p:nvPr>
        </p:nvPicPr>
        <p:blipFill>
          <a:blip r:embed="rId2" cstate="print"/>
          <a:srcRect/>
          <a:stretch>
            <a:fillRect/>
          </a:stretch>
        </p:blipFill>
        <p:spPr bwMode="auto">
          <a:xfrm>
            <a:off x="381000" y="1447800"/>
            <a:ext cx="8382000" cy="5105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914400"/>
          </a:xfrm>
        </p:spPr>
        <p:txBody>
          <a:bodyPr>
            <a:normAutofit fontScale="90000"/>
          </a:bodyPr>
          <a:lstStyle/>
          <a:p>
            <a:pPr algn="l"/>
            <a:r>
              <a:rPr lang="en-US" b="1" dirty="0" smtClean="0"/>
              <a:t>WISE Chairman H.E. </a:t>
            </a:r>
            <a:br>
              <a:rPr lang="en-US" b="1" dirty="0" smtClean="0"/>
            </a:br>
            <a:r>
              <a:rPr lang="en-US" b="1" dirty="0" smtClean="0"/>
              <a:t>Dr Abdulla bin Ali Al-</a:t>
            </a:r>
            <a:r>
              <a:rPr lang="en-US" b="1" dirty="0" err="1" smtClean="0"/>
              <a:t>Thani</a:t>
            </a:r>
            <a:endParaRPr lang="en-US" b="1" dirty="0"/>
          </a:p>
        </p:txBody>
      </p:sp>
      <p:sp>
        <p:nvSpPr>
          <p:cNvPr id="6" name="Content Placeholder 5"/>
          <p:cNvSpPr>
            <a:spLocks noGrp="1"/>
          </p:cNvSpPr>
          <p:nvPr>
            <p:ph sz="half" idx="2"/>
          </p:nvPr>
        </p:nvSpPr>
        <p:spPr>
          <a:xfrm>
            <a:off x="4800600" y="914400"/>
            <a:ext cx="4038600" cy="5410200"/>
          </a:xfrm>
        </p:spPr>
        <p:txBody>
          <a:bodyPr>
            <a:normAutofit fontScale="92500"/>
          </a:bodyPr>
          <a:lstStyle/>
          <a:p>
            <a:r>
              <a:rPr lang="en-US" sz="2600" b="1" u="sng" dirty="0" smtClean="0"/>
              <a:t>Why is Qatar investing so much in education?</a:t>
            </a:r>
          </a:p>
          <a:p>
            <a:endParaRPr lang="en-US" sz="2600" b="1" dirty="0" smtClean="0"/>
          </a:p>
          <a:p>
            <a:r>
              <a:rPr lang="en-US" sz="2600" b="1" dirty="0" smtClean="0"/>
              <a:t>Strategic decision to spend oil income on education</a:t>
            </a:r>
          </a:p>
          <a:p>
            <a:endParaRPr lang="en-US" sz="2600" b="1" dirty="0" smtClean="0"/>
          </a:p>
          <a:p>
            <a:r>
              <a:rPr lang="en-US" sz="2600" b="1" dirty="0" smtClean="0"/>
              <a:t>Knowledge economy</a:t>
            </a:r>
          </a:p>
          <a:p>
            <a:endParaRPr lang="en-US" sz="2600" b="1" dirty="0" smtClean="0"/>
          </a:p>
          <a:p>
            <a:r>
              <a:rPr lang="en-US" sz="2600" b="1" dirty="0" smtClean="0"/>
              <a:t>Freedom of inquiry</a:t>
            </a:r>
            <a:r>
              <a:rPr lang="en-US" sz="2600" dirty="0" smtClean="0"/>
              <a:t> </a:t>
            </a:r>
          </a:p>
          <a:p>
            <a:endParaRPr lang="en-US" sz="2600" dirty="0" smtClean="0"/>
          </a:p>
          <a:p>
            <a:r>
              <a:rPr lang="en-US" sz="2600" b="1" dirty="0" smtClean="0"/>
              <a:t>“Nobel for education”</a:t>
            </a:r>
            <a:r>
              <a:rPr lang="en-US" sz="2600" dirty="0" smtClean="0"/>
              <a:t> </a:t>
            </a:r>
          </a:p>
          <a:p>
            <a:endParaRPr lang="en-US" dirty="0"/>
          </a:p>
        </p:txBody>
      </p:sp>
      <p:pic>
        <p:nvPicPr>
          <p:cNvPr id="7" name="Content Placeholder 6" descr="Dr Abdulla bin Ali Al-Thani"/>
          <p:cNvPicPr>
            <a:picLocks noGrp="1"/>
          </p:cNvPicPr>
          <p:nvPr>
            <p:ph sz="half" idx="1"/>
          </p:nvPr>
        </p:nvPicPr>
        <p:blipFill>
          <a:blip r:embed="rId2" cstate="print"/>
          <a:srcRect/>
          <a:stretch>
            <a:fillRect/>
          </a:stretch>
        </p:blipFill>
        <p:spPr bwMode="auto">
          <a:xfrm>
            <a:off x="152400" y="1295400"/>
            <a:ext cx="4648200" cy="297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fontScale="90000"/>
          </a:bodyPr>
          <a:lstStyle/>
          <a:p>
            <a:r>
              <a:rPr lang="en-US" dirty="0" smtClean="0"/>
              <a:t>The </a:t>
            </a:r>
            <a:r>
              <a:rPr lang="en-US" b="1" dirty="0"/>
              <a:t>World Innovation Summit for Education</a:t>
            </a:r>
            <a:r>
              <a:rPr lang="en-US" dirty="0"/>
              <a:t> (WISE</a:t>
            </a:r>
            <a:r>
              <a:rPr lang="en-US" dirty="0" smtClean="0"/>
              <a:t>)</a:t>
            </a:r>
            <a:br>
              <a:rPr lang="en-US" dirty="0" smtClean="0"/>
            </a:br>
            <a:r>
              <a:rPr lang="en-US" b="1" dirty="0" smtClean="0"/>
              <a:t>WISE Prize</a:t>
            </a:r>
            <a:r>
              <a:rPr lang="en-US" b="1" u="sng" dirty="0" smtClean="0"/>
              <a:t> </a:t>
            </a:r>
            <a:r>
              <a:rPr lang="en-US" u="sng" dirty="0"/>
              <a:t>(est. 2009)</a:t>
            </a:r>
            <a:endParaRPr lang="en-US" dirty="0"/>
          </a:p>
        </p:txBody>
      </p:sp>
      <p:pic>
        <p:nvPicPr>
          <p:cNvPr id="4" name="Content Placeholder 3" descr="2012 WISE Prize Laureate"/>
          <p:cNvPicPr>
            <a:picLocks noGrp="1"/>
          </p:cNvPicPr>
          <p:nvPr>
            <p:ph sz="quarter" idx="1"/>
          </p:nvPr>
        </p:nvPicPr>
        <p:blipFill>
          <a:blip r:embed="rId2" cstate="print"/>
          <a:srcRect/>
          <a:stretch>
            <a:fillRect/>
          </a:stretch>
        </p:blipFill>
        <p:spPr bwMode="auto">
          <a:xfrm>
            <a:off x="1447800" y="1752600"/>
            <a:ext cx="6234545"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47800"/>
            <a:ext cx="4341940" cy="1066800"/>
          </a:xfrm>
        </p:spPr>
        <p:txBody>
          <a:bodyPr/>
          <a:lstStyle/>
          <a:p>
            <a:r>
              <a:rPr lang="en-US" dirty="0"/>
              <a:t>The Custodian of the Two Holy Mosques King Abdullah Bin Abdulaziz Al Saud</a:t>
            </a:r>
          </a:p>
        </p:txBody>
      </p:sp>
      <p:sp>
        <p:nvSpPr>
          <p:cNvPr id="3" name="Text Placeholder 2"/>
          <p:cNvSpPr>
            <a:spLocks noGrp="1"/>
          </p:cNvSpPr>
          <p:nvPr>
            <p:ph type="body" sz="half" idx="3"/>
          </p:nvPr>
        </p:nvSpPr>
        <p:spPr/>
        <p:txBody>
          <a:bodyPr/>
          <a:lstStyle/>
          <a:p>
            <a:endParaRPr lang="en-US"/>
          </a:p>
        </p:txBody>
      </p:sp>
      <p:sp>
        <p:nvSpPr>
          <p:cNvPr id="6" name="Title 5"/>
          <p:cNvSpPr>
            <a:spLocks noGrp="1"/>
          </p:cNvSpPr>
          <p:nvPr>
            <p:ph type="title"/>
          </p:nvPr>
        </p:nvSpPr>
        <p:spPr/>
        <p:txBody>
          <a:bodyPr>
            <a:normAutofit fontScale="90000"/>
          </a:bodyPr>
          <a:lstStyle/>
          <a:p>
            <a:r>
              <a:rPr lang="en-US" dirty="0" smtClean="0"/>
              <a:t>King Abdullah University of Science and Technology (</a:t>
            </a:r>
            <a:r>
              <a:rPr lang="en-US" b="1" dirty="0" smtClean="0"/>
              <a:t>KAUST</a:t>
            </a:r>
            <a:r>
              <a:rPr lang="en-US" dirty="0" smtClean="0"/>
              <a:t>, 2009) </a:t>
            </a:r>
            <a:endParaRPr lang="en-US" dirty="0"/>
          </a:p>
        </p:txBody>
      </p:sp>
      <p:pic>
        <p:nvPicPr>
          <p:cNvPr id="7" name="Content Placeholder 6" descr="The Custodian of the Two Holy Mosques King Abdullah Bin Abdulaziz Al Saud"/>
          <p:cNvPicPr>
            <a:picLocks noGrp="1"/>
          </p:cNvPicPr>
          <p:nvPr>
            <p:ph sz="quarter" idx="2"/>
          </p:nvPr>
        </p:nvPicPr>
        <p:blipFill>
          <a:blip r:embed="rId2" cstate="print"/>
          <a:srcRect/>
          <a:stretch>
            <a:fillRect/>
          </a:stretch>
        </p:blipFill>
        <p:spPr bwMode="auto">
          <a:xfrm>
            <a:off x="938212" y="2539206"/>
            <a:ext cx="2768600" cy="3683000"/>
          </a:xfrm>
          <a:prstGeom prst="rect">
            <a:avLst/>
          </a:prstGeom>
          <a:noFill/>
          <a:ln w="9525">
            <a:noFill/>
            <a:miter lim="800000"/>
            <a:headEnd/>
            <a:tailEnd/>
          </a:ln>
        </p:spPr>
      </p:pic>
      <p:pic>
        <p:nvPicPr>
          <p:cNvPr id="8" name="Content Placeholder 7" descr="KASP-countries"/>
          <p:cNvPicPr>
            <a:picLocks noGrp="1"/>
          </p:cNvPicPr>
          <p:nvPr>
            <p:ph sz="quarter" idx="4"/>
          </p:nvPr>
        </p:nvPicPr>
        <p:blipFill>
          <a:blip r:embed="rId3" cstate="print"/>
          <a:srcRect/>
          <a:stretch>
            <a:fillRect/>
          </a:stretch>
        </p:blipFill>
        <p:spPr bwMode="auto">
          <a:xfrm>
            <a:off x="4038600" y="1600200"/>
            <a:ext cx="4953000" cy="4648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President </a:t>
            </a:r>
            <a:r>
              <a:rPr lang="en-US" dirty="0" err="1" smtClean="0"/>
              <a:t>Choon</a:t>
            </a:r>
            <a:r>
              <a:rPr lang="en-US" dirty="0" smtClean="0"/>
              <a:t> </a:t>
            </a:r>
            <a:r>
              <a:rPr lang="en-US" dirty="0"/>
              <a:t>Fong </a:t>
            </a:r>
            <a:r>
              <a:rPr lang="en-US" dirty="0" smtClean="0"/>
              <a:t>Shih 2008-2013 (ex NUS)</a:t>
            </a:r>
            <a:endParaRPr lang="en-US" dirty="0"/>
          </a:p>
        </p:txBody>
      </p:sp>
      <p:sp>
        <p:nvSpPr>
          <p:cNvPr id="9" name="Text Placeholder 8"/>
          <p:cNvSpPr>
            <a:spLocks noGrp="1"/>
          </p:cNvSpPr>
          <p:nvPr>
            <p:ph type="body" sz="half" idx="3"/>
          </p:nvPr>
        </p:nvSpPr>
        <p:spPr/>
        <p:txBody>
          <a:bodyPr/>
          <a:lstStyle/>
          <a:p>
            <a:r>
              <a:rPr lang="en-US" dirty="0" smtClean="0"/>
              <a:t>Jean-Lou </a:t>
            </a:r>
            <a:r>
              <a:rPr lang="en-US" dirty="0" err="1" smtClean="0"/>
              <a:t>Chameau</a:t>
            </a:r>
            <a:r>
              <a:rPr lang="en-US" dirty="0" smtClean="0"/>
              <a:t> 2013-</a:t>
            </a:r>
          </a:p>
          <a:p>
            <a:r>
              <a:rPr lang="en-US" dirty="0" smtClean="0"/>
              <a:t>(ex-</a:t>
            </a:r>
            <a:r>
              <a:rPr lang="en-US" dirty="0" err="1" smtClean="0"/>
              <a:t>CalTech</a:t>
            </a:r>
            <a:r>
              <a:rPr lang="en-US" dirty="0" smtClean="0"/>
              <a:t>)</a:t>
            </a:r>
            <a:endParaRPr lang="en-US" dirty="0"/>
          </a:p>
        </p:txBody>
      </p:sp>
      <p:pic>
        <p:nvPicPr>
          <p:cNvPr id="6" name="Content Placeholder 5" descr="Professor Choon Fong Shih"/>
          <p:cNvPicPr>
            <a:picLocks noGrp="1"/>
          </p:cNvPicPr>
          <p:nvPr>
            <p:ph sz="quarter" idx="2"/>
          </p:nvPr>
        </p:nvPicPr>
        <p:blipFill>
          <a:blip r:embed="rId2" cstate="print"/>
          <a:stretch>
            <a:fillRect/>
          </a:stretch>
        </p:blipFill>
        <p:spPr bwMode="auto">
          <a:xfrm>
            <a:off x="838200" y="2438400"/>
            <a:ext cx="3276600" cy="3352800"/>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Technocrat leadership</a:t>
            </a:r>
            <a:endParaRPr lang="en-US" dirty="0"/>
          </a:p>
        </p:txBody>
      </p:sp>
      <p:pic>
        <p:nvPicPr>
          <p:cNvPr id="11" name="Content Placeholder 10" descr="chameau"/>
          <p:cNvPicPr>
            <a:picLocks noGrp="1"/>
          </p:cNvPicPr>
          <p:nvPr>
            <p:ph sz="quarter" idx="4"/>
          </p:nvPr>
        </p:nvPicPr>
        <p:blipFill>
          <a:blip r:embed="rId3" cstate="print"/>
          <a:srcRect/>
          <a:stretch>
            <a:fillRect/>
          </a:stretch>
        </p:blipFill>
        <p:spPr bwMode="auto">
          <a:xfrm>
            <a:off x="5029200" y="2286000"/>
            <a:ext cx="3200400" cy="4038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t>KAUST facilities and students</a:t>
            </a:r>
            <a:endParaRPr lang="en-US" b="1" dirty="0"/>
          </a:p>
        </p:txBody>
      </p:sp>
      <p:pic>
        <p:nvPicPr>
          <p:cNvPr id="7" name="Content Placeholder 6" descr="Academic Standing"/>
          <p:cNvPicPr>
            <a:picLocks noGrp="1"/>
          </p:cNvPicPr>
          <p:nvPr>
            <p:ph sz="half" idx="4294967295"/>
          </p:nvPr>
        </p:nvPicPr>
        <p:blipFill>
          <a:blip r:embed="rId2" cstate="print"/>
          <a:stretch>
            <a:fillRect/>
          </a:stretch>
        </p:blipFill>
        <p:spPr bwMode="auto">
          <a:xfrm>
            <a:off x="0" y="1275735"/>
            <a:ext cx="4648200" cy="2362200"/>
          </a:xfrm>
          <a:prstGeom prst="rect">
            <a:avLst/>
          </a:prstGeom>
          <a:noFill/>
          <a:ln w="9525">
            <a:noFill/>
            <a:miter lim="800000"/>
            <a:headEnd/>
            <a:tailEnd/>
          </a:ln>
        </p:spPr>
      </p:pic>
      <p:pic>
        <p:nvPicPr>
          <p:cNvPr id="8" name="Content Placeholder 7" descr="http://upload.wikimedia.org/wikipedia/commons/thumb/d/d5/KAUST_laboratory_buildings_and_town_mosque.jpg/220px-KAUST_laboratory_buildings_and_town_mosque.jpg">
            <a:hlinkClick r:id="rId3"/>
          </p:cNvPr>
          <p:cNvPicPr>
            <a:picLocks noGrp="1"/>
          </p:cNvPicPr>
          <p:nvPr>
            <p:ph sz="half" idx="4294967295"/>
          </p:nvPr>
        </p:nvPicPr>
        <p:blipFill>
          <a:blip r:embed="rId4" cstate="print"/>
          <a:stretch>
            <a:fillRect/>
          </a:stretch>
        </p:blipFill>
        <p:spPr bwMode="auto">
          <a:xfrm>
            <a:off x="6172200" y="1447800"/>
            <a:ext cx="2794000" cy="1752600"/>
          </a:xfrm>
          <a:prstGeom prst="rect">
            <a:avLst/>
          </a:prstGeom>
          <a:noFill/>
          <a:ln w="9525">
            <a:noFill/>
            <a:miter lim="800000"/>
            <a:headEnd/>
            <a:tailEnd/>
          </a:ln>
        </p:spPr>
      </p:pic>
      <p:pic>
        <p:nvPicPr>
          <p:cNvPr id="10" name="Picture 9" descr="File:KAUST residential street with outdoor sculpture.jpg">
            <a:hlinkClick r:id="rId5"/>
          </p:cNvPr>
          <p:cNvPicPr/>
          <p:nvPr/>
        </p:nvPicPr>
        <p:blipFill>
          <a:blip r:embed="rId6" cstate="print"/>
          <a:srcRect/>
          <a:stretch>
            <a:fillRect/>
          </a:stretch>
        </p:blipFill>
        <p:spPr bwMode="auto">
          <a:xfrm>
            <a:off x="4572000" y="3200400"/>
            <a:ext cx="4419600" cy="3200400"/>
          </a:xfrm>
          <a:prstGeom prst="rect">
            <a:avLst/>
          </a:prstGeom>
          <a:noFill/>
          <a:ln w="9525">
            <a:noFill/>
            <a:miter lim="800000"/>
            <a:headEnd/>
            <a:tailEnd/>
          </a:ln>
        </p:spPr>
      </p:pic>
      <p:pic>
        <p:nvPicPr>
          <p:cNvPr id="13" name="Picture 12" descr="Graduate Program Guide"/>
          <p:cNvPicPr/>
          <p:nvPr/>
        </p:nvPicPr>
        <p:blipFill>
          <a:blip r:embed="rId7" cstate="print"/>
          <a:srcRect/>
          <a:stretch>
            <a:fillRect/>
          </a:stretch>
        </p:blipFill>
        <p:spPr bwMode="auto">
          <a:xfrm>
            <a:off x="152400" y="3657600"/>
            <a:ext cx="1905000" cy="1993265"/>
          </a:xfrm>
          <a:prstGeom prst="rect">
            <a:avLst/>
          </a:prstGeom>
          <a:noFill/>
          <a:ln w="9525">
            <a:noFill/>
            <a:miter lim="800000"/>
            <a:headEnd/>
            <a:tailEnd/>
          </a:ln>
        </p:spPr>
      </p:pic>
      <p:pic>
        <p:nvPicPr>
          <p:cNvPr id="15" name="il_fi" descr="http://chronicle.com/images/photos/biz/blogPost/5361_kaust300x165.jpg"/>
          <p:cNvPicPr/>
          <p:nvPr/>
        </p:nvPicPr>
        <p:blipFill>
          <a:blip r:embed="rId8" cstate="print"/>
          <a:srcRect/>
          <a:stretch>
            <a:fillRect/>
          </a:stretch>
        </p:blipFill>
        <p:spPr bwMode="auto">
          <a:xfrm>
            <a:off x="1905000" y="3200400"/>
            <a:ext cx="4038600" cy="3200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AU </a:t>
            </a:r>
            <a:r>
              <a:rPr lang="en-US" dirty="0" err="1" smtClean="0"/>
              <a:t>Sharjah</a:t>
            </a:r>
            <a:endParaRPr lang="en-US" dirty="0"/>
          </a:p>
        </p:txBody>
      </p:sp>
      <p:pic>
        <p:nvPicPr>
          <p:cNvPr id="6" name="Picture 5"/>
          <p:cNvPicPr/>
          <p:nvPr/>
        </p:nvPicPr>
        <p:blipFill>
          <a:blip r:embed="rId2" cstate="print"/>
          <a:srcRect/>
          <a:stretch>
            <a:fillRect/>
          </a:stretch>
        </p:blipFill>
        <p:spPr bwMode="auto">
          <a:xfrm>
            <a:off x="6400800" y="1981200"/>
            <a:ext cx="2286000" cy="19050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6400800" y="3886200"/>
            <a:ext cx="2590800" cy="2438400"/>
          </a:xfrm>
          <a:prstGeom prst="rect">
            <a:avLst/>
          </a:prstGeom>
          <a:noFill/>
          <a:ln w="9525">
            <a:noFill/>
            <a:miter lim="800000"/>
            <a:headEnd/>
            <a:tailEnd/>
          </a:ln>
        </p:spPr>
      </p:pic>
      <p:pic>
        <p:nvPicPr>
          <p:cNvPr id="8" name="Picture 7" descr="http://www.aus.edu/images/header-events.jpg"/>
          <p:cNvPicPr/>
          <p:nvPr/>
        </p:nvPicPr>
        <p:blipFill>
          <a:blip r:embed="rId4" cstate="print"/>
          <a:srcRect/>
          <a:stretch>
            <a:fillRect/>
          </a:stretch>
        </p:blipFill>
        <p:spPr bwMode="auto">
          <a:xfrm>
            <a:off x="228600" y="152400"/>
            <a:ext cx="5943600" cy="2438400"/>
          </a:xfrm>
          <a:prstGeom prst="rect">
            <a:avLst/>
          </a:prstGeom>
          <a:noFill/>
          <a:ln w="9525">
            <a:noFill/>
            <a:miter lim="800000"/>
            <a:headEnd/>
            <a:tailEnd/>
          </a:ln>
        </p:spPr>
      </p:pic>
      <p:pic>
        <p:nvPicPr>
          <p:cNvPr id="9" name="Picture 8" descr="Current Students AUS"/>
          <p:cNvPicPr/>
          <p:nvPr/>
        </p:nvPicPr>
        <p:blipFill>
          <a:blip r:embed="rId5" cstate="print"/>
          <a:srcRect/>
          <a:stretch>
            <a:fillRect/>
          </a:stretch>
        </p:blipFill>
        <p:spPr bwMode="auto">
          <a:xfrm>
            <a:off x="152400" y="4191000"/>
            <a:ext cx="6667500" cy="2447925"/>
          </a:xfrm>
          <a:prstGeom prst="rect">
            <a:avLst/>
          </a:prstGeom>
          <a:noFill/>
          <a:ln w="9525">
            <a:noFill/>
            <a:miter lim="800000"/>
            <a:headEnd/>
            <a:tailEnd/>
          </a:ln>
        </p:spPr>
      </p:pic>
      <p:pic>
        <p:nvPicPr>
          <p:cNvPr id="5" name="Picture 4"/>
          <p:cNvPicPr/>
          <p:nvPr/>
        </p:nvPicPr>
        <p:blipFill>
          <a:blip r:embed="rId6" cstate="print"/>
          <a:srcRect/>
          <a:stretch>
            <a:fillRect/>
          </a:stretch>
        </p:blipFill>
        <p:spPr bwMode="auto">
          <a:xfrm>
            <a:off x="5105400" y="3733800"/>
            <a:ext cx="1289050" cy="1360805"/>
          </a:xfrm>
          <a:prstGeom prst="rect">
            <a:avLst/>
          </a:prstGeom>
          <a:noFill/>
          <a:ln w="9525">
            <a:noFill/>
            <a:miter lim="800000"/>
            <a:headEnd/>
            <a:tailEnd/>
          </a:ln>
        </p:spPr>
      </p:pic>
      <p:pic>
        <p:nvPicPr>
          <p:cNvPr id="4" name="Picture 3"/>
          <p:cNvPicPr/>
          <p:nvPr/>
        </p:nvPicPr>
        <p:blipFill>
          <a:blip r:embed="rId7" cstate="print"/>
          <a:srcRect/>
          <a:stretch>
            <a:fillRect/>
          </a:stretch>
        </p:blipFill>
        <p:spPr bwMode="auto">
          <a:xfrm>
            <a:off x="152400" y="2590800"/>
            <a:ext cx="2286000" cy="2971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President Heath, Provost </a:t>
            </a:r>
            <a:r>
              <a:rPr lang="en-US" dirty="0" err="1" smtClean="0"/>
              <a:t>Hochstettler</a:t>
            </a:r>
            <a:r>
              <a:rPr lang="en-US" dirty="0" smtClean="0"/>
              <a:t/>
            </a:r>
            <a:br>
              <a:rPr lang="en-US" dirty="0" smtClean="0"/>
            </a:br>
            <a:r>
              <a:rPr lang="en-US" dirty="0" smtClean="0"/>
              <a:t>AUS Commencement 2012</a:t>
            </a:r>
            <a:endParaRPr lang="en-US" dirty="0"/>
          </a:p>
        </p:txBody>
      </p:sp>
      <p:pic>
        <p:nvPicPr>
          <p:cNvPr id="3" name="Picture 2" descr="AUS Commencement"/>
          <p:cNvPicPr/>
          <p:nvPr/>
        </p:nvPicPr>
        <p:blipFill>
          <a:blip r:embed="rId2" cstate="print"/>
          <a:srcRect/>
          <a:stretch>
            <a:fillRect/>
          </a:stretch>
        </p:blipFill>
        <p:spPr bwMode="auto">
          <a:xfrm>
            <a:off x="990600" y="3505200"/>
            <a:ext cx="6172200" cy="2944150"/>
          </a:xfrm>
          <a:prstGeom prst="rect">
            <a:avLst/>
          </a:prstGeom>
          <a:noFill/>
          <a:ln w="9525">
            <a:noFill/>
            <a:miter lim="800000"/>
            <a:headEnd/>
            <a:tailEnd/>
          </a:ln>
        </p:spPr>
      </p:pic>
      <p:pic>
        <p:nvPicPr>
          <p:cNvPr id="4" name="Picture 3" descr="AUS Provost"/>
          <p:cNvPicPr/>
          <p:nvPr/>
        </p:nvPicPr>
        <p:blipFill>
          <a:blip r:embed="rId3" cstate="print"/>
          <a:srcRect/>
          <a:stretch>
            <a:fillRect/>
          </a:stretch>
        </p:blipFill>
        <p:spPr bwMode="auto">
          <a:xfrm>
            <a:off x="2819400" y="1295400"/>
            <a:ext cx="5943600" cy="2182150"/>
          </a:xfrm>
          <a:prstGeom prst="rect">
            <a:avLst/>
          </a:prstGeom>
          <a:noFill/>
          <a:ln w="9525">
            <a:noFill/>
            <a:miter lim="800000"/>
            <a:headEnd/>
            <a:tailEnd/>
          </a:ln>
        </p:spPr>
      </p:pic>
      <p:pic>
        <p:nvPicPr>
          <p:cNvPr id="5" name="Picture 4" descr="AUS Chancellor Dr Peter Heath"/>
          <p:cNvPicPr/>
          <p:nvPr/>
        </p:nvPicPr>
        <p:blipFill>
          <a:blip r:embed="rId4" cstate="print"/>
          <a:srcRect/>
          <a:stretch>
            <a:fillRect/>
          </a:stretch>
        </p:blipFill>
        <p:spPr bwMode="auto">
          <a:xfrm>
            <a:off x="-914400" y="1066800"/>
            <a:ext cx="5943600" cy="286255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dirty="0" smtClean="0"/>
              <a:t>NYUAD: </a:t>
            </a:r>
            <a:r>
              <a:rPr lang="en-US" dirty="0" smtClean="0">
                <a:hlinkClick r:id="rId2"/>
              </a:rPr>
              <a:t>“</a:t>
            </a:r>
            <a:r>
              <a:rPr lang="en-US" b="1" dirty="0" smtClean="0">
                <a:hlinkClick r:id="rId2"/>
              </a:rPr>
              <a:t>The World's Honors College</a:t>
            </a:r>
            <a:r>
              <a:rPr lang="en-US" dirty="0" smtClean="0"/>
              <a:t>“</a:t>
            </a:r>
            <a:endParaRPr lang="en-US" dirty="0"/>
          </a:p>
        </p:txBody>
      </p:sp>
      <p:pic>
        <p:nvPicPr>
          <p:cNvPr id="4" name="Content Placeholder 3" descr="One Global University">
            <a:hlinkClick r:id="rId3"/>
          </p:cNvPr>
          <p:cNvPicPr>
            <a:picLocks noGrp="1"/>
          </p:cNvPicPr>
          <p:nvPr>
            <p:ph sz="quarter" idx="1"/>
          </p:nvPr>
        </p:nvPicPr>
        <p:blipFill>
          <a:blip r:embed="rId4" cstate="print"/>
          <a:srcRect/>
          <a:stretch>
            <a:fillRect/>
          </a:stretch>
        </p:blipFill>
        <p:spPr bwMode="auto">
          <a:xfrm>
            <a:off x="1219200" y="1371600"/>
            <a:ext cx="6934200"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2800" b="1" dirty="0" smtClean="0">
                <a:hlinkClick r:id="rId2" tooltip="Permanent link to 'NYUAD Students Head to Dubai for World Energy Forum'"/>
              </a:rPr>
              <a:t>NYUAD Students Head to Dubai for World Energy Forum</a:t>
            </a:r>
            <a:r>
              <a:rPr lang="en-US" sz="2800" b="1" dirty="0" smtClean="0"/>
              <a:t> </a:t>
            </a:r>
            <a:endParaRPr lang="en-US" sz="2800" dirty="0"/>
          </a:p>
        </p:txBody>
      </p:sp>
      <p:pic>
        <p:nvPicPr>
          <p:cNvPr id="4" name="Content Placeholder 3" descr="NYUAD Students Head to Dubai for World Energy Forum"/>
          <p:cNvPicPr>
            <a:picLocks noGrp="1"/>
          </p:cNvPicPr>
          <p:nvPr>
            <p:ph sz="quarter" idx="1"/>
          </p:nvPr>
        </p:nvPicPr>
        <p:blipFill>
          <a:blip r:embed="rId3" cstate="print"/>
          <a:srcRect/>
          <a:stretch>
            <a:fillRect/>
          </a:stretch>
        </p:blipFill>
        <p:spPr bwMode="auto">
          <a:xfrm>
            <a:off x="533400" y="1371601"/>
            <a:ext cx="8153400" cy="5029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lstStyle/>
          <a:p>
            <a:r>
              <a:rPr lang="en-US" b="1" dirty="0" smtClean="0"/>
              <a:t>KUWAIT EDUCATORS</a:t>
            </a:r>
            <a:endParaRPr lang="en-US" b="1" dirty="0"/>
          </a:p>
        </p:txBody>
      </p:sp>
      <p:sp>
        <p:nvSpPr>
          <p:cNvPr id="3" name="Text Placeholder 2"/>
          <p:cNvSpPr>
            <a:spLocks noGrp="1"/>
          </p:cNvSpPr>
          <p:nvPr>
            <p:ph type="body" idx="1"/>
          </p:nvPr>
        </p:nvSpPr>
        <p:spPr>
          <a:xfrm>
            <a:off x="457200" y="1447800"/>
            <a:ext cx="3429000" cy="762000"/>
          </a:xfrm>
        </p:spPr>
        <p:txBody>
          <a:bodyPr/>
          <a:lstStyle/>
          <a:p>
            <a:r>
              <a:rPr lang="en-US" dirty="0" err="1" smtClean="0"/>
              <a:t>Faiza</a:t>
            </a:r>
            <a:r>
              <a:rPr lang="en-US" dirty="0" smtClean="0"/>
              <a:t> </a:t>
            </a:r>
            <a:r>
              <a:rPr lang="en-US" dirty="0" err="1" smtClean="0"/>
              <a:t>Kharafi</a:t>
            </a:r>
            <a:r>
              <a:rPr lang="en-US" dirty="0" smtClean="0"/>
              <a:t>, </a:t>
            </a:r>
          </a:p>
          <a:p>
            <a:r>
              <a:rPr lang="en-US" dirty="0" smtClean="0"/>
              <a:t>former president, </a:t>
            </a:r>
          </a:p>
          <a:p>
            <a:r>
              <a:rPr lang="en-US" dirty="0" smtClean="0"/>
              <a:t>Kuwait University</a:t>
            </a:r>
            <a:endParaRPr lang="en-US" dirty="0"/>
          </a:p>
        </p:txBody>
      </p:sp>
      <p:sp>
        <p:nvSpPr>
          <p:cNvPr id="4" name="Text Placeholder 3"/>
          <p:cNvSpPr>
            <a:spLocks noGrp="1"/>
          </p:cNvSpPr>
          <p:nvPr>
            <p:ph type="body" sz="half" idx="3"/>
          </p:nvPr>
        </p:nvSpPr>
        <p:spPr>
          <a:xfrm>
            <a:off x="4791330" y="1295400"/>
            <a:ext cx="4041775" cy="960120"/>
          </a:xfrm>
        </p:spPr>
        <p:txBody>
          <a:bodyPr/>
          <a:lstStyle/>
          <a:p>
            <a:r>
              <a:rPr lang="en-US" dirty="0" err="1" smtClean="0"/>
              <a:t>Nuriya</a:t>
            </a:r>
            <a:r>
              <a:rPr lang="en-US" dirty="0" smtClean="0"/>
              <a:t> </a:t>
            </a:r>
            <a:r>
              <a:rPr lang="en-US" dirty="0" err="1" smtClean="0"/>
              <a:t>Sabeeh</a:t>
            </a:r>
            <a:r>
              <a:rPr lang="en-US" dirty="0" smtClean="0"/>
              <a:t>, former Kuwait Education Minister </a:t>
            </a:r>
          </a:p>
        </p:txBody>
      </p:sp>
      <p:sp>
        <p:nvSpPr>
          <p:cNvPr id="6" name="Content Placeholder 5"/>
          <p:cNvSpPr>
            <a:spLocks noGrp="1"/>
          </p:cNvSpPr>
          <p:nvPr>
            <p:ph sz="half" idx="4"/>
          </p:nvPr>
        </p:nvSpPr>
        <p:spPr/>
        <p:txBody>
          <a:bodyPr/>
          <a:lstStyle/>
          <a:p>
            <a:endParaRPr lang="en-US"/>
          </a:p>
        </p:txBody>
      </p:sp>
      <p:pic>
        <p:nvPicPr>
          <p:cNvPr id="7" name="il_fi" descr="http://www.kuna.net.kw/NewsPictures/2010/11/10/9057c85d-845f-40f3-9391-a6c98e570c94_top.jpg"/>
          <p:cNvPicPr>
            <a:picLocks noGrp="1"/>
          </p:cNvPicPr>
          <p:nvPr>
            <p:ph sz="half" idx="2"/>
          </p:nvPr>
        </p:nvPicPr>
        <p:blipFill>
          <a:blip r:embed="rId2" cstate="print"/>
          <a:srcRect/>
          <a:stretch>
            <a:fillRect/>
          </a:stretch>
        </p:blipFill>
        <p:spPr bwMode="auto">
          <a:xfrm>
            <a:off x="914400" y="2372032"/>
            <a:ext cx="3200399" cy="4191000"/>
          </a:xfrm>
          <a:prstGeom prst="rect">
            <a:avLst/>
          </a:prstGeom>
          <a:noFill/>
          <a:ln w="9525">
            <a:noFill/>
            <a:miter lim="800000"/>
            <a:headEnd/>
            <a:tailEnd/>
          </a:ln>
        </p:spPr>
      </p:pic>
      <p:pic>
        <p:nvPicPr>
          <p:cNvPr id="8" name="ss-image" descr="http://afp.google.com/media/ALeqM5gYXOz-fzTQyGWr9uxaQM5XZe-Dlw?size=s3">
            <a:hlinkClick r:id="rId3"/>
          </p:cNvPr>
          <p:cNvPicPr>
            <a:picLocks/>
          </p:cNvPicPr>
          <p:nvPr/>
        </p:nvPicPr>
        <p:blipFill>
          <a:blip r:embed="rId4" cstate="print"/>
          <a:stretch>
            <a:fillRect/>
          </a:stretch>
        </p:blipFill>
        <p:spPr bwMode="auto">
          <a:xfrm>
            <a:off x="5181600" y="2362200"/>
            <a:ext cx="3276600" cy="4191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533400" y="381000"/>
            <a:ext cx="8610600" cy="6477000"/>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211763"/>
          </a:xfrm>
        </p:spPr>
        <p:txBody>
          <a:bodyPr>
            <a:noAutofit/>
          </a:bodyPr>
          <a:lstStyle/>
          <a:p>
            <a:r>
              <a:rPr lang="en-US" sz="3600" b="1" dirty="0" smtClean="0"/>
              <a:t>Youth of the Gulf</a:t>
            </a:r>
          </a:p>
          <a:p>
            <a:r>
              <a:rPr lang="en-US" sz="3600" b="1" dirty="0" smtClean="0"/>
              <a:t>The Business of Education</a:t>
            </a:r>
          </a:p>
          <a:p>
            <a:r>
              <a:rPr lang="en-US" sz="3600" b="1" dirty="0" smtClean="0"/>
              <a:t>Education Goals – Whose Goals?</a:t>
            </a:r>
          </a:p>
          <a:p>
            <a:r>
              <a:rPr lang="en-US" sz="3600" b="1" dirty="0" smtClean="0"/>
              <a:t>Women in Education</a:t>
            </a:r>
          </a:p>
          <a:p>
            <a:r>
              <a:rPr lang="en-US" sz="3600" b="1" dirty="0" smtClean="0"/>
              <a:t>Education, religion and tradition</a:t>
            </a:r>
          </a:p>
          <a:p>
            <a:r>
              <a:rPr lang="en-US" sz="3600" b="1" dirty="0" smtClean="0"/>
              <a:t>International factors</a:t>
            </a:r>
          </a:p>
          <a:p>
            <a:pPr>
              <a:buFont typeface="Arial" pitchFamily="34" charset="0"/>
              <a:buChar char="•"/>
            </a:pPr>
            <a:r>
              <a:rPr lang="en-US" sz="3600" b="1" dirty="0" smtClean="0">
                <a:solidFill>
                  <a:schemeClr val="tx1"/>
                </a:solidFill>
              </a:rPr>
              <a:t>Concerns for Students</a:t>
            </a:r>
          </a:p>
          <a:p>
            <a:pPr>
              <a:buFont typeface="Arial" pitchFamily="34" charset="0"/>
              <a:buChar char="•"/>
            </a:pPr>
            <a:r>
              <a:rPr lang="en-US" sz="3600" b="1" dirty="0" smtClean="0">
                <a:solidFill>
                  <a:schemeClr val="tx1"/>
                </a:solidFill>
              </a:rPr>
              <a:t>Concerns for Educators</a:t>
            </a:r>
            <a:endParaRPr lang="en-US" sz="3600"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46150"/>
          </a:xfrm>
        </p:spPr>
        <p:txBody>
          <a:bodyPr/>
          <a:lstStyle/>
          <a:p>
            <a:r>
              <a:rPr lang="en-US" b="1" dirty="0" smtClean="0"/>
              <a:t>Kuwaiti students</a:t>
            </a:r>
            <a:endParaRPr lang="en-US" b="1" dirty="0"/>
          </a:p>
        </p:txBody>
      </p:sp>
      <p:sp>
        <p:nvSpPr>
          <p:cNvPr id="4" name="Text Placeholder 3"/>
          <p:cNvSpPr>
            <a:spLocks noGrp="1"/>
          </p:cNvSpPr>
          <p:nvPr>
            <p:ph type="body" sz="half" idx="3"/>
          </p:nvPr>
        </p:nvSpPr>
        <p:spPr>
          <a:xfrm>
            <a:off x="4419600" y="1143000"/>
            <a:ext cx="4267200" cy="381000"/>
          </a:xfrm>
        </p:spPr>
        <p:txBody>
          <a:bodyPr/>
          <a:lstStyle/>
          <a:p>
            <a:r>
              <a:rPr lang="en-US" dirty="0" smtClean="0"/>
              <a:t>American University of Kuwait</a:t>
            </a:r>
            <a:endParaRPr lang="en-US" dirty="0"/>
          </a:p>
        </p:txBody>
      </p:sp>
      <p:pic>
        <p:nvPicPr>
          <p:cNvPr id="7" name="Content Placeholder 4" descr="10332_334.jpg"/>
          <p:cNvPicPr>
            <a:picLocks noGrp="1"/>
          </p:cNvPicPr>
          <p:nvPr>
            <p:ph sz="half" idx="2"/>
          </p:nvPr>
        </p:nvPicPr>
        <p:blipFill>
          <a:blip r:embed="rId2" cstate="print"/>
          <a:stretch>
            <a:fillRect/>
          </a:stretch>
        </p:blipFill>
        <p:spPr bwMode="auto">
          <a:xfrm>
            <a:off x="609600" y="2209800"/>
            <a:ext cx="2588209" cy="3886200"/>
          </a:xfrm>
          <a:prstGeom prst="rect">
            <a:avLst/>
          </a:prstGeom>
          <a:noFill/>
          <a:ln w="9525">
            <a:noFill/>
            <a:miter lim="800000"/>
            <a:headEnd/>
            <a:tailEnd/>
          </a:ln>
        </p:spPr>
      </p:pic>
      <p:pic>
        <p:nvPicPr>
          <p:cNvPr id="13" name="Picture 12" descr="http://www.auk.edu.kw/images/library/img_library01.jpg"/>
          <p:cNvPicPr/>
          <p:nvPr/>
        </p:nvPicPr>
        <p:blipFill>
          <a:blip r:embed="rId3" cstate="print"/>
          <a:srcRect/>
          <a:stretch>
            <a:fillRect/>
          </a:stretch>
        </p:blipFill>
        <p:spPr bwMode="auto">
          <a:xfrm>
            <a:off x="6019800" y="1600200"/>
            <a:ext cx="6893790" cy="1960414"/>
          </a:xfrm>
          <a:prstGeom prst="rect">
            <a:avLst/>
          </a:prstGeom>
          <a:noFill/>
          <a:ln w="9525">
            <a:noFill/>
            <a:miter lim="800000"/>
            <a:headEnd/>
            <a:tailEnd/>
          </a:ln>
        </p:spPr>
      </p:pic>
      <p:pic>
        <p:nvPicPr>
          <p:cNvPr id="10" name="Picture 9" descr="http://www.auk.edu.kw/images/student_affairs/img_student_affairs01.jpg"/>
          <p:cNvPicPr/>
          <p:nvPr/>
        </p:nvPicPr>
        <p:blipFill>
          <a:blip r:embed="rId4" cstate="print"/>
          <a:srcRect/>
          <a:stretch>
            <a:fillRect/>
          </a:stretch>
        </p:blipFill>
        <p:spPr bwMode="auto">
          <a:xfrm>
            <a:off x="3429000" y="3581400"/>
            <a:ext cx="13182600" cy="3900005"/>
          </a:xfrm>
          <a:prstGeom prst="rect">
            <a:avLst/>
          </a:prstGeom>
          <a:noFill/>
          <a:ln w="9525">
            <a:noFill/>
            <a:miter lim="800000"/>
            <a:headEnd/>
            <a:tailEnd/>
          </a:ln>
        </p:spPr>
      </p:pic>
      <p:sp>
        <p:nvSpPr>
          <p:cNvPr id="15" name="Content Placeholder 14"/>
          <p:cNvSpPr>
            <a:spLocks noGrp="1"/>
          </p:cNvSpPr>
          <p:nvPr>
            <p:ph sz="half" idx="4"/>
          </p:nvPr>
        </p:nvSpPr>
        <p:spPr/>
        <p:txBody>
          <a:bodyPr/>
          <a:lstStyle/>
          <a:p>
            <a:pPr>
              <a:buNone/>
            </a:pPr>
            <a:endParaRPr lang="en-US" dirty="0"/>
          </a:p>
        </p:txBody>
      </p:sp>
      <p:sp>
        <p:nvSpPr>
          <p:cNvPr id="3" name="Text Placeholder 2"/>
          <p:cNvSpPr>
            <a:spLocks noGrp="1"/>
          </p:cNvSpPr>
          <p:nvPr>
            <p:ph type="body" idx="1"/>
          </p:nvPr>
        </p:nvSpPr>
        <p:spPr>
          <a:xfrm>
            <a:off x="381000" y="1447800"/>
            <a:ext cx="4267200" cy="762000"/>
          </a:xfrm>
        </p:spPr>
        <p:txBody>
          <a:bodyPr/>
          <a:lstStyle/>
          <a:p>
            <a:endParaRPr lang="en-US" dirty="0" smtClean="0"/>
          </a:p>
          <a:p>
            <a:endParaRPr lang="en-US" dirty="0" smtClean="0"/>
          </a:p>
          <a:p>
            <a:r>
              <a:rPr lang="en-US" dirty="0" smtClean="0"/>
              <a:t>Sarah </a:t>
            </a:r>
            <a:r>
              <a:rPr lang="en-US" dirty="0" err="1" smtClean="0"/>
              <a:t>Budai</a:t>
            </a:r>
            <a:r>
              <a:rPr lang="en-US" dirty="0" smtClean="0"/>
              <a:t>, AUK alumna</a:t>
            </a:r>
          </a:p>
          <a:p>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Secondary Ed Background</a:t>
            </a:r>
            <a:endParaRPr lang="en-US" dirty="0">
              <a:solidFill>
                <a:schemeClr val="tx2"/>
              </a:solidFill>
            </a:endParaRPr>
          </a:p>
        </p:txBody>
      </p:sp>
      <p:sp>
        <p:nvSpPr>
          <p:cNvPr id="3" name="Content Placeholder 2"/>
          <p:cNvSpPr>
            <a:spLocks noGrp="1"/>
          </p:cNvSpPr>
          <p:nvPr>
            <p:ph idx="1"/>
          </p:nvPr>
        </p:nvSpPr>
        <p:spPr/>
        <p:txBody>
          <a:bodyPr/>
          <a:lstStyle/>
          <a:p>
            <a:r>
              <a:rPr lang="en-US" b="1" dirty="0" smtClean="0"/>
              <a:t>English-language secondary education</a:t>
            </a:r>
          </a:p>
          <a:p>
            <a:pPr lvl="1"/>
            <a:r>
              <a:rPr lang="en-US" b="1" dirty="0" smtClean="0"/>
              <a:t>mostly follows British model</a:t>
            </a:r>
          </a:p>
          <a:p>
            <a:pPr lvl="1"/>
            <a:r>
              <a:rPr lang="en-US" b="1" dirty="0" smtClean="0"/>
              <a:t>Mostly private</a:t>
            </a:r>
          </a:p>
          <a:p>
            <a:pPr lvl="1"/>
            <a:r>
              <a:rPr lang="en-US" b="1" dirty="0" smtClean="0"/>
              <a:t>Elite schools with links to UK</a:t>
            </a:r>
          </a:p>
          <a:p>
            <a:pPr lvl="1"/>
            <a:r>
              <a:rPr lang="en-US" b="1" dirty="0" smtClean="0"/>
              <a:t>Indian &amp; Pakistani schools </a:t>
            </a:r>
          </a:p>
          <a:p>
            <a:pPr lvl="1"/>
            <a:r>
              <a:rPr lang="en-US" b="1" dirty="0" smtClean="0"/>
              <a:t>Bilingual schools (English-Arabic)</a:t>
            </a:r>
          </a:p>
          <a:p>
            <a:pPr lvl="1"/>
            <a:r>
              <a:rPr lang="en-US" b="1" dirty="0" smtClean="0"/>
              <a:t>International faculty</a:t>
            </a:r>
          </a:p>
          <a:p>
            <a:r>
              <a:rPr lang="en-US" b="1" dirty="0" smtClean="0"/>
              <a:t>“American” schools for the elite</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www.bsk.edu.kw/Mainfolder/VAM1.jpg"/>
          <p:cNvPicPr>
            <a:picLocks noGrp="1"/>
          </p:cNvPicPr>
          <p:nvPr>
            <p:ph sz="quarter" idx="2"/>
          </p:nvPr>
        </p:nvPicPr>
        <p:blipFill>
          <a:blip r:embed="rId2" cstate="print"/>
          <a:stretch>
            <a:fillRect/>
          </a:stretch>
        </p:blipFill>
        <p:spPr bwMode="auto">
          <a:xfrm>
            <a:off x="152400" y="2362200"/>
            <a:ext cx="3276600" cy="4038600"/>
          </a:xfrm>
          <a:prstGeom prst="rect">
            <a:avLst/>
          </a:prstGeom>
          <a:noFill/>
          <a:ln w="9525">
            <a:noFill/>
            <a:miter lim="800000"/>
            <a:headEnd/>
            <a:tailEnd/>
          </a:ln>
        </p:spPr>
      </p:pic>
      <p:sp>
        <p:nvSpPr>
          <p:cNvPr id="16" name="Content Placeholder 15"/>
          <p:cNvSpPr>
            <a:spLocks noGrp="1"/>
          </p:cNvSpPr>
          <p:nvPr>
            <p:ph sz="quarter" idx="4"/>
          </p:nvPr>
        </p:nvSpPr>
        <p:spPr/>
        <p:txBody>
          <a:bodyPr/>
          <a:lstStyle/>
          <a:p>
            <a:endParaRPr lang="en-US" dirty="0"/>
          </a:p>
        </p:txBody>
      </p:sp>
      <p:sp>
        <p:nvSpPr>
          <p:cNvPr id="13" name="Title 12"/>
          <p:cNvSpPr>
            <a:spLocks noGrp="1"/>
          </p:cNvSpPr>
          <p:nvPr>
            <p:ph type="title"/>
          </p:nvPr>
        </p:nvSpPr>
        <p:spPr/>
        <p:txBody>
          <a:bodyPr/>
          <a:lstStyle/>
          <a:p>
            <a:r>
              <a:rPr lang="en-US" b="1" dirty="0" smtClean="0"/>
              <a:t>“Feeder” schools for elite colleges</a:t>
            </a:r>
            <a:endParaRPr lang="en-US" b="1" dirty="0"/>
          </a:p>
        </p:txBody>
      </p:sp>
      <p:pic>
        <p:nvPicPr>
          <p:cNvPr id="10" name="Picture 9" descr="http://www.ask.edu.kw/ASK/images/2012_gallery_1.jpg"/>
          <p:cNvPicPr/>
          <p:nvPr/>
        </p:nvPicPr>
        <p:blipFill>
          <a:blip r:embed="rId3" cstate="print"/>
          <a:srcRect/>
          <a:stretch>
            <a:fillRect/>
          </a:stretch>
        </p:blipFill>
        <p:spPr bwMode="auto">
          <a:xfrm>
            <a:off x="3505200" y="1524000"/>
            <a:ext cx="3369310" cy="3369310"/>
          </a:xfrm>
          <a:prstGeom prst="rect">
            <a:avLst/>
          </a:prstGeom>
          <a:noFill/>
          <a:ln w="9525">
            <a:noFill/>
            <a:miter lim="800000"/>
            <a:headEnd/>
            <a:tailEnd/>
          </a:ln>
        </p:spPr>
      </p:pic>
      <p:pic>
        <p:nvPicPr>
          <p:cNvPr id="11" name="Picture 10" descr="http://www.ask.edu.kw/ASK/images/2012_gallery_2.jpg"/>
          <p:cNvPicPr/>
          <p:nvPr/>
        </p:nvPicPr>
        <p:blipFill>
          <a:blip r:embed="rId4" cstate="print"/>
          <a:srcRect/>
          <a:stretch>
            <a:fillRect/>
          </a:stretch>
        </p:blipFill>
        <p:spPr bwMode="auto">
          <a:xfrm>
            <a:off x="5562600" y="3276600"/>
            <a:ext cx="3369310" cy="3369310"/>
          </a:xfrm>
          <a:prstGeom prst="rect">
            <a:avLst/>
          </a:prstGeom>
          <a:noFill/>
          <a:ln w="9525">
            <a:noFill/>
            <a:miter lim="800000"/>
            <a:headEnd/>
            <a:tailEnd/>
          </a:ln>
        </p:spPr>
      </p:pic>
      <p:sp>
        <p:nvSpPr>
          <p:cNvPr id="15" name="Text Placeholder 14"/>
          <p:cNvSpPr>
            <a:spLocks noGrp="1"/>
          </p:cNvSpPr>
          <p:nvPr>
            <p:ph type="body" sz="half" idx="3"/>
          </p:nvPr>
        </p:nvSpPr>
        <p:spPr>
          <a:xfrm>
            <a:off x="6172200" y="1524000"/>
            <a:ext cx="2660905" cy="1219200"/>
          </a:xfrm>
        </p:spPr>
        <p:txBody>
          <a:bodyPr/>
          <a:lstStyle/>
          <a:p>
            <a:r>
              <a:rPr lang="en-US" dirty="0" smtClean="0"/>
              <a:t>Students of the American School of Kuwait</a:t>
            </a:r>
            <a:endParaRPr lang="en-US" dirty="0"/>
          </a:p>
        </p:txBody>
      </p:sp>
      <p:sp>
        <p:nvSpPr>
          <p:cNvPr id="14" name="Text Placeholder 13"/>
          <p:cNvSpPr>
            <a:spLocks noGrp="1"/>
          </p:cNvSpPr>
          <p:nvPr>
            <p:ph type="body" idx="1"/>
          </p:nvPr>
        </p:nvSpPr>
        <p:spPr>
          <a:xfrm>
            <a:off x="152400" y="1371600"/>
            <a:ext cx="4189540" cy="885374"/>
          </a:xfrm>
        </p:spPr>
        <p:txBody>
          <a:bodyPr/>
          <a:lstStyle/>
          <a:p>
            <a:r>
              <a:rPr lang="en-US" dirty="0" smtClean="0"/>
              <a:t>Vera </a:t>
            </a:r>
            <a:r>
              <a:rPr lang="en-US" dirty="0" err="1" smtClean="0"/>
              <a:t>Mutawwa</a:t>
            </a:r>
            <a:r>
              <a:rPr lang="en-US" dirty="0" smtClean="0"/>
              <a:t>, founder of the </a:t>
            </a:r>
            <a:r>
              <a:rPr lang="en-US" dirty="0"/>
              <a:t>B</a:t>
            </a:r>
            <a:r>
              <a:rPr lang="en-US" dirty="0" smtClean="0"/>
              <a:t>ritish School of Kuwait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fontScale="90000"/>
          </a:bodyPr>
          <a:lstStyle/>
          <a:p>
            <a:r>
              <a:rPr lang="en-US" dirty="0" smtClean="0"/>
              <a:t/>
            </a:r>
            <a:br>
              <a:rPr lang="en-US" dirty="0" smtClean="0"/>
            </a:br>
            <a:r>
              <a:rPr lang="en-US" b="1" dirty="0" smtClean="0"/>
              <a:t>The Business of Education</a:t>
            </a:r>
            <a:r>
              <a:rPr lang="en-US" dirty="0" smtClean="0"/>
              <a:t/>
            </a:r>
            <a:br>
              <a:rPr lang="en-US" dirty="0" smtClean="0"/>
            </a:br>
            <a:r>
              <a:rPr lang="en-US" dirty="0" smtClean="0"/>
              <a:t>UAE Population: 2005=4.1 </a:t>
            </a:r>
            <a:r>
              <a:rPr lang="en-US" dirty="0" err="1" smtClean="0"/>
              <a:t>mln</a:t>
            </a:r>
            <a:r>
              <a:rPr lang="en-US" dirty="0" smtClean="0"/>
              <a:t>; 2012=7.5+</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Abu Dhabi – 11 universities, including</a:t>
            </a:r>
          </a:p>
          <a:p>
            <a:r>
              <a:rPr lang="en-US" dirty="0" smtClean="0"/>
              <a:t>NYUAD</a:t>
            </a:r>
          </a:p>
          <a:p>
            <a:r>
              <a:rPr lang="en-US" dirty="0" smtClean="0"/>
              <a:t>INSEAD</a:t>
            </a:r>
          </a:p>
          <a:p>
            <a:r>
              <a:rPr lang="en-US" dirty="0" smtClean="0"/>
              <a:t>Paris-Sorbonne AD</a:t>
            </a:r>
          </a:p>
          <a:p>
            <a:endParaRPr lang="en-US" dirty="0" smtClean="0"/>
          </a:p>
          <a:p>
            <a:r>
              <a:rPr lang="en-US" dirty="0" smtClean="0"/>
              <a:t>Dubai – 18 universities, including</a:t>
            </a:r>
          </a:p>
          <a:p>
            <a:r>
              <a:rPr lang="en-US" dirty="0" smtClean="0"/>
              <a:t>Cass Business School </a:t>
            </a:r>
          </a:p>
          <a:p>
            <a:r>
              <a:rPr lang="en-US" dirty="0" smtClean="0"/>
              <a:t>U. of Wollongong</a:t>
            </a:r>
          </a:p>
          <a:p>
            <a:r>
              <a:rPr lang="en-US" dirty="0" smtClean="0"/>
              <a:t>London Business School</a:t>
            </a:r>
          </a:p>
          <a:p>
            <a:r>
              <a:rPr lang="en-US" dirty="0" smtClean="0"/>
              <a:t>Rochester Institute of Technology</a:t>
            </a:r>
          </a:p>
          <a:p>
            <a:pPr lvl="1"/>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Bahrain: Population 1.3 </a:t>
            </a:r>
            <a:r>
              <a:rPr lang="en-US" dirty="0" err="1" smtClean="0"/>
              <a:t>mln</a:t>
            </a:r>
            <a:r>
              <a:rPr lang="en-US" dirty="0" smtClean="0"/>
              <a:t> with non-nationals </a:t>
            </a:r>
            <a:br>
              <a:rPr lang="en-US" dirty="0" smtClean="0"/>
            </a:br>
            <a:r>
              <a:rPr lang="en-US" b="1" dirty="0" smtClean="0"/>
              <a:t>4 public &amp; 16 private universities</a:t>
            </a:r>
            <a:endParaRPr lang="en-US" b="1" dirty="0"/>
          </a:p>
        </p:txBody>
      </p:sp>
      <p:sp>
        <p:nvSpPr>
          <p:cNvPr id="3" name="Content Placeholder 2"/>
          <p:cNvSpPr>
            <a:spLocks noGrp="1"/>
          </p:cNvSpPr>
          <p:nvPr>
            <p:ph sz="quarter" idx="1"/>
          </p:nvPr>
        </p:nvSpPr>
        <p:spPr>
          <a:xfrm>
            <a:off x="304800" y="1527048"/>
            <a:ext cx="8382000" cy="4572000"/>
          </a:xfrm>
        </p:spPr>
        <p:txBody>
          <a:bodyPr>
            <a:normAutofit lnSpcReduction="10000"/>
          </a:bodyPr>
          <a:lstStyle/>
          <a:p>
            <a:endParaRPr lang="en-US" dirty="0" smtClean="0"/>
          </a:p>
          <a:p>
            <a:r>
              <a:rPr lang="en-US" sz="2800" dirty="0" smtClean="0"/>
              <a:t>Bentley U (Mass.) own faculty</a:t>
            </a:r>
          </a:p>
          <a:p>
            <a:r>
              <a:rPr lang="en-US" sz="2800" dirty="0" smtClean="0"/>
              <a:t>DePaul “flying faculty”</a:t>
            </a:r>
          </a:p>
          <a:p>
            <a:r>
              <a:rPr lang="en-US" sz="2800" dirty="0" smtClean="0"/>
              <a:t>New York Institute of Technology – Bahrain</a:t>
            </a:r>
          </a:p>
          <a:p>
            <a:r>
              <a:rPr lang="en-US" sz="2800" dirty="0" smtClean="0"/>
              <a:t>University of Wales, Bangor (2 years in Bahrain, 3</a:t>
            </a:r>
            <a:r>
              <a:rPr lang="en-US" sz="2800" baseline="30000" dirty="0" smtClean="0"/>
              <a:t>rd</a:t>
            </a:r>
            <a:r>
              <a:rPr lang="en-US" sz="2800" dirty="0" smtClean="0"/>
              <a:t> in UK)</a:t>
            </a:r>
          </a:p>
          <a:p>
            <a:r>
              <a:rPr lang="en-US" sz="2800" dirty="0" smtClean="0"/>
              <a:t> Birla Institute of Technology (India, also branches in Oman and UAE)</a:t>
            </a:r>
          </a:p>
          <a:p>
            <a:r>
              <a:rPr lang="en-US" sz="2800" dirty="0" smtClean="0"/>
              <a:t>Arab Open University</a:t>
            </a:r>
          </a:p>
          <a:p>
            <a:r>
              <a:rPr lang="en-US" sz="2800" dirty="0" smtClean="0"/>
              <a:t>Royal University for Women</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chemeClr val="accent1"/>
                </a:solidFill>
              </a:rPr>
              <a:t>GCC Higher Education: whose rules?</a:t>
            </a:r>
            <a:endParaRPr lang="en-US" b="1" dirty="0">
              <a:solidFill>
                <a:schemeClr val="accent1"/>
              </a:solidFill>
            </a:endParaRPr>
          </a:p>
        </p:txBody>
      </p:sp>
      <p:sp>
        <p:nvSpPr>
          <p:cNvPr id="3" name="Content Placeholder 2"/>
          <p:cNvSpPr>
            <a:spLocks noGrp="1"/>
          </p:cNvSpPr>
          <p:nvPr>
            <p:ph sz="half" idx="1"/>
          </p:nvPr>
        </p:nvSpPr>
        <p:spPr>
          <a:xfrm>
            <a:off x="457200" y="1066800"/>
            <a:ext cx="3505200" cy="5059363"/>
          </a:xfrm>
        </p:spPr>
        <p:txBody>
          <a:bodyPr>
            <a:normAutofit lnSpcReduction="10000"/>
          </a:bodyPr>
          <a:lstStyle/>
          <a:p>
            <a:r>
              <a:rPr lang="en-US" sz="3200" b="1" dirty="0" smtClean="0"/>
              <a:t>Qatar</a:t>
            </a:r>
            <a:r>
              <a:rPr lang="en-US" sz="3200" dirty="0" smtClean="0"/>
              <a:t>: </a:t>
            </a:r>
          </a:p>
          <a:p>
            <a:pPr>
              <a:buNone/>
            </a:pPr>
            <a:r>
              <a:rPr lang="en-US" sz="3200" dirty="0" smtClean="0"/>
              <a:t>Education City </a:t>
            </a:r>
          </a:p>
          <a:p>
            <a:endParaRPr lang="en-US" sz="3200" dirty="0" smtClean="0"/>
          </a:p>
          <a:p>
            <a:r>
              <a:rPr lang="en-US" sz="3200" b="1" dirty="0" smtClean="0"/>
              <a:t>UAE, Bahrain</a:t>
            </a:r>
          </a:p>
          <a:p>
            <a:endParaRPr lang="en-US" sz="3200" dirty="0" smtClean="0"/>
          </a:p>
          <a:p>
            <a:endParaRPr lang="en-US" sz="3200" dirty="0"/>
          </a:p>
          <a:p>
            <a:r>
              <a:rPr lang="en-US" sz="3200" b="1" dirty="0" smtClean="0"/>
              <a:t>Kuwait</a:t>
            </a:r>
            <a:endParaRPr lang="en-US" sz="3200" b="1" dirty="0"/>
          </a:p>
          <a:p>
            <a:pPr>
              <a:buNone/>
            </a:pPr>
            <a:r>
              <a:rPr lang="en-US" dirty="0" smtClean="0"/>
              <a:t>(AUK, GUST, AUME)</a:t>
            </a:r>
          </a:p>
          <a:p>
            <a:pPr>
              <a:buNone/>
            </a:pPr>
            <a:endParaRPr lang="en-US" dirty="0" smtClean="0"/>
          </a:p>
          <a:p>
            <a:r>
              <a:rPr lang="en-US" b="1" dirty="0" smtClean="0"/>
              <a:t>Saudi Arabia</a:t>
            </a:r>
            <a:endParaRPr lang="en-US" b="1" dirty="0"/>
          </a:p>
        </p:txBody>
      </p:sp>
      <p:sp>
        <p:nvSpPr>
          <p:cNvPr id="4" name="Content Placeholder 3"/>
          <p:cNvSpPr>
            <a:spLocks noGrp="1"/>
          </p:cNvSpPr>
          <p:nvPr>
            <p:ph sz="half" idx="2"/>
          </p:nvPr>
        </p:nvSpPr>
        <p:spPr>
          <a:xfrm>
            <a:off x="3962400" y="1143000"/>
            <a:ext cx="4724400" cy="4953000"/>
          </a:xfrm>
        </p:spPr>
        <p:txBody>
          <a:bodyPr>
            <a:normAutofit lnSpcReduction="10000"/>
          </a:bodyPr>
          <a:lstStyle/>
          <a:p>
            <a:r>
              <a:rPr lang="en-US" b="1" dirty="0" smtClean="0"/>
              <a:t>Exempt from local HE regulations</a:t>
            </a:r>
          </a:p>
          <a:p>
            <a:endParaRPr lang="en-US" b="1" dirty="0" smtClean="0"/>
          </a:p>
          <a:p>
            <a:r>
              <a:rPr lang="en-US" b="1" dirty="0" smtClean="0"/>
              <a:t>Foreign branches exempt from some regulations. </a:t>
            </a:r>
          </a:p>
          <a:p>
            <a:r>
              <a:rPr lang="en-US" b="1" dirty="0" smtClean="0"/>
              <a:t>Local private American- or British-style not exempt.</a:t>
            </a:r>
          </a:p>
          <a:p>
            <a:endParaRPr lang="en-US" b="1" dirty="0" smtClean="0"/>
          </a:p>
          <a:p>
            <a:r>
              <a:rPr lang="en-US" b="1" dirty="0" smtClean="0"/>
              <a:t>Local control</a:t>
            </a:r>
          </a:p>
          <a:p>
            <a:endParaRPr lang="en-US" b="1" dirty="0" smtClean="0"/>
          </a:p>
          <a:p>
            <a:r>
              <a:rPr lang="en-US" b="1" dirty="0" smtClean="0"/>
              <a:t>No foreign universities</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Sports and wellness are promoted </a:t>
            </a:r>
            <a:endParaRPr lang="en-US" b="1" dirty="0"/>
          </a:p>
        </p:txBody>
      </p:sp>
      <p:pic>
        <p:nvPicPr>
          <p:cNvPr id="3" name="Picture 2" descr="Athletics and Recreation Facilities "/>
          <p:cNvPicPr/>
          <p:nvPr/>
        </p:nvPicPr>
        <p:blipFill>
          <a:blip r:embed="rId2" cstate="print"/>
          <a:srcRect/>
          <a:stretch>
            <a:fillRect/>
          </a:stretch>
        </p:blipFill>
        <p:spPr bwMode="auto">
          <a:xfrm>
            <a:off x="1371600" y="1371600"/>
            <a:ext cx="5943600" cy="2182150"/>
          </a:xfrm>
          <a:prstGeom prst="rect">
            <a:avLst/>
          </a:prstGeom>
          <a:noFill/>
          <a:ln w="9525">
            <a:noFill/>
            <a:miter lim="800000"/>
            <a:headEnd/>
            <a:tailEnd/>
          </a:ln>
        </p:spPr>
      </p:pic>
      <p:pic>
        <p:nvPicPr>
          <p:cNvPr id="4" name="Picture 3" descr="AUS Benchpress Competetion "/>
          <p:cNvPicPr/>
          <p:nvPr/>
        </p:nvPicPr>
        <p:blipFill>
          <a:blip r:embed="rId3" cstate="print"/>
          <a:srcRect/>
          <a:stretch>
            <a:fillRect/>
          </a:stretch>
        </p:blipFill>
        <p:spPr bwMode="auto">
          <a:xfrm>
            <a:off x="990600" y="3581400"/>
            <a:ext cx="6667500" cy="24479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Sports are gender-segregated</a:t>
            </a:r>
            <a:endParaRPr lang="en-US" b="1" dirty="0"/>
          </a:p>
        </p:txBody>
      </p:sp>
      <p:pic>
        <p:nvPicPr>
          <p:cNvPr id="4" name="Picture 3" descr="http://www.auk.edu.kw/images/student_affairs/athletics_08.jpg"/>
          <p:cNvPicPr/>
          <p:nvPr/>
        </p:nvPicPr>
        <p:blipFill>
          <a:blip r:embed="rId2" cstate="print"/>
          <a:srcRect/>
          <a:stretch>
            <a:fillRect/>
          </a:stretch>
        </p:blipFill>
        <p:spPr bwMode="auto">
          <a:xfrm>
            <a:off x="228599" y="2895600"/>
            <a:ext cx="5017135" cy="3510915"/>
          </a:xfrm>
          <a:prstGeom prst="rect">
            <a:avLst/>
          </a:prstGeom>
          <a:noFill/>
          <a:ln w="9525">
            <a:noFill/>
            <a:miter lim="800000"/>
            <a:headEnd/>
            <a:tailEnd/>
          </a:ln>
        </p:spPr>
      </p:pic>
      <p:pic>
        <p:nvPicPr>
          <p:cNvPr id="3" name="Picture 2" descr="http://www.auk.edu.kw/images/student_affairs/athletics_04.jpg"/>
          <p:cNvPicPr/>
          <p:nvPr/>
        </p:nvPicPr>
        <p:blipFill>
          <a:blip r:embed="rId3" cstate="print"/>
          <a:srcRect/>
          <a:stretch>
            <a:fillRect/>
          </a:stretch>
        </p:blipFill>
        <p:spPr bwMode="auto">
          <a:xfrm>
            <a:off x="4326009" y="990600"/>
            <a:ext cx="4522470" cy="3124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rPr>
              <a:t>GCC challenges:</a:t>
            </a:r>
            <a:endParaRPr lang="en-US" sz="3600" b="1" dirty="0">
              <a:solidFill>
                <a:schemeClr val="accent1"/>
              </a:solidFill>
            </a:endParaRPr>
          </a:p>
        </p:txBody>
      </p:sp>
      <p:sp>
        <p:nvSpPr>
          <p:cNvPr id="3" name="Content Placeholder 2"/>
          <p:cNvSpPr>
            <a:spLocks noGrp="1"/>
          </p:cNvSpPr>
          <p:nvPr>
            <p:ph idx="1"/>
          </p:nvPr>
        </p:nvSpPr>
        <p:spPr/>
        <p:txBody>
          <a:bodyPr>
            <a:normAutofit/>
          </a:bodyPr>
          <a:lstStyle/>
          <a:p>
            <a:pPr>
              <a:lnSpc>
                <a:spcPct val="90000"/>
              </a:lnSpc>
            </a:pPr>
            <a:r>
              <a:rPr lang="en-US" sz="3200" b="1" dirty="0" smtClean="0"/>
              <a:t>GCC colleges are young and changing</a:t>
            </a:r>
          </a:p>
          <a:p>
            <a:pPr>
              <a:lnSpc>
                <a:spcPct val="90000"/>
              </a:lnSpc>
            </a:pPr>
            <a:r>
              <a:rPr lang="en-US" sz="3200" b="1" dirty="0" smtClean="0"/>
              <a:t>Certain freedoms may be limited</a:t>
            </a:r>
          </a:p>
          <a:p>
            <a:pPr>
              <a:lnSpc>
                <a:spcPct val="90000"/>
              </a:lnSpc>
            </a:pPr>
            <a:r>
              <a:rPr lang="en-US" sz="3200" b="1" dirty="0" smtClean="0"/>
              <a:t>GCC regulations may require</a:t>
            </a:r>
          </a:p>
          <a:p>
            <a:pPr lvl="1">
              <a:lnSpc>
                <a:spcPct val="90000"/>
              </a:lnSpc>
            </a:pPr>
            <a:r>
              <a:rPr lang="en-US" sz="3200" b="1" dirty="0" smtClean="0"/>
              <a:t>Gender segregation</a:t>
            </a:r>
          </a:p>
          <a:p>
            <a:pPr lvl="1">
              <a:lnSpc>
                <a:spcPct val="90000"/>
              </a:lnSpc>
            </a:pPr>
            <a:r>
              <a:rPr lang="en-US" sz="3200" b="1" dirty="0" smtClean="0"/>
              <a:t>Adherence to Islamic values</a:t>
            </a:r>
          </a:p>
          <a:p>
            <a:pPr lvl="1">
              <a:lnSpc>
                <a:spcPct val="90000"/>
              </a:lnSpc>
            </a:pPr>
            <a:r>
              <a:rPr lang="en-US" sz="3200" b="1" dirty="0" smtClean="0"/>
              <a:t>For-profit status for private colleges</a:t>
            </a:r>
          </a:p>
          <a:p>
            <a:pPr lvl="1">
              <a:lnSpc>
                <a:spcPct val="90000"/>
              </a:lnSpc>
            </a:pPr>
            <a:r>
              <a:rPr lang="en-US" sz="3200" b="1" dirty="0" smtClean="0"/>
              <a:t>Legally mandated differences between citizens and expatriates</a:t>
            </a:r>
          </a:p>
          <a:p>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GCC challenges:</a:t>
            </a:r>
            <a:endParaRPr lang="en-US" b="1" dirty="0">
              <a:solidFill>
                <a:schemeClr val="accent1"/>
              </a:solidFill>
            </a:endParaRPr>
          </a:p>
        </p:txBody>
      </p:sp>
      <p:sp>
        <p:nvSpPr>
          <p:cNvPr id="3" name="Content Placeholder 2"/>
          <p:cNvSpPr>
            <a:spLocks noGrp="1"/>
          </p:cNvSpPr>
          <p:nvPr>
            <p:ph idx="1"/>
          </p:nvPr>
        </p:nvSpPr>
        <p:spPr/>
        <p:txBody>
          <a:bodyPr/>
          <a:lstStyle/>
          <a:p>
            <a:r>
              <a:rPr lang="en-US" sz="3600" b="1" dirty="0" smtClean="0"/>
              <a:t>GCC investors hesitant re</a:t>
            </a:r>
            <a:r>
              <a:rPr lang="en-US" b="1" dirty="0" smtClean="0"/>
              <a:t> </a:t>
            </a:r>
          </a:p>
          <a:p>
            <a:pPr lvl="1"/>
            <a:r>
              <a:rPr lang="en-US" sz="3200" b="1" dirty="0" smtClean="0"/>
              <a:t>US incorporation</a:t>
            </a:r>
          </a:p>
          <a:p>
            <a:pPr lvl="1"/>
            <a:r>
              <a:rPr lang="en-US" sz="3200" b="1" dirty="0" smtClean="0"/>
              <a:t>Faculty governance</a:t>
            </a:r>
          </a:p>
          <a:p>
            <a:pPr lvl="1"/>
            <a:r>
              <a:rPr lang="en-US" sz="3200" b="1" dirty="0" smtClean="0"/>
              <a:t>Cooperation with local private institutions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Prospects and Problems:</a:t>
            </a:r>
            <a:endParaRPr lang="en-US" b="1" dirty="0"/>
          </a:p>
        </p:txBody>
      </p:sp>
      <p:sp>
        <p:nvSpPr>
          <p:cNvPr id="8" name="Content Placeholder 7"/>
          <p:cNvSpPr>
            <a:spLocks noGrp="1"/>
          </p:cNvSpPr>
          <p:nvPr>
            <p:ph sz="quarter" idx="1"/>
          </p:nvPr>
        </p:nvSpPr>
        <p:spPr/>
        <p:txBody>
          <a:bodyPr/>
          <a:lstStyle/>
          <a:p>
            <a:r>
              <a:rPr lang="en-US" sz="3600" b="1" dirty="0" smtClean="0"/>
              <a:t>“Youth Tsunami” or </a:t>
            </a:r>
          </a:p>
          <a:p>
            <a:r>
              <a:rPr lang="en-US" sz="3600" b="1" dirty="0" smtClean="0"/>
              <a:t>“From Oil Boom to Youth Boon”?</a:t>
            </a:r>
          </a:p>
          <a:p>
            <a:endParaRPr lang="en-US" sz="3600" b="1" dirty="0" smtClean="0"/>
          </a:p>
        </p:txBody>
      </p:sp>
      <p:pic>
        <p:nvPicPr>
          <p:cNvPr id="9" name="Picture 8" descr="http://365tomythesis.files.wordpress.com/2011/02/mena-population-pyramids-1995-2005-2025-inclusion-meeting-the-100-million-youth-challenge.png?w=500&amp;h=186">
            <a:hlinkClick r:id="rId2"/>
          </p:cNvPr>
          <p:cNvPicPr/>
          <p:nvPr/>
        </p:nvPicPr>
        <p:blipFill>
          <a:blip r:embed="rId3" cstate="print"/>
          <a:srcRect/>
          <a:stretch>
            <a:fillRect/>
          </a:stretch>
        </p:blipFill>
        <p:spPr bwMode="auto">
          <a:xfrm>
            <a:off x="1295400" y="2895600"/>
            <a:ext cx="6629400" cy="3733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b="1" dirty="0" smtClean="0"/>
              <a:t>Helping Women Hurdle Employment Barrier</a:t>
            </a:r>
            <a:r>
              <a:rPr lang="en-US" dirty="0" smtClean="0"/>
              <a:t> </a:t>
            </a:r>
            <a:r>
              <a:rPr lang="en-US" sz="1300" dirty="0" smtClean="0"/>
              <a:t>A discussion at "How Women Work," part of an Arcata program in Qatar.</a:t>
            </a:r>
            <a:endParaRPr lang="en-US" dirty="0"/>
          </a:p>
        </p:txBody>
      </p:sp>
      <p:pic>
        <p:nvPicPr>
          <p:cNvPr id="4" name="Content Placeholder 3" descr="A discussion at &quot;How Women Work,&quot; part of an Arcata program in Qatar."/>
          <p:cNvPicPr>
            <a:picLocks noGrp="1"/>
          </p:cNvPicPr>
          <p:nvPr>
            <p:ph sz="half" idx="1"/>
          </p:nvPr>
        </p:nvPicPr>
        <p:blipFill>
          <a:blip r:embed="rId2" cstate="print"/>
          <a:stretch>
            <a:fillRect/>
          </a:stretch>
        </p:blipFill>
        <p:spPr bwMode="auto">
          <a:xfrm>
            <a:off x="304800" y="1480067"/>
            <a:ext cx="4343400" cy="3015733"/>
          </a:xfrm>
          <a:prstGeom prst="rect">
            <a:avLst/>
          </a:prstGeom>
          <a:noFill/>
          <a:ln w="9525">
            <a:noFill/>
            <a:miter lim="800000"/>
            <a:headEnd/>
            <a:tailEnd/>
          </a:ln>
        </p:spPr>
      </p:pic>
      <p:sp>
        <p:nvSpPr>
          <p:cNvPr id="3" name="Content Placeholder 2"/>
          <p:cNvSpPr>
            <a:spLocks noGrp="1"/>
          </p:cNvSpPr>
          <p:nvPr>
            <p:ph sz="half" idx="2"/>
          </p:nvPr>
        </p:nvSpPr>
        <p:spPr>
          <a:xfrm>
            <a:off x="4495800" y="1371600"/>
            <a:ext cx="4419600" cy="4681728"/>
          </a:xfrm>
        </p:spPr>
        <p:txBody>
          <a:bodyPr>
            <a:normAutofit/>
          </a:bodyPr>
          <a:lstStyle/>
          <a:p>
            <a:r>
              <a:rPr lang="en-US" b="1" dirty="0"/>
              <a:t>“Every year, thousands of students graduate from Arab universities and find there are no jobs</a:t>
            </a:r>
            <a:r>
              <a:rPr lang="en-US" b="1" dirty="0" smtClean="0"/>
              <a:t>”</a:t>
            </a:r>
          </a:p>
          <a:p>
            <a:r>
              <a:rPr lang="en-US" dirty="0"/>
              <a:t/>
            </a:r>
            <a:br>
              <a:rPr lang="en-US" dirty="0"/>
            </a:br>
            <a:r>
              <a:rPr lang="en-US" b="1" dirty="0"/>
              <a:t>Swelling Number of </a:t>
            </a:r>
            <a:r>
              <a:rPr lang="en-US" b="1" dirty="0" smtClean="0"/>
              <a:t>Students</a:t>
            </a:r>
          </a:p>
          <a:p>
            <a:endParaRPr lang="en-US" b="1" dirty="0"/>
          </a:p>
          <a:p>
            <a:r>
              <a:rPr lang="en-US" b="1" dirty="0"/>
              <a:t>Fighting Sexual Harassment on Campus</a:t>
            </a: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Education vs. </a:t>
            </a:r>
            <a:r>
              <a:rPr lang="en-US" b="1" i="1" smtClean="0"/>
              <a:t>Security</a:t>
            </a:r>
            <a:endParaRPr lang="en-US" dirty="0"/>
          </a:p>
        </p:txBody>
      </p:sp>
      <p:sp>
        <p:nvSpPr>
          <p:cNvPr id="3" name="Content Placeholder 2"/>
          <p:cNvSpPr>
            <a:spLocks noGrp="1"/>
          </p:cNvSpPr>
          <p:nvPr>
            <p:ph sz="quarter" idx="1"/>
          </p:nvPr>
        </p:nvSpPr>
        <p:spPr>
          <a:xfrm>
            <a:off x="152400" y="1295400"/>
            <a:ext cx="8503920" cy="5257800"/>
          </a:xfrm>
        </p:spPr>
        <p:txBody>
          <a:bodyPr>
            <a:normAutofit fontScale="92500" lnSpcReduction="20000"/>
          </a:bodyPr>
          <a:lstStyle/>
          <a:p>
            <a:r>
              <a:rPr lang="en-US" dirty="0" smtClean="0"/>
              <a:t>CHE, February 25, 2013</a:t>
            </a:r>
          </a:p>
          <a:p>
            <a:r>
              <a:rPr lang="en-US" b="1" dirty="0" smtClean="0"/>
              <a:t>Canceled Conference Revives Concerns About Academic Freedom in the Persian Gulf</a:t>
            </a:r>
            <a:endParaRPr lang="en-US" dirty="0" smtClean="0"/>
          </a:p>
          <a:p>
            <a:r>
              <a:rPr lang="en-US" dirty="0" smtClean="0"/>
              <a:t>The London School of Economics and Political Science abruptly canceled an academic conference on the Arab Spring at the American University of </a:t>
            </a:r>
            <a:r>
              <a:rPr lang="en-US" dirty="0" err="1" smtClean="0"/>
              <a:t>Sharjah</a:t>
            </a:r>
            <a:r>
              <a:rPr lang="en-US" dirty="0" smtClean="0"/>
              <a:t>, in the United Arab Emirates, citing "restrictions imposed on the intellectual content of the event that threatened academic freedom."</a:t>
            </a:r>
          </a:p>
          <a:p>
            <a:endParaRPr lang="en-US" dirty="0" smtClean="0"/>
          </a:p>
          <a:p>
            <a:r>
              <a:rPr lang="en-US" b="1" dirty="0" smtClean="0"/>
              <a:t>Does U.S. Accreditation Mean American-Style Academic Freedom? </a:t>
            </a:r>
            <a:r>
              <a:rPr lang="en-US" dirty="0" smtClean="0"/>
              <a:t>U.S. accreditation, a sought-after prize for some Arab universities, might get pulled when American values clash with those of countries where security concerns can override academic ones.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2800" b="1" dirty="0" smtClean="0"/>
              <a:t>Longtime Emirati Education Minister </a:t>
            </a:r>
            <a:br>
              <a:rPr lang="en-US" sz="2800" b="1" dirty="0" smtClean="0"/>
            </a:br>
            <a:r>
              <a:rPr lang="en-US" sz="2800" b="1" dirty="0" smtClean="0"/>
              <a:t>Moves Aside</a:t>
            </a:r>
            <a:br>
              <a:rPr lang="en-US" sz="2800" b="1" dirty="0" smtClean="0"/>
            </a:br>
            <a:r>
              <a:rPr lang="en-US" sz="1200" b="1" dirty="0" smtClean="0"/>
              <a:t>Al </a:t>
            </a:r>
            <a:r>
              <a:rPr lang="en-US" sz="1200" b="1" dirty="0" err="1" smtClean="0"/>
              <a:t>Fanar</a:t>
            </a:r>
            <a:r>
              <a:rPr lang="en-US" sz="1200" b="1" dirty="0" smtClean="0"/>
              <a:t> 19 March 2013</a:t>
            </a:r>
            <a:endParaRPr lang="en-US" sz="2800" dirty="0"/>
          </a:p>
        </p:txBody>
      </p:sp>
      <p:sp>
        <p:nvSpPr>
          <p:cNvPr id="3" name="Content Placeholder 2"/>
          <p:cNvSpPr>
            <a:spLocks noGrp="1"/>
          </p:cNvSpPr>
          <p:nvPr>
            <p:ph sz="quarter" idx="1"/>
          </p:nvPr>
        </p:nvSpPr>
        <p:spPr/>
        <p:txBody>
          <a:bodyPr/>
          <a:lstStyle/>
          <a:p>
            <a:pPr>
              <a:buNone/>
            </a:pPr>
            <a:r>
              <a:rPr lang="en-US" dirty="0" smtClean="0"/>
              <a:t>Sheikh </a:t>
            </a:r>
          </a:p>
          <a:p>
            <a:pPr>
              <a:buNone/>
            </a:pPr>
            <a:r>
              <a:rPr lang="en-US" dirty="0" err="1" smtClean="0"/>
              <a:t>Nahyan</a:t>
            </a:r>
            <a:endParaRPr lang="en-US" dirty="0" smtClean="0"/>
          </a:p>
          <a:p>
            <a:pPr>
              <a:buNone/>
            </a:pPr>
            <a:r>
              <a:rPr lang="en-US" dirty="0" smtClean="0"/>
              <a:t>Bin Mubarak</a:t>
            </a:r>
          </a:p>
          <a:p>
            <a:pPr>
              <a:buNone/>
            </a:pPr>
            <a:r>
              <a:rPr lang="en-US" dirty="0" smtClean="0"/>
              <a:t>Al </a:t>
            </a:r>
            <a:r>
              <a:rPr lang="en-US" dirty="0" err="1" smtClean="0"/>
              <a:t>Nahyan</a:t>
            </a:r>
            <a:endParaRPr lang="en-US" dirty="0"/>
          </a:p>
        </p:txBody>
      </p:sp>
      <p:pic>
        <p:nvPicPr>
          <p:cNvPr id="4" name="Picture 3" descr="Sheikh Nahyan bin Mubarak Al Nahyan (Getty Images)"/>
          <p:cNvPicPr/>
          <p:nvPr/>
        </p:nvPicPr>
        <p:blipFill>
          <a:blip r:embed="rId2" cstate="print"/>
          <a:srcRect/>
          <a:stretch>
            <a:fillRect/>
          </a:stretch>
        </p:blipFill>
        <p:spPr bwMode="auto">
          <a:xfrm>
            <a:off x="2590800" y="1524000"/>
            <a:ext cx="5943600" cy="3810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hlinkClick r:id="rId2"/>
              </a:rPr>
              <a:t>http://www.al-fanar.org/</a:t>
            </a:r>
            <a:r>
              <a:rPr lang="en-US" u="sng" dirty="0" smtClean="0">
                <a:hlinkClick r:id="rId3"/>
              </a:rPr>
              <a:t> </a:t>
            </a:r>
            <a:r>
              <a:rPr lang="en-US" sz="2700" u="sng" dirty="0" smtClean="0">
                <a:hlinkClick r:id="rId3"/>
              </a:rPr>
              <a:t>http://alexandriatrust.org/our-projects/public-voice-al-fanar</a:t>
            </a:r>
            <a:r>
              <a:rPr lang="en-US" sz="2700" dirty="0" smtClean="0"/>
              <a:t>  </a:t>
            </a:r>
            <a:endParaRPr lang="en-US" sz="2700" dirty="0"/>
          </a:p>
        </p:txBody>
      </p:sp>
      <p:pic>
        <p:nvPicPr>
          <p:cNvPr id="4" name="Content Placeholder 3" descr="Al Fanar">
            <a:hlinkClick r:id="rId2"/>
          </p:cNvPr>
          <p:cNvPicPr>
            <a:picLocks noGrp="1"/>
          </p:cNvPicPr>
          <p:nvPr>
            <p:ph sz="quarter" idx="1"/>
          </p:nvPr>
        </p:nvPicPr>
        <p:blipFill>
          <a:blip r:embed="rId4" cstate="print"/>
          <a:srcRect/>
          <a:stretch>
            <a:fillRect/>
          </a:stretch>
        </p:blipFill>
        <p:spPr bwMode="auto">
          <a:xfrm>
            <a:off x="2086769" y="2398712"/>
            <a:ext cx="4933950" cy="28289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01752" y="1295400"/>
            <a:ext cx="4040188" cy="1524000"/>
          </a:xfrm>
        </p:spPr>
        <p:txBody>
          <a:bodyPr/>
          <a:lstStyle/>
          <a:p>
            <a:r>
              <a:rPr lang="en-US" dirty="0" smtClean="0"/>
              <a:t>“The thinker”: </a:t>
            </a:r>
            <a:r>
              <a:rPr lang="en-US" dirty="0"/>
              <a:t>Barcelona's shirt sponsor is the Qatar Foundation, which funds education projects </a:t>
            </a:r>
          </a:p>
        </p:txBody>
      </p:sp>
      <p:sp>
        <p:nvSpPr>
          <p:cNvPr id="8" name="Text Placeholder 7"/>
          <p:cNvSpPr>
            <a:spLocks noGrp="1"/>
          </p:cNvSpPr>
          <p:nvPr>
            <p:ph type="body" sz="half" idx="3"/>
          </p:nvPr>
        </p:nvSpPr>
        <p:spPr/>
        <p:txBody>
          <a:bodyPr/>
          <a:lstStyle/>
          <a:p>
            <a:endParaRPr lang="en-US"/>
          </a:p>
        </p:txBody>
      </p:sp>
      <p:pic>
        <p:nvPicPr>
          <p:cNvPr id="5" name="Content Placeholder 4" descr="Lionel Mess, Barcelona, in Qatar Foundation shirt"/>
          <p:cNvPicPr>
            <a:picLocks noGrp="1"/>
          </p:cNvPicPr>
          <p:nvPr>
            <p:ph sz="quarter" idx="2"/>
          </p:nvPr>
        </p:nvPicPr>
        <p:blipFill>
          <a:blip r:embed="rId2" cstate="print"/>
          <a:stretch>
            <a:fillRect/>
          </a:stretch>
        </p:blipFill>
        <p:spPr bwMode="auto">
          <a:xfrm>
            <a:off x="152400" y="2895600"/>
            <a:ext cx="4495800" cy="2971800"/>
          </a:xfrm>
          <a:prstGeom prst="rect">
            <a:avLst/>
          </a:prstGeom>
          <a:noFill/>
          <a:ln w="9525">
            <a:noFill/>
            <a:miter lim="800000"/>
            <a:headEnd/>
            <a:tailEnd/>
          </a:ln>
        </p:spPr>
      </p:pic>
      <p:sp>
        <p:nvSpPr>
          <p:cNvPr id="9" name="Content Placeholder 8"/>
          <p:cNvSpPr>
            <a:spLocks noGrp="1"/>
          </p:cNvSpPr>
          <p:nvPr>
            <p:ph sz="quarter" idx="4"/>
          </p:nvPr>
        </p:nvSpPr>
        <p:spPr/>
        <p:txBody>
          <a:bodyPr/>
          <a:lstStyle/>
          <a:p>
            <a:r>
              <a:rPr lang="en-US" b="1" dirty="0" smtClean="0"/>
              <a:t>Liberal Education –</a:t>
            </a:r>
          </a:p>
          <a:p>
            <a:pPr marL="0" indent="0">
              <a:buNone/>
            </a:pPr>
            <a:r>
              <a:rPr lang="en-US" b="1" dirty="0" smtClean="0"/>
              <a:t>A </a:t>
            </a:r>
            <a:r>
              <a:rPr lang="en-US" b="1" dirty="0"/>
              <a:t>Model for Reversing Brain </a:t>
            </a:r>
            <a:r>
              <a:rPr lang="en-US" b="1" dirty="0" smtClean="0"/>
              <a:t>Drain?</a:t>
            </a:r>
          </a:p>
          <a:p>
            <a:pPr marL="0" indent="0">
              <a:buNone/>
            </a:pPr>
            <a:endParaRPr lang="en-US" b="1" dirty="0" smtClean="0"/>
          </a:p>
          <a:p>
            <a:r>
              <a:rPr lang="en-US" b="1" dirty="0" smtClean="0"/>
              <a:t>Can Liberal </a:t>
            </a:r>
            <a:r>
              <a:rPr lang="en-US" b="1" dirty="0"/>
              <a:t>Arts </a:t>
            </a:r>
            <a:r>
              <a:rPr lang="en-US" b="1" dirty="0" smtClean="0"/>
              <a:t>Curb Extremism?</a:t>
            </a:r>
            <a:endParaRPr lang="en-US" b="1" dirty="0"/>
          </a:p>
          <a:p>
            <a:endParaRPr lang="en-US" b="1" dirty="0"/>
          </a:p>
          <a:p>
            <a:endParaRPr lang="en-US" dirty="0"/>
          </a:p>
        </p:txBody>
      </p:sp>
      <p:sp>
        <p:nvSpPr>
          <p:cNvPr id="6" name="Title 5"/>
          <p:cNvSpPr>
            <a:spLocks noGrp="1"/>
          </p:cNvSpPr>
          <p:nvPr>
            <p:ph type="title"/>
          </p:nvPr>
        </p:nvSpPr>
        <p:spPr/>
        <p:txBody>
          <a:bodyPr/>
          <a:lstStyle/>
          <a:p>
            <a:r>
              <a:rPr lang="en-US" dirty="0" smtClean="0"/>
              <a:t>Concerns and hopes…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Questions?</a:t>
            </a:r>
            <a:endParaRPr lang="en-US" b="1" dirty="0"/>
          </a:p>
        </p:txBody>
      </p:sp>
      <p:pic>
        <p:nvPicPr>
          <p:cNvPr id="4" name="Content Placeholder 3" descr="Arabian Gulf University logo.png">
            <a:hlinkClick r:id="rId2"/>
          </p:cNvPr>
          <p:cNvPicPr>
            <a:picLocks noGrp="1"/>
          </p:cNvPicPr>
          <p:nvPr>
            <p:ph sz="quarter" idx="1"/>
          </p:nvPr>
        </p:nvPicPr>
        <p:blipFill>
          <a:blip r:embed="rId3" cstate="print"/>
          <a:srcRect/>
          <a:stretch>
            <a:fillRect/>
          </a:stretch>
        </p:blipFill>
        <p:spPr bwMode="auto">
          <a:xfrm>
            <a:off x="829310" y="2793047"/>
            <a:ext cx="3352800" cy="3459163"/>
          </a:xfrm>
          <a:prstGeom prst="rect">
            <a:avLst/>
          </a:prstGeom>
          <a:noFill/>
          <a:ln w="9525">
            <a:noFill/>
            <a:miter lim="800000"/>
            <a:headEnd/>
            <a:tailEnd/>
          </a:ln>
        </p:spPr>
      </p:pic>
      <p:pic>
        <p:nvPicPr>
          <p:cNvPr id="5" name="Picture 4" descr="Home">
            <a:hlinkClick r:id="rId4" tooltip="Home"/>
          </p:cNvPr>
          <p:cNvPicPr/>
          <p:nvPr/>
        </p:nvPicPr>
        <p:blipFill>
          <a:blip r:embed="rId5" cstate="print"/>
          <a:srcRect/>
          <a:stretch>
            <a:fillRect/>
          </a:stretch>
        </p:blipFill>
        <p:spPr bwMode="auto">
          <a:xfrm>
            <a:off x="5181600" y="1116646"/>
            <a:ext cx="3505200" cy="2159953"/>
          </a:xfrm>
          <a:prstGeom prst="rect">
            <a:avLst/>
          </a:prstGeom>
          <a:noFill/>
          <a:ln w="9525">
            <a:noFill/>
            <a:miter lim="800000"/>
            <a:headEnd/>
            <a:tailEnd/>
          </a:ln>
        </p:spPr>
      </p:pic>
      <p:pic>
        <p:nvPicPr>
          <p:cNvPr id="6" name="Picture 5" descr="GEMS Wellington International School - Dubai">
            <a:hlinkClick r:id="rId6"/>
          </p:cNvPr>
          <p:cNvPicPr/>
          <p:nvPr/>
        </p:nvPicPr>
        <p:blipFill>
          <a:blip r:embed="rId7" cstate="print"/>
          <a:srcRect/>
          <a:stretch>
            <a:fillRect/>
          </a:stretch>
        </p:blipFill>
        <p:spPr bwMode="auto">
          <a:xfrm>
            <a:off x="228600" y="1600200"/>
            <a:ext cx="4554220" cy="1192847"/>
          </a:xfrm>
          <a:prstGeom prst="rect">
            <a:avLst/>
          </a:prstGeom>
          <a:noFill/>
          <a:ln w="9525">
            <a:noFill/>
            <a:miter lim="800000"/>
            <a:headEnd/>
            <a:tailEnd/>
          </a:ln>
        </p:spPr>
      </p:pic>
      <p:pic>
        <p:nvPicPr>
          <p:cNvPr id="7" name="Picture 6" descr="http://www.auk.edu.kw/images/auk_logo.gif"/>
          <p:cNvPicPr/>
          <p:nvPr/>
        </p:nvPicPr>
        <p:blipFill>
          <a:blip r:embed="rId8" cstate="print"/>
          <a:srcRect/>
          <a:stretch>
            <a:fillRect/>
          </a:stretch>
        </p:blipFill>
        <p:spPr bwMode="auto">
          <a:xfrm>
            <a:off x="5174226" y="3505200"/>
            <a:ext cx="2819400"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b="1" dirty="0" smtClean="0"/>
              <a:t>Gulf Cooperation Council countries</a:t>
            </a:r>
            <a:endParaRPr lang="en-US" sz="4000" b="1" dirty="0"/>
          </a:p>
        </p:txBody>
      </p:sp>
      <p:pic>
        <p:nvPicPr>
          <p:cNvPr id="4" name="il_fi" descr="http://cdn.asiancorrespondent.com/wp-content/uploads/2011/02/GCC-region.jpg"/>
          <p:cNvPicPr>
            <a:picLocks noGrp="1"/>
          </p:cNvPicPr>
          <p:nvPr>
            <p:ph sz="quarter" idx="1"/>
          </p:nvPr>
        </p:nvPicPr>
        <p:blipFill>
          <a:blip r:embed="rId2" cstate="print"/>
          <a:stretch>
            <a:fillRect/>
          </a:stretch>
        </p:blipFill>
        <p:spPr bwMode="auto">
          <a:xfrm>
            <a:off x="1371600" y="1066800"/>
            <a:ext cx="6096000" cy="5638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At first glance: </a:t>
            </a:r>
            <a:br>
              <a:rPr lang="en-US" b="1" dirty="0" smtClean="0"/>
            </a:br>
            <a:r>
              <a:rPr lang="en-US" b="1" dirty="0" smtClean="0"/>
              <a:t>Investment, Innovation, Competition </a:t>
            </a:r>
            <a:endParaRPr lang="en-US" b="1" dirty="0"/>
          </a:p>
        </p:txBody>
      </p:sp>
      <p:pic>
        <p:nvPicPr>
          <p:cNvPr id="7" name="Content Placeholder 6" descr="http://proxy.storify.com/?url=http%3A%2F%2Ffarm6.static.flickr.com%2F5219%2F5405389936_822d506eb9.jpg&amp;resize=1&amp;w=490"/>
          <p:cNvPicPr>
            <a:picLocks noGrp="1"/>
          </p:cNvPicPr>
          <p:nvPr>
            <p:ph sz="quarter" idx="1"/>
          </p:nvPr>
        </p:nvPicPr>
        <p:blipFill>
          <a:blip r:embed="rId2" cstate="print"/>
          <a:srcRect/>
          <a:stretch>
            <a:fillRect/>
          </a:stretch>
        </p:blipFill>
        <p:spPr bwMode="auto">
          <a:xfrm>
            <a:off x="1752600" y="1600200"/>
            <a:ext cx="6054811" cy="457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fontScale="90000"/>
          </a:bodyPr>
          <a:lstStyle/>
          <a:p>
            <a:r>
              <a:rPr lang="en-US" dirty="0" smtClean="0"/>
              <a:t/>
            </a:r>
            <a:br>
              <a:rPr lang="en-US" dirty="0" smtClean="0"/>
            </a:br>
            <a:r>
              <a:rPr lang="en-US" b="1" dirty="0" smtClean="0"/>
              <a:t>Nearly half of Saudi Arabia’s own 2011 population consists of youths under age 20</a:t>
            </a:r>
            <a:endParaRPr lang="en-US" dirty="0"/>
          </a:p>
        </p:txBody>
      </p:sp>
      <p:sp>
        <p:nvSpPr>
          <p:cNvPr id="9" name="Content Placeholder 8"/>
          <p:cNvSpPr>
            <a:spLocks noGrp="1"/>
          </p:cNvSpPr>
          <p:nvPr>
            <p:ph sz="half" idx="1"/>
          </p:nvPr>
        </p:nvSpPr>
        <p:spPr/>
        <p:txBody>
          <a:bodyPr>
            <a:normAutofit lnSpcReduction="10000"/>
          </a:bodyPr>
          <a:lstStyle/>
          <a:p>
            <a:endParaRPr lang="en-US" dirty="0" smtClean="0"/>
          </a:p>
          <a:p>
            <a:r>
              <a:rPr lang="en-US" dirty="0" smtClean="0"/>
              <a:t>Nearly one in five people living in the Middle East and North Africa (MENA) region is between the ages of 15 and 24—the age group defined as "youth." The current number of youth in the region is unprecedented: nearly 95 million in 2005. </a:t>
            </a:r>
            <a:endParaRPr lang="en-US" dirty="0"/>
          </a:p>
        </p:txBody>
      </p:sp>
      <p:sp>
        <p:nvSpPr>
          <p:cNvPr id="10" name="Content Placeholder 9"/>
          <p:cNvSpPr>
            <a:spLocks noGrp="1"/>
          </p:cNvSpPr>
          <p:nvPr>
            <p:ph sz="half" idx="2"/>
          </p:nvPr>
        </p:nvSpPr>
        <p:spPr/>
        <p:txBody>
          <a:bodyPr>
            <a:normAutofit lnSpcReduction="10000"/>
          </a:bodyPr>
          <a:lstStyle/>
          <a:p>
            <a:endParaRPr lang="en-US" dirty="0" smtClean="0"/>
          </a:p>
          <a:p>
            <a:endParaRPr lang="en-US" dirty="0"/>
          </a:p>
        </p:txBody>
      </p:sp>
      <p:pic>
        <p:nvPicPr>
          <p:cNvPr id="11" name="Picture 10" descr="http://upload.wikimedia.org/wikipedia/en/thumb/2/26/LibyaPopulation2011.jpg/120px-LibyaPopulation2011.jpg">
            <a:hlinkClick r:id="rId2"/>
          </p:cNvPr>
          <p:cNvPicPr/>
          <p:nvPr/>
        </p:nvPicPr>
        <p:blipFill>
          <a:blip r:embed="rId3" cstate="print"/>
          <a:srcRect/>
          <a:stretch>
            <a:fillRect/>
          </a:stretch>
        </p:blipFill>
        <p:spPr bwMode="auto">
          <a:xfrm>
            <a:off x="4495800" y="1371600"/>
            <a:ext cx="4114800" cy="480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sz="3600" b="1" dirty="0" smtClean="0"/>
              <a:t>Gulf Population Estimates 2013</a:t>
            </a:r>
            <a:endParaRPr lang="en-US" sz="3600" b="1" dirty="0"/>
          </a:p>
        </p:txBody>
      </p:sp>
      <p:sp>
        <p:nvSpPr>
          <p:cNvPr id="3" name="Content Placeholder 2"/>
          <p:cNvSpPr>
            <a:spLocks noGrp="1"/>
          </p:cNvSpPr>
          <p:nvPr>
            <p:ph sz="quarter" idx="1"/>
          </p:nvPr>
        </p:nvSpPr>
        <p:spPr>
          <a:xfrm>
            <a:off x="914400" y="1676400"/>
            <a:ext cx="7772400" cy="4343400"/>
          </a:xfrm>
        </p:spPr>
        <p:txBody>
          <a:bodyPr>
            <a:normAutofit lnSpcReduction="10000"/>
          </a:bodyPr>
          <a:lstStyle/>
          <a:p>
            <a:r>
              <a:rPr lang="en-US" sz="4000" b="1" dirty="0" smtClean="0">
                <a:latin typeface="Times New Roman" pitchFamily="18" charset="0"/>
                <a:cs typeface="Times New Roman" pitchFamily="18" charset="0"/>
              </a:rPr>
              <a:t>Saudi Arabia	28.16 </a:t>
            </a:r>
            <a:r>
              <a:rPr lang="en-US" sz="4000" b="1" dirty="0" err="1" smtClean="0">
                <a:latin typeface="Times New Roman" pitchFamily="18" charset="0"/>
                <a:cs typeface="Times New Roman" pitchFamily="18" charset="0"/>
              </a:rPr>
              <a:t>mln</a:t>
            </a:r>
            <a:endParaRPr lang="en-US" sz="4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UAE			7.89</a:t>
            </a:r>
          </a:p>
          <a:p>
            <a:r>
              <a:rPr lang="en-US" sz="4000" b="1" dirty="0" smtClean="0">
                <a:latin typeface="Times New Roman" pitchFamily="18" charset="0"/>
                <a:cs typeface="Times New Roman" pitchFamily="18" charset="0"/>
              </a:rPr>
              <a:t>Kuwait 		3.85 </a:t>
            </a:r>
          </a:p>
          <a:p>
            <a:r>
              <a:rPr lang="en-US" sz="4000" b="1" dirty="0" smtClean="0">
                <a:latin typeface="Times New Roman" pitchFamily="18" charset="0"/>
                <a:cs typeface="Times New Roman" pitchFamily="18" charset="0"/>
              </a:rPr>
              <a:t>Oman 			2.95</a:t>
            </a:r>
          </a:p>
          <a:p>
            <a:r>
              <a:rPr lang="en-US" sz="4000" b="1" dirty="0" smtClean="0">
                <a:latin typeface="Times New Roman" pitchFamily="18" charset="0"/>
                <a:cs typeface="Times New Roman" pitchFamily="18" charset="0"/>
              </a:rPr>
              <a:t>Qatar 			1.94</a:t>
            </a:r>
          </a:p>
          <a:p>
            <a:r>
              <a:rPr lang="en-US" sz="4000" b="1" dirty="0" smtClean="0">
                <a:latin typeface="Times New Roman" pitchFamily="18" charset="0"/>
                <a:cs typeface="Times New Roman" pitchFamily="18" charset="0"/>
              </a:rPr>
              <a:t>Bahrain 		1.55</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Education is for them…</a:t>
            </a:r>
            <a:endParaRPr lang="en-US" sz="3600" b="1" dirty="0"/>
          </a:p>
        </p:txBody>
      </p:sp>
      <p:pic>
        <p:nvPicPr>
          <p:cNvPr id="4" name="Content Placeholder 3" descr="Duchess of Cornwall visits classroom in Qatar"/>
          <p:cNvPicPr>
            <a:picLocks noGrp="1"/>
          </p:cNvPicPr>
          <p:nvPr>
            <p:ph sz="quarter" idx="1"/>
          </p:nvPr>
        </p:nvPicPr>
        <p:blipFill>
          <a:blip r:embed="rId2" cstate="print"/>
          <a:stretch>
            <a:fillRect/>
          </a:stretch>
        </p:blipFill>
        <p:spPr bwMode="auto">
          <a:xfrm>
            <a:off x="533400" y="1547812"/>
            <a:ext cx="8153400" cy="47767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1016</TotalTime>
  <Words>1228</Words>
  <Application>Microsoft Office PowerPoint</Application>
  <PresentationFormat>On-screen Show (4:3)</PresentationFormat>
  <Paragraphs>218</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Education in GCC Countries: Access and Innovation </vt:lpstr>
      <vt:lpstr>The Middle East &amp; North Africa</vt:lpstr>
      <vt:lpstr>Slide 3</vt:lpstr>
      <vt:lpstr>Prospects and Problems:</vt:lpstr>
      <vt:lpstr>Gulf Cooperation Council countries</vt:lpstr>
      <vt:lpstr>At first glance:  Investment, Innovation, Competition </vt:lpstr>
      <vt:lpstr> Nearly half of Saudi Arabia’s own 2011 population consists of youths under age 20</vt:lpstr>
      <vt:lpstr>Gulf Population Estimates 2013</vt:lpstr>
      <vt:lpstr>Education is for them…</vt:lpstr>
      <vt:lpstr>Middle East Higher Ed Background: </vt:lpstr>
      <vt:lpstr>Education trends in the Middle East and the Gulf</vt:lpstr>
      <vt:lpstr>Current picture</vt:lpstr>
      <vt:lpstr>GCC goals:</vt:lpstr>
      <vt:lpstr>Motivation for inviting US schools:</vt:lpstr>
      <vt:lpstr>American U Model: major  types</vt:lpstr>
      <vt:lpstr>Education City — Doha, Qatar</vt:lpstr>
      <vt:lpstr>Six American universities, one British university and one French university – branch campuses</vt:lpstr>
      <vt:lpstr>Slide 18</vt:lpstr>
      <vt:lpstr>Education City is an initiative of Qatar Foundation for Education, Science and Community Development</vt:lpstr>
      <vt:lpstr>WISE Chairman H.E.  Dr Abdulla bin Ali Al-Thani</vt:lpstr>
      <vt:lpstr>The World Innovation Summit for Education (WISE) WISE Prize (est. 2009)</vt:lpstr>
      <vt:lpstr>King Abdullah University of Science and Technology (KAUST, 2009) </vt:lpstr>
      <vt:lpstr>Technocrat leadership</vt:lpstr>
      <vt:lpstr>KAUST facilities and students</vt:lpstr>
      <vt:lpstr>AU Sharjah</vt:lpstr>
      <vt:lpstr> President Heath, Provost Hochstettler AUS Commencement 2012</vt:lpstr>
      <vt:lpstr>NYUAD: “The World's Honors College“</vt:lpstr>
      <vt:lpstr>NYUAD Students Head to Dubai for World Energy Forum </vt:lpstr>
      <vt:lpstr>KUWAIT EDUCATORS</vt:lpstr>
      <vt:lpstr>Kuwaiti students</vt:lpstr>
      <vt:lpstr>Secondary Ed Background</vt:lpstr>
      <vt:lpstr>“Feeder” schools for elite colleges</vt:lpstr>
      <vt:lpstr> The Business of Education UAE Population: 2005=4.1 mln; 2012=7.5+</vt:lpstr>
      <vt:lpstr>Bahrain: Population 1.3 mln with non-nationals  4 public &amp; 16 private universities</vt:lpstr>
      <vt:lpstr>GCC Higher Education: whose rules?</vt:lpstr>
      <vt:lpstr>Sports and wellness are promoted </vt:lpstr>
      <vt:lpstr>Sports are gender-segregated</vt:lpstr>
      <vt:lpstr>GCC challenges:</vt:lpstr>
      <vt:lpstr>GCC challenges:</vt:lpstr>
      <vt:lpstr>Helping Women Hurdle Employment Barrier A discussion at "How Women Work," part of an Arcata program in Qatar.</vt:lpstr>
      <vt:lpstr>Education vs. Security</vt:lpstr>
      <vt:lpstr>Longtime Emirati Education Minister  Moves Aside Al Fanar 19 March 2013</vt:lpstr>
      <vt:lpstr>http://www.al-fanar.org/ http://alexandriatrust.org/our-projects/public-voice-al-fanar  </vt:lpstr>
      <vt:lpstr>Concerns and hopes…</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marina tolmacheva</dc:creator>
  <cp:lastModifiedBy>marina tolmacheva</cp:lastModifiedBy>
  <cp:revision>60</cp:revision>
  <dcterms:created xsi:type="dcterms:W3CDTF">2013-04-04T04:57:07Z</dcterms:created>
  <dcterms:modified xsi:type="dcterms:W3CDTF">2013-04-08T22:00:32Z</dcterms:modified>
</cp:coreProperties>
</file>