
<file path=[Content_Types].xml><?xml version="1.0" encoding="utf-8"?>
<Types xmlns="http://schemas.openxmlformats.org/package/2006/content-types">
  <Default Extension="png" ContentType="image/png"/>
  <Default Extension="bin" ContentType="application/vnd.ms-office.activeX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activeX/activeX1.xml" ContentType="application/vnd.ms-office.activeX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40"/>
  </p:notesMasterIdLst>
  <p:handoutMasterIdLst>
    <p:handoutMasterId r:id="rId41"/>
  </p:handoutMasterIdLst>
  <p:sldIdLst>
    <p:sldId id="256" r:id="rId2"/>
    <p:sldId id="257" r:id="rId3"/>
    <p:sldId id="258" r:id="rId4"/>
    <p:sldId id="260" r:id="rId5"/>
    <p:sldId id="259" r:id="rId6"/>
    <p:sldId id="265" r:id="rId7"/>
    <p:sldId id="261" r:id="rId8"/>
    <p:sldId id="262" r:id="rId9"/>
    <p:sldId id="272" r:id="rId10"/>
    <p:sldId id="269" r:id="rId11"/>
    <p:sldId id="284" r:id="rId12"/>
    <p:sldId id="285" r:id="rId13"/>
    <p:sldId id="297" r:id="rId14"/>
    <p:sldId id="289" r:id="rId15"/>
    <p:sldId id="290" r:id="rId16"/>
    <p:sldId id="288" r:id="rId17"/>
    <p:sldId id="286" r:id="rId18"/>
    <p:sldId id="276" r:id="rId19"/>
    <p:sldId id="275" r:id="rId20"/>
    <p:sldId id="281" r:id="rId21"/>
    <p:sldId id="282" r:id="rId22"/>
    <p:sldId id="278" r:id="rId23"/>
    <p:sldId id="280" r:id="rId24"/>
    <p:sldId id="294" r:id="rId25"/>
    <p:sldId id="277" r:id="rId26"/>
    <p:sldId id="298" r:id="rId27"/>
    <p:sldId id="295" r:id="rId28"/>
    <p:sldId id="273" r:id="rId29"/>
    <p:sldId id="299" r:id="rId30"/>
    <p:sldId id="296" r:id="rId31"/>
    <p:sldId id="271" r:id="rId32"/>
    <p:sldId id="264" r:id="rId33"/>
    <p:sldId id="270" r:id="rId34"/>
    <p:sldId id="266" r:id="rId35"/>
    <p:sldId id="268" r:id="rId36"/>
    <p:sldId id="267" r:id="rId37"/>
    <p:sldId id="263" r:id="rId38"/>
    <p:sldId id="274" r:id="rId39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activeX1.xml><?xml version="1.0" encoding="utf-8"?>
<ax:ocx xmlns:ax="http://schemas.microsoft.com/office/2006/activeX" xmlns:r="http://schemas.openxmlformats.org/officeDocument/2006/relationships" ax:classid="{5512D112-5CC6-11CF-8D67-00AA00BDCE1D}" ax:persistence="persistStream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DAD40B98-4705-437A-B58F-AF6ED20EC32C}" type="datetimeFigureOut">
              <a:rPr lang="en-US" smtClean="0"/>
              <a:pPr/>
              <a:t>4/6/2013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5586CD0-D026-44B9-A775-DD7A09FEC22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6004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D4B20A-78A8-4E8E-ABE0-D47D00502677}" type="datetimeFigureOut">
              <a:rPr lang="en-US" smtClean="0"/>
              <a:t>4/6/2013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179B7C-3B8B-4E11-92BC-DB8A32D63C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4707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179B7C-3B8B-4E11-92BC-DB8A32D63C9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7742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6FB87-F900-42F2-A4DD-CDF629F45597}" type="datetimeFigureOut">
              <a:rPr lang="en-US" smtClean="0"/>
              <a:pPr/>
              <a:t>4/6/2013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5C016D6E-80A1-4285-A291-B7C526D80BE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6FB87-F900-42F2-A4DD-CDF629F45597}" type="datetimeFigureOut">
              <a:rPr lang="en-US" smtClean="0"/>
              <a:pPr/>
              <a:t>4/6/2013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16D6E-80A1-4285-A291-B7C526D80B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6FB87-F900-42F2-A4DD-CDF629F45597}" type="datetimeFigureOut">
              <a:rPr lang="en-US" smtClean="0"/>
              <a:pPr/>
              <a:t>4/6/2013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16D6E-80A1-4285-A291-B7C526D80B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6FB87-F900-42F2-A4DD-CDF629F45597}" type="datetimeFigureOut">
              <a:rPr lang="en-US" smtClean="0"/>
              <a:pPr/>
              <a:t>4/6/2013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16D6E-80A1-4285-A291-B7C526D80BE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6FB87-F900-42F2-A4DD-CDF629F45597}" type="datetimeFigureOut">
              <a:rPr lang="en-US" smtClean="0"/>
              <a:pPr/>
              <a:t>4/6/2013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5C016D6E-80A1-4285-A291-B7C526D80B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6FB87-F900-42F2-A4DD-CDF629F45597}" type="datetimeFigureOut">
              <a:rPr lang="en-US" smtClean="0"/>
              <a:pPr/>
              <a:t>4/6/2013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16D6E-80A1-4285-A291-B7C526D80BE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6FB87-F900-42F2-A4DD-CDF629F45597}" type="datetimeFigureOut">
              <a:rPr lang="en-US" smtClean="0"/>
              <a:pPr/>
              <a:t>4/6/2013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16D6E-80A1-4285-A291-B7C526D80BE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6FB87-F900-42F2-A4DD-CDF629F45597}" type="datetimeFigureOut">
              <a:rPr lang="en-US" smtClean="0"/>
              <a:pPr/>
              <a:t>4/6/2013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16D6E-80A1-4285-A291-B7C526D80B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6FB87-F900-42F2-A4DD-CDF629F45597}" type="datetimeFigureOut">
              <a:rPr lang="en-US" smtClean="0"/>
              <a:pPr/>
              <a:t>4/6/2013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16D6E-80A1-4285-A291-B7C526D80B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6FB87-F900-42F2-A4DD-CDF629F45597}" type="datetimeFigureOut">
              <a:rPr lang="en-US" smtClean="0"/>
              <a:pPr/>
              <a:t>4/6/2013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16D6E-80A1-4285-A291-B7C526D80BE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6FB87-F900-42F2-A4DD-CDF629F45597}" type="datetimeFigureOut">
              <a:rPr lang="en-US" smtClean="0"/>
              <a:pPr/>
              <a:t>4/6/2013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5C016D6E-80A1-4285-A291-B7C526D80BE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9CF6FB87-F900-42F2-A4DD-CDF629F45597}" type="datetimeFigureOut">
              <a:rPr lang="en-US" smtClean="0"/>
              <a:pPr/>
              <a:t>4/6/2013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5C016D6E-80A1-4285-A291-B7C526D80BE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larabiya.net/articles/2012/02/03/192235.html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jpeg"/><Relationship Id="rId5" Type="http://schemas.openxmlformats.org/officeDocument/2006/relationships/hyperlink" Target="http://www.alarabiya.net/articles/2012/02/02/192031.html" TargetMode="Externa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orbes.com/profile/shaikha-al-bahar/gallery/2" TargetMode="External"/><Relationship Id="rId2" Type="http://schemas.openxmlformats.org/officeDocument/2006/relationships/hyperlink" Target="http://www.forbes.com/power-women/list/" TargetMode="Externa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0.jpeg"/><Relationship Id="rId5" Type="http://schemas.openxmlformats.org/officeDocument/2006/relationships/hyperlink" Target="http://www.forbes.com/profile/sheikha-mayassa-al-thani/gallery/2" TargetMode="External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orbes.com/profile/sheikha-lubna-al-qasimi/gallery/2" TargetMode="Externa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30.wmf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hyperlink" Target="http://en.wikipedia.org/wiki/File:Alliance_of_Civilizations_Forum_Annual_Meeting_Brazil_2010_-_16.jpg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9/93/Hamad_Bin_Khalifa_Al-Thani_with_Obamas.jpg" TargetMode="External"/><Relationship Id="rId2" Type="http://schemas.openxmlformats.org/officeDocument/2006/relationships/hyperlink" Target="http://en.wikipedia.org/wiki/White_House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File:Princess_Lolowah_Al_Faisal_Al_Saud_-_World_Economic_Forum_Turkey_2008.jpg" TargetMode="External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8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afp.google.com/slideshow/ALeqM5joW3vjxYLMhWFTSwoCjnCXRluMKw?docId=080108183203.wlwdn4v7&amp;index=0" TargetMode="External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0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eg"/><Relationship Id="rId3" Type="http://schemas.openxmlformats.org/officeDocument/2006/relationships/image" Target="../media/image43.jpeg"/><Relationship Id="rId7" Type="http://schemas.openxmlformats.org/officeDocument/2006/relationships/hyperlink" Target="http://www.yvonnepepinwakefield.com/images/paintings/pom7.jpg" TargetMode="External"/><Relationship Id="rId12" Type="http://schemas.openxmlformats.org/officeDocument/2006/relationships/image" Target="../media/image48.jpeg"/><Relationship Id="rId2" Type="http://schemas.openxmlformats.org/officeDocument/2006/relationships/hyperlink" Target="http://www.yvonnepepinwakefield.com/suitcasefilledwithnails.html" TargetMode="Externa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5.jpeg"/><Relationship Id="rId11" Type="http://schemas.openxmlformats.org/officeDocument/2006/relationships/hyperlink" Target="http://www.yvonnepepinwakefield.com/images/paintings/abaya1.jpg" TargetMode="External"/><Relationship Id="rId5" Type="http://schemas.openxmlformats.org/officeDocument/2006/relationships/hyperlink" Target="http://www.yvonnepepinwakefield.com/images/paintings/abaya2.jpg" TargetMode="External"/><Relationship Id="rId10" Type="http://schemas.openxmlformats.org/officeDocument/2006/relationships/image" Target="../media/image47.jpeg"/><Relationship Id="rId4" Type="http://schemas.openxmlformats.org/officeDocument/2006/relationships/image" Target="../media/image44.jpeg"/><Relationship Id="rId9" Type="http://schemas.openxmlformats.org/officeDocument/2006/relationships/hyperlink" Target="http://www.yvonnepepinwakefield.com/images/paintings/pom2.jpg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0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assknowledge.com/inbusiness/feature/working-women-gulf-cooperation-council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hyperlink" Target="http://www.hziegler.com/articles/about-us-for-employees.html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2.jpeg"/><Relationship Id="rId4" Type="http://schemas.openxmlformats.org/officeDocument/2006/relationships/hyperlink" Target="http://www.google.com/url?sa=t&amp;rct=j&amp;q=how%20many%20filipimo%20nurses%20in%20the%20arab%20gulf&amp;source=web&amp;cd=1&amp;cad=rja&amp;ved=0CDYQFjAA&amp;url=http://www.abs-cbnnews.com/pinoy-migration/01/02/09/20000-jobs-await-filipino-nurses-middle-east&amp;ei=KYpbUfutLYmOigKejoCoDQ&amp;usg=AFQjCNHByKgGVH37jMZjjadytphzy1ZCvA&amp;bvm=bv.44697112,d.cGE" TargetMode="Externa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igrant-rights.org/2007/05/19/india-to-ban-maid-emigration-to-gulf-states-and-africa/" TargetMode="External"/><Relationship Id="rId2" Type="http://schemas.openxmlformats.org/officeDocument/2006/relationships/hyperlink" Target="http://www.google.com/url?sa=t&amp;rct=j&amp;q=indian%20maids%20for%20the%20gulf&amp;source=web&amp;cd=9&amp;cad=rja&amp;ved=0CH0QFjAI&amp;url=http://qatarsucks.com/2Maids_Tortured_Flee&amp;ei=zJRbUdb8McKUiQKCy4HgDQ&amp;usg=AFQjCNGlzb9qhr8XbKs4DvLHT0tqxgH5fQ&amp;bvm=bv.44697112,d.cGE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www.thenational.ae/news/uae-news/manila-delays-ban-on-citizens-working-as-uae-domestics" TargetMode="External"/><Relationship Id="rId5" Type="http://schemas.openxmlformats.org/officeDocument/2006/relationships/hyperlink" Target="http://www.thenational.ae/news/uae-news/philippines-aims-to-halt-migration-of-domestic-workers" TargetMode="External"/><Relationship Id="rId4" Type="http://schemas.openxmlformats.org/officeDocument/2006/relationships/hyperlink" Target="http://www.google.com/url?sa=t&amp;rct=j&amp;q=images%20filipimo%20nannies%20in%20the%20arab%20gulf&amp;source=web&amp;cd=2&amp;cad=rja&amp;ved=0CDwQFjAB&amp;url=http://www.thenational.ae/news/uae-news/uae-recruiters-warned-to-pay-minimum-wage-for-filipino-domestic-workers&amp;ei=CoxbUZLfJe7FiwKk1oCgCQ&amp;usg=AFQjCNEeM02Zp9WHJKtTUpkBvmNWc0PG8w&amp;bvm=bv.44697112,d.cGE" TargetMode="Externa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jpeg"/><Relationship Id="rId3" Type="http://schemas.openxmlformats.org/officeDocument/2006/relationships/image" Target="../media/image53.jpeg"/><Relationship Id="rId7" Type="http://schemas.openxmlformats.org/officeDocument/2006/relationships/image" Target="../media/image55.jpeg"/><Relationship Id="rId2" Type="http://schemas.openxmlformats.org/officeDocument/2006/relationships/hyperlink" Target="http://www.thenational.ae/news/uae-news/philippines-aims-to-halt-migration-of-domestic-workers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www.google.com/imgres?imgurl=http://images.newscred.com/a99f90f93a0a52a8c120ca9c90665797&amp;imgrefurl=http://india.nydailynews.com/newsarticle/5023cf54c3d4caae4c000001/nepal-bars-young-women-from-working-in-gulf-report&amp;h=1944&amp;w=2592&amp;sz=1725&amp;tbnid=EcEFzDyG79nGUM:&amp;tbnh=90&amp;tbnw=120&amp;prev=/search?q=women+workers+in+the+gulf&amp;tbm=isch&amp;tbo=u&amp;zoom=1&amp;q=women+workers+in+the+gulf&amp;usg=__kuIvmUzO0Lg34nSSaYvW9v6S0BY=&amp;docid=F90khPndFindrM&amp;sa=X&amp;ei=Ym9bUbX8KK3qiQLGhID4Cg&amp;ved=0CFoQ9QEwCA&amp;dur=422" TargetMode="External"/><Relationship Id="rId5" Type="http://schemas.openxmlformats.org/officeDocument/2006/relationships/image" Target="../media/image54.jpeg"/><Relationship Id="rId4" Type="http://schemas.openxmlformats.org/officeDocument/2006/relationships/hyperlink" Target="http://www.asianews.it/files/img/ARABIA_SAUDITA_-_domesitca_filippina_ok.jpg" TargetMode="Externa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hyperlink" Target="http://www.google.com/url?sa=t&amp;rct=j&amp;q=bollywood%20tv%20in%20emirates&amp;source=web&amp;cd=3&amp;cad=rja&amp;ved=0CEMQFjAC&amp;url=http://www.newzglobe.com/article/20100408/emirates-produces-bollywood-tv-show&amp;ei=3ZJbUa3fFOSsigKri4CYCQ&amp;usg=AFQjCNFAosJ-b2MZ7Tc_KA4ZZo0c1Nkizw&amp;bvm=bv.44697112,d.cGE" TargetMode="Externa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ashingtoninstitute.org/policy-analysis/view/women-in-gulf-politics-a-progress-report" TargetMode="External"/><Relationship Id="rId2" Type="http://schemas.openxmlformats.org/officeDocument/2006/relationships/hyperlink" Target="http://www.freedomhouse.org/sites/default/files/Women's%20Rights%20in%20the%20Middle%20East%20and%20Noth%20Africa,%20Gulf%20Edition.pdf" TargetMode="Externa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365tomythesis.files.wordpress.com/2011/02/mena-population-pyramids-1995-2005-2025-inclusion-meeting-the-100-million-youth-challenge.png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://www.amazon.com/Killed-Scheherazade-Confessions-Angry-Woman/dp/1569768404/ref=sr_1_7?s=books&amp;ie=UTF8&amp;qid=1365039252&amp;sr=1-7&amp;keywords=women+in+arab+countries" TargetMode="External"/><Relationship Id="rId3" Type="http://schemas.openxmlformats.org/officeDocument/2006/relationships/image" Target="../media/image6.jpeg"/><Relationship Id="rId7" Type="http://schemas.openxmlformats.org/officeDocument/2006/relationships/image" Target="../media/image8.jpeg"/><Relationship Id="rId2" Type="http://schemas.openxmlformats.org/officeDocument/2006/relationships/hyperlink" Target="http://www.amazon.com/Arab-Women-Boundaries-Frontiers-Indiana/dp/0253207762/ref=sr_1_1?s=books&amp;ie=UTF8&amp;qid=1365039252&amp;sr=1-1&amp;keywords=women+in+arab+countries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amazon.com/Princess-Story-Behind-Saudi-Arabia/dp/0967673747/ref=sr_1_9?s=books&amp;ie=UTF8&amp;qid=1365039252&amp;sr=1-9&amp;keywords=women+in+arab+countries" TargetMode="External"/><Relationship Id="rId11" Type="http://schemas.openxmlformats.org/officeDocument/2006/relationships/image" Target="../media/image10.jpeg"/><Relationship Id="rId5" Type="http://schemas.openxmlformats.org/officeDocument/2006/relationships/image" Target="../media/image7.jpeg"/><Relationship Id="rId10" Type="http://schemas.openxmlformats.org/officeDocument/2006/relationships/hyperlink" Target="http://www.amazon.com/Women-Gender-Islam-Historical-Modern/dp/0300055838/ref=sr_1_3?s=books&amp;ie=UTF8&amp;qid=1365039252&amp;sr=1-3&amp;keywords=women+in+arab+countries" TargetMode="External"/><Relationship Id="rId4" Type="http://schemas.openxmlformats.org/officeDocument/2006/relationships/hyperlink" Target="http://www.amazon.com/Land-Invisible-Women-Doctors-Journey/dp/1402210876/ref=sr_1_10?s=books&amp;ie=UTF8&amp;qid=1365039252&amp;sr=1-10&amp;keywords=women+in+arab+countries" TargetMode="External"/><Relationship Id="rId9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3886200"/>
            <a:ext cx="6400800" cy="1447800"/>
          </a:xfrm>
        </p:spPr>
        <p:txBody>
          <a:bodyPr>
            <a:norm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Marina  TOLMACH</a:t>
            </a:r>
            <a:r>
              <a:rPr lang="az-Cyrl-AZ" b="1" dirty="0" smtClean="0">
                <a:latin typeface="Times New Roman" pitchFamily="18" charset="0"/>
                <a:cs typeface="Times New Roman" pitchFamily="18" charset="0"/>
              </a:rPr>
              <a:t>Ё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VA</a:t>
            </a:r>
          </a:p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Washington State University</a:t>
            </a:r>
          </a:p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tolmache@wsu.edu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90601"/>
            <a:ext cx="7772400" cy="2609850"/>
          </a:xfrm>
        </p:spPr>
        <p:txBody>
          <a:bodyPr>
            <a:normAutofit/>
          </a:bodyPr>
          <a:lstStyle/>
          <a:p>
            <a:r>
              <a:rPr lang="en-US" b="1" dirty="0"/>
              <a:t>Women in the Arab Countries of the Gulf Region: the Ordinary 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and </a:t>
            </a:r>
            <a:r>
              <a:rPr lang="en-US" b="1" dirty="0"/>
              <a:t>the </a:t>
            </a:r>
            <a:r>
              <a:rPr lang="en-US" b="1" dirty="0" smtClean="0"/>
              <a:t>Extraordinary 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868362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>Global Outreach:</a:t>
            </a:r>
            <a:br>
              <a:rPr lang="en-US" b="1" dirty="0" smtClean="0"/>
            </a:br>
            <a:r>
              <a:rPr lang="en-US" b="1" dirty="0" smtClean="0"/>
              <a:t>Dubai World Cup 2013 fashions</a:t>
            </a:r>
            <a:endParaRPr lang="en-US" b="1" dirty="0"/>
          </a:p>
        </p:txBody>
      </p:sp>
      <p:pic>
        <p:nvPicPr>
          <p:cNvPr id="6" name="Picture 5" descr="http://multimedia.thenational.ae/ssp_director/p.php?a=SlVVUSI5IyM%2FISVscHF4eGd%2FY2V3c3tiPDgrWUlWPCQkPyc8OCExJDEhLz0gPCg5PyAiJzgkMCM1ITwgPTw%2FJT4%3D&amp;m=136466639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85800" y="2286000"/>
            <a:ext cx="6083935" cy="4053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http://multimedia.thenational.ae/ssp_director/p.php?a=amEjIXx7PkBpIFdaZHB8Jk8hP2NjdyImPT4xPy8iKTwlOyU8Pj4xOCkjNSQgPCQ5PyAiIiQ9KSYp&amp;m=136466664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609600" y="1143000"/>
            <a:ext cx="4267200" cy="1798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Content Placeholder 3" descr="http://multimedia.thenational.ae/ssp_director/p.php?a=SlVVUSI5IyM%2FISVscHF4eGd%2FY2V3c3tiPj0rWUlWPCQkPyc8OCExJDEhLz0gPCg5PyAiJzgkMCM1ITwgPTw%2FJT4%3D&amp;m=1364666413"/>
          <p:cNvPicPr>
            <a:picLocks noGrp="1"/>
          </p:cNvPicPr>
          <p:nvPr>
            <p:ph sz="quarter"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67200" y="1676400"/>
            <a:ext cx="64008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Kuwaiti judges (L) and their aides count the ballots at a polling station after closure of voting in the Sabah al-Salem district on the outskirts of Kuwait city, on December 1, 2012.  (AFP Photo / Yasser Al-Zayyat)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1447800"/>
            <a:ext cx="56388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3200" b="1" dirty="0" smtClean="0"/>
              <a:t>DEMOCRACY IN THE GULF? </a:t>
            </a:r>
            <a:br>
              <a:rPr lang="en-US" sz="3200" b="1" dirty="0" smtClean="0"/>
            </a:br>
            <a:r>
              <a:rPr lang="en-US" sz="3100" b="1" dirty="0" smtClean="0"/>
              <a:t>Kuwait, 2005: women gained the right to vote </a:t>
            </a:r>
            <a:br>
              <a:rPr lang="en-US" sz="3100" b="1" dirty="0" smtClean="0"/>
            </a:br>
            <a:r>
              <a:rPr lang="en-US" sz="3100" b="1" dirty="0" smtClean="0"/>
              <a:t>and be elected to Parliament</a:t>
            </a:r>
            <a:endParaRPr lang="en-US" sz="2800" b="1" dirty="0"/>
          </a:p>
        </p:txBody>
      </p:sp>
      <p:pic>
        <p:nvPicPr>
          <p:cNvPr id="6" name="id6305450642962237" descr="Islamist-led opposition wins majority in Kuwait’s parliamentary vote">
            <a:hlinkClick r:id="rId3"/>
          </p:cNvPr>
          <p:cNvPicPr>
            <a:picLocks noGrp="1"/>
          </p:cNvPicPr>
          <p:nvPr>
            <p:ph sz="quarter"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267200"/>
            <a:ext cx="32004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d01953896479628653" descr="Kuwaitis head to polls as opposition press for change in snap election">
            <a:hlinkClick r:id="rId5"/>
          </p:cNvPr>
          <p:cNvPicPr>
            <a:picLocks noGrp="1"/>
          </p:cNvPicPr>
          <p:nvPr>
            <p:ph sz="quarter" idx="2"/>
          </p:nvPr>
        </p:nvPicPr>
        <p:blipFill>
          <a:blip r:embed="rId6" cstate="print"/>
          <a:stretch>
            <a:fillRect/>
          </a:stretch>
        </p:blipFill>
        <p:spPr bwMode="auto">
          <a:xfrm>
            <a:off x="6172200" y="3276600"/>
            <a:ext cx="3657599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2239962"/>
          </a:xfrm>
        </p:spPr>
        <p:txBody>
          <a:bodyPr>
            <a:normAutofit fontScale="90000"/>
          </a:bodyPr>
          <a:lstStyle/>
          <a:p>
            <a:r>
              <a:rPr lang="en-US" sz="3100" b="1" dirty="0" smtClean="0"/>
              <a:t/>
            </a:r>
            <a:br>
              <a:rPr lang="en-US" sz="3100" b="1" dirty="0" smtClean="0"/>
            </a:br>
            <a:r>
              <a:rPr lang="en-US" sz="3100" dirty="0" smtClean="0"/>
              <a:t/>
            </a:r>
            <a:br>
              <a:rPr lang="en-US" sz="3100" dirty="0" smtClean="0"/>
            </a:br>
            <a:r>
              <a:rPr lang="en-US" dirty="0" smtClean="0"/>
              <a:t> </a:t>
            </a:r>
            <a:r>
              <a:rPr lang="en-US" sz="3100" b="1" dirty="0" smtClean="0"/>
              <a:t>Kuwait, 2009: four women elected to Parliament</a:t>
            </a:r>
            <a:r>
              <a:rPr lang="en-US" sz="2700" b="1" dirty="0" smtClean="0"/>
              <a:t/>
            </a:r>
            <a:br>
              <a:rPr lang="en-US" sz="2700" b="1" dirty="0" smtClean="0"/>
            </a:br>
            <a:r>
              <a:rPr lang="en-US" sz="2700" b="1" dirty="0" smtClean="0"/>
              <a:t> June 1, 2009: “Women arrive in Kuwait's parliament, and some male MPs walk out”</a:t>
            </a:r>
            <a:br>
              <a:rPr lang="en-US" sz="2700" b="1" dirty="0" smtClean="0"/>
            </a:br>
            <a:r>
              <a:rPr lang="en-US" sz="2700" b="1" dirty="0" smtClean="0"/>
              <a:t/>
            </a:r>
            <a:br>
              <a:rPr lang="en-US" sz="2700" b="1" dirty="0" smtClean="0"/>
            </a:br>
            <a:r>
              <a:rPr lang="en-US" sz="2200" b="1" dirty="0" smtClean="0"/>
              <a:t>L-R: Dr. </a:t>
            </a:r>
            <a:r>
              <a:rPr lang="en-US" sz="2200" b="1" dirty="0" err="1" smtClean="0"/>
              <a:t>Aseel</a:t>
            </a:r>
            <a:r>
              <a:rPr lang="en-US" sz="2200" b="1" dirty="0" smtClean="0"/>
              <a:t> al-Awadhi, Dr. </a:t>
            </a:r>
            <a:r>
              <a:rPr lang="en-US" sz="2200" b="1" dirty="0" err="1" smtClean="0"/>
              <a:t>Rula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Dashti</a:t>
            </a:r>
            <a:r>
              <a:rPr lang="en-US" sz="2200" b="1" dirty="0" smtClean="0"/>
              <a:t> (#56 in the 100 most powerful Arab women list), </a:t>
            </a:r>
            <a:r>
              <a:rPr lang="en-US" sz="2200" b="1" dirty="0" err="1" smtClean="0"/>
              <a:t>Dr.Salwa</a:t>
            </a:r>
            <a:r>
              <a:rPr lang="en-US" sz="2200" b="1" dirty="0" smtClean="0"/>
              <a:t> al-</a:t>
            </a:r>
            <a:r>
              <a:rPr lang="en-US" sz="2200" b="1" dirty="0" err="1" smtClean="0"/>
              <a:t>Jassar</a:t>
            </a:r>
            <a:r>
              <a:rPr lang="en-US" sz="2200" b="1" dirty="0" smtClean="0"/>
              <a:t>, Dr. </a:t>
            </a:r>
            <a:r>
              <a:rPr lang="en-US" sz="2200" b="1" dirty="0" err="1" smtClean="0"/>
              <a:t>Massouma</a:t>
            </a:r>
            <a:r>
              <a:rPr lang="en-US" sz="2200" b="1" dirty="0" smtClean="0"/>
              <a:t> al-Mubarak</a:t>
            </a:r>
            <a:endParaRPr lang="en-US" sz="2200" b="1" dirty="0"/>
          </a:p>
        </p:txBody>
      </p:sp>
      <p:pic>
        <p:nvPicPr>
          <p:cNvPr id="6" name="il_fi" descr="http://graphics8.nytimes.com/images/2009/05/18/world/18kwait.xlarge1.jpg"/>
          <p:cNvPicPr>
            <a:picLocks noGr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3124200"/>
            <a:ext cx="87630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715962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>Democracy in Saudi Arabia?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990600"/>
            <a:ext cx="8305800" cy="5867400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en-US" sz="3300" b="1" dirty="0" smtClean="0">
                <a:latin typeface="Times New Roman" pitchFamily="18" charset="0"/>
                <a:cs typeface="Times New Roman" pitchFamily="18" charset="0"/>
              </a:rPr>
              <a:t>Women’s and Girls’ Rights</a:t>
            </a:r>
          </a:p>
          <a:p>
            <a:r>
              <a:rPr lang="en-US" sz="3100" b="1" dirty="0" smtClean="0">
                <a:latin typeface="Times New Roman" pitchFamily="18" charset="0"/>
                <a:cs typeface="Times New Roman" pitchFamily="18" charset="0"/>
              </a:rPr>
              <a:t>On September 25, 2011 King Abdullah announced that women will be able to vote in municipal elections in 2015. The king also promised to appoint women as full members of the </a:t>
            </a:r>
            <a:r>
              <a:rPr lang="en-US" sz="3100" b="1" dirty="0" err="1" smtClean="0">
                <a:latin typeface="Times New Roman" pitchFamily="18" charset="0"/>
                <a:cs typeface="Times New Roman" pitchFamily="18" charset="0"/>
              </a:rPr>
              <a:t>Shura</a:t>
            </a:r>
            <a:r>
              <a:rPr lang="en-US" sz="3100" b="1" dirty="0" smtClean="0">
                <a:latin typeface="Times New Roman" pitchFamily="18" charset="0"/>
                <a:cs typeface="Times New Roman" pitchFamily="18" charset="0"/>
              </a:rPr>
              <a:t> Council.</a:t>
            </a:r>
          </a:p>
          <a:p>
            <a:endParaRPr lang="en-US" sz="31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100" b="1" dirty="0" smtClean="0">
                <a:latin typeface="Times New Roman" pitchFamily="18" charset="0"/>
                <a:cs typeface="Times New Roman" pitchFamily="18" charset="0"/>
              </a:rPr>
              <a:t>Saudi Arabia is the only country in the world to prohibit women from driving.</a:t>
            </a:r>
          </a:p>
          <a:p>
            <a:endParaRPr lang="en-US" sz="31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100" b="1" dirty="0" smtClean="0">
                <a:latin typeface="Times New Roman" pitchFamily="18" charset="0"/>
                <a:cs typeface="Times New Roman" pitchFamily="18" charset="0"/>
              </a:rPr>
              <a:t>The Saudi </a:t>
            </a:r>
            <a:r>
              <a:rPr lang="en-US" sz="3100" b="1" u="sng" dirty="0" smtClean="0">
                <a:latin typeface="Times New Roman" pitchFamily="18" charset="0"/>
                <a:cs typeface="Times New Roman" pitchFamily="18" charset="0"/>
              </a:rPr>
              <a:t>guardianship</a:t>
            </a:r>
            <a:r>
              <a:rPr lang="en-US" sz="3100" b="1" dirty="0" smtClean="0">
                <a:latin typeface="Times New Roman" pitchFamily="18" charset="0"/>
                <a:cs typeface="Times New Roman" pitchFamily="18" charset="0"/>
              </a:rPr>
              <a:t> system continues to treat women as minors. Under this discriminatory system, girls and women of all ages are forbidden from traveling, studying, or working without </a:t>
            </a:r>
            <a:r>
              <a:rPr lang="en-US" sz="3100" b="1" u="sng" dirty="0" smtClean="0">
                <a:latin typeface="Times New Roman" pitchFamily="18" charset="0"/>
                <a:cs typeface="Times New Roman" pitchFamily="18" charset="0"/>
              </a:rPr>
              <a:t>permission from their male guardians</a:t>
            </a:r>
            <a:r>
              <a:rPr lang="en-US" sz="3100" b="1" dirty="0" smtClean="0">
                <a:latin typeface="Times New Roman" pitchFamily="18" charset="0"/>
                <a:cs typeface="Times New Roman" pitchFamily="18" charset="0"/>
              </a:rPr>
              <a:t>. In 2009 the Ministry of Commerce, though not other ministries, stopped requiring women to conduct ministerial business through a male representative.</a:t>
            </a:r>
            <a:endParaRPr lang="en-US" sz="3100" b="1" dirty="0" smtClean="0"/>
          </a:p>
          <a:p>
            <a:r>
              <a:rPr lang="en-US" dirty="0" smtClean="0"/>
              <a:t>http://www.hrw.org/world-report-2012/world-report-2012-saudi-arabia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6200" y="273050"/>
            <a:ext cx="8610600" cy="1022350"/>
          </a:xfrm>
        </p:spPr>
        <p:txBody>
          <a:bodyPr>
            <a:normAutofit fontScale="90000"/>
          </a:bodyPr>
          <a:lstStyle/>
          <a:p>
            <a:pPr algn="ctr"/>
            <a:r>
              <a:rPr lang="en-US" u="sng" dirty="0" smtClean="0">
                <a:hlinkClick r:id="rId2"/>
              </a:rPr>
              <a:t/>
            </a:r>
            <a:br>
              <a:rPr lang="en-US" u="sng" dirty="0" smtClean="0">
                <a:hlinkClick r:id="rId2"/>
              </a:rPr>
            </a:br>
            <a:r>
              <a:rPr lang="en-US" sz="3600" b="1" dirty="0" smtClean="0">
                <a:solidFill>
                  <a:schemeClr val="tx1"/>
                </a:solidFill>
              </a:rPr>
              <a:t>The </a:t>
            </a:r>
            <a:r>
              <a:rPr lang="en-US" sz="3600" b="1" i="1" u="sng" dirty="0" smtClean="0">
                <a:solidFill>
                  <a:schemeClr val="tx1"/>
                </a:solidFill>
              </a:rPr>
              <a:t>FORBES</a:t>
            </a:r>
            <a:r>
              <a:rPr lang="en-US" sz="3600" b="1" i="1" dirty="0" smtClean="0">
                <a:solidFill>
                  <a:schemeClr val="tx1"/>
                </a:solidFill>
              </a:rPr>
              <a:t> </a:t>
            </a:r>
            <a:r>
              <a:rPr lang="en-US" sz="3600" b="1" dirty="0" smtClean="0">
                <a:solidFill>
                  <a:schemeClr val="tx1"/>
                </a:solidFill>
              </a:rPr>
              <a:t>list of 100 “Power Women” </a:t>
            </a:r>
            <a:r>
              <a:rPr lang="en-US" sz="3600" dirty="0" smtClean="0">
                <a:solidFill>
                  <a:schemeClr val="tx1"/>
                </a:solidFill>
              </a:rPr>
              <a:t/>
            </a:r>
            <a:br>
              <a:rPr lang="en-US" sz="3600" dirty="0" smtClean="0">
                <a:solidFill>
                  <a:schemeClr val="tx1"/>
                </a:solidFill>
              </a:rPr>
            </a:br>
            <a:r>
              <a:rPr lang="en-US" sz="3100" dirty="0" smtClean="0">
                <a:solidFill>
                  <a:schemeClr val="tx1"/>
                </a:solidFill>
              </a:rPr>
              <a:t>http://www.forbes.com/power-women/list</a:t>
            </a:r>
            <a:r>
              <a:rPr lang="en-US" sz="3600" dirty="0" smtClean="0">
                <a:solidFill>
                  <a:schemeClr val="tx1"/>
                </a:solidFill>
              </a:rPr>
              <a:t>/</a:t>
            </a:r>
            <a:endParaRPr lang="en-US" sz="36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152400" y="1447800"/>
            <a:ext cx="4038600" cy="1066800"/>
          </a:xfrm>
        </p:spPr>
        <p:txBody>
          <a:bodyPr/>
          <a:lstStyle/>
          <a:p>
            <a:r>
              <a:rPr lang="en-US" dirty="0" smtClean="0"/>
              <a:t>#85 </a:t>
            </a:r>
            <a:r>
              <a:rPr lang="en-US" dirty="0" err="1" smtClean="0"/>
              <a:t>Sheikha</a:t>
            </a:r>
            <a:r>
              <a:rPr lang="en-US" dirty="0" smtClean="0"/>
              <a:t> Al-</a:t>
            </a:r>
            <a:r>
              <a:rPr lang="en-US" dirty="0" err="1" smtClean="0"/>
              <a:t>Bahar</a:t>
            </a:r>
            <a:r>
              <a:rPr lang="en-US" dirty="0" smtClean="0"/>
              <a:t>, </a:t>
            </a:r>
          </a:p>
          <a:p>
            <a:r>
              <a:rPr lang="en-US" dirty="0" smtClean="0"/>
              <a:t>National Bank of Kuwait</a:t>
            </a:r>
          </a:p>
          <a:p>
            <a:r>
              <a:rPr lang="en-US" dirty="0" smtClean="0"/>
              <a:t>Also #8 on Arab Women list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3"/>
          </p:nvPr>
        </p:nvSpPr>
        <p:spPr>
          <a:xfrm>
            <a:off x="4267200" y="1447800"/>
            <a:ext cx="4724400" cy="838200"/>
          </a:xfrm>
        </p:spPr>
        <p:txBody>
          <a:bodyPr/>
          <a:lstStyle/>
          <a:p>
            <a:r>
              <a:rPr lang="en-US" dirty="0" smtClean="0"/>
              <a:t>#100 </a:t>
            </a:r>
            <a:r>
              <a:rPr lang="en-US" dirty="0" err="1" smtClean="0"/>
              <a:t>Sheikha</a:t>
            </a:r>
            <a:r>
              <a:rPr lang="en-US" dirty="0" smtClean="0"/>
              <a:t> </a:t>
            </a:r>
            <a:r>
              <a:rPr lang="en-US" dirty="0" err="1" smtClean="0"/>
              <a:t>Mayassa</a:t>
            </a:r>
            <a:r>
              <a:rPr lang="en-US" dirty="0" smtClean="0"/>
              <a:t> Al </a:t>
            </a:r>
            <a:r>
              <a:rPr lang="en-US" dirty="0" err="1" smtClean="0"/>
              <a:t>Thani</a:t>
            </a:r>
            <a:r>
              <a:rPr lang="en-US" dirty="0" smtClean="0"/>
              <a:t>, Qatar Museums Authority</a:t>
            </a:r>
            <a:endParaRPr lang="en-US" dirty="0"/>
          </a:p>
        </p:txBody>
      </p:sp>
      <p:pic>
        <p:nvPicPr>
          <p:cNvPr id="10" name="Content Placeholder 9" descr="Shaikha Al-Bahar">
            <a:hlinkClick r:id="rId3"/>
          </p:cNvPr>
          <p:cNvPicPr>
            <a:picLocks noGrp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200" y="2590800"/>
            <a:ext cx="2752725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Content Placeholder 10" descr="Sheikha Mayassa Al Thani">
            <a:hlinkClick r:id="rId5"/>
          </p:cNvPr>
          <p:cNvPicPr>
            <a:picLocks noGrp="1"/>
          </p:cNvPicPr>
          <p:nvPr>
            <p:ph sz="half" idx="4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53000" y="2438400"/>
            <a:ext cx="3048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Sheikha</a:t>
            </a:r>
            <a:r>
              <a:rPr lang="en-US" b="1" dirty="0" smtClean="0"/>
              <a:t> </a:t>
            </a:r>
            <a:r>
              <a:rPr lang="en-US" b="1" dirty="0" err="1" smtClean="0"/>
              <a:t>Lubna</a:t>
            </a:r>
            <a:r>
              <a:rPr lang="en-US" b="1" dirty="0" smtClean="0"/>
              <a:t> Al </a:t>
            </a:r>
            <a:r>
              <a:rPr lang="en-US" b="1" dirty="0" err="1" smtClean="0"/>
              <a:t>Qasimi</a:t>
            </a:r>
            <a:r>
              <a:rPr lang="en-US" b="1" dirty="0" smtClean="0"/>
              <a:t> of UAE</a:t>
            </a:r>
            <a:endParaRPr lang="en-US" b="1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533400" y="1447800"/>
            <a:ext cx="4419600" cy="762000"/>
          </a:xfrm>
        </p:spPr>
        <p:txBody>
          <a:bodyPr/>
          <a:lstStyle/>
          <a:p>
            <a:r>
              <a:rPr lang="en-US" dirty="0" smtClean="0"/>
              <a:t>#92 on World Power Women list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half" idx="3"/>
          </p:nvPr>
        </p:nvSpPr>
        <p:spPr>
          <a:xfrm>
            <a:off x="5410200" y="1447800"/>
            <a:ext cx="3276600" cy="762000"/>
          </a:xfrm>
        </p:spPr>
        <p:txBody>
          <a:bodyPr/>
          <a:lstStyle/>
          <a:p>
            <a:r>
              <a:rPr lang="en-US" dirty="0" smtClean="0"/>
              <a:t>#1 on Arab Women list</a:t>
            </a:r>
            <a:endParaRPr lang="en-US" dirty="0"/>
          </a:p>
        </p:txBody>
      </p:sp>
      <p:pic>
        <p:nvPicPr>
          <p:cNvPr id="12" name="Content Placeholder 11" descr="http://specials-images.forbes.com/imageserve/01migBU8ls2In/620x434.jpg?fit=scale&amp;background=000000"/>
          <p:cNvPicPr>
            <a:picLocks noGr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2438400"/>
            <a:ext cx="4953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Content Placeholder 12" descr="Sheikha Lubna Al Qasimi">
            <a:hlinkClick r:id="rId3"/>
          </p:cNvPr>
          <p:cNvPicPr>
            <a:picLocks noGrp="1"/>
          </p:cNvPicPr>
          <p:nvPr>
            <p:ph sz="half" idx="4"/>
          </p:nvPr>
        </p:nvPicPr>
        <p:blipFill>
          <a:blip r:embed="rId4" cstate="print"/>
          <a:stretch>
            <a:fillRect/>
          </a:stretch>
        </p:blipFill>
        <p:spPr bwMode="auto">
          <a:xfrm>
            <a:off x="5934075" y="2847975"/>
            <a:ext cx="1771650" cy="268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>Saudi women on the </a:t>
            </a:r>
            <a:br>
              <a:rPr lang="en-US" b="1" dirty="0" smtClean="0"/>
            </a:br>
            <a:r>
              <a:rPr lang="en-US" b="1" dirty="0" smtClean="0"/>
              <a:t>100 Arab Power Women list</a:t>
            </a:r>
            <a:endParaRPr lang="en-US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#3 </a:t>
            </a:r>
            <a:r>
              <a:rPr lang="en-US" dirty="0" err="1" smtClean="0"/>
              <a:t>Lubna</a:t>
            </a:r>
            <a:r>
              <a:rPr lang="en-US" dirty="0" smtClean="0"/>
              <a:t> </a:t>
            </a:r>
            <a:r>
              <a:rPr lang="en-US" dirty="0" err="1" smtClean="0"/>
              <a:t>Olayan</a:t>
            </a:r>
            <a:r>
              <a:rPr lang="en-US" dirty="0" smtClean="0"/>
              <a:t>, Finance 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US" dirty="0" smtClean="0"/>
              <a:t>#4 Princess </a:t>
            </a:r>
            <a:r>
              <a:rPr lang="en-US" dirty="0" err="1" smtClean="0"/>
              <a:t>Ameerah</a:t>
            </a:r>
            <a:r>
              <a:rPr lang="en-US" dirty="0" smtClean="0"/>
              <a:t> Al </a:t>
            </a:r>
            <a:r>
              <a:rPr lang="en-US" dirty="0" err="1" smtClean="0"/>
              <a:t>Taweel</a:t>
            </a:r>
            <a:r>
              <a:rPr lang="en-US" dirty="0" smtClean="0"/>
              <a:t> , Philanthropist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" name="Content Placeholder 7" descr="http://www.arabianbusiness.com/incoming/article448128.ece/ALTERNATES/gh1p/Lubna-Olayan_profile.jpg"/>
          <p:cNvPicPr>
            <a:picLocks noGrp="1"/>
          </p:cNvPicPr>
          <p:nvPr>
            <p:ph sz="half" idx="4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2209800"/>
            <a:ext cx="33528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http://www.arabianbusiness.com/incoming/article448130.ece/ALTERNATES/gh1p/Princess-Ameerah_profile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2743200"/>
            <a:ext cx="3043555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>Kuwait businesswomen on the list of 100 most powerful Arab women</a:t>
            </a:r>
            <a:endParaRPr lang="en-US" b="1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#18 </a:t>
            </a:r>
            <a:r>
              <a:rPr lang="en-US" dirty="0" err="1" smtClean="0"/>
              <a:t>Sheikha</a:t>
            </a:r>
            <a:r>
              <a:rPr lang="en-US" dirty="0" smtClean="0"/>
              <a:t> </a:t>
            </a:r>
            <a:r>
              <a:rPr lang="en-US" dirty="0" err="1" smtClean="0"/>
              <a:t>Hessa</a:t>
            </a:r>
            <a:r>
              <a:rPr lang="en-US" dirty="0" smtClean="0"/>
              <a:t> Al Sabah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US" dirty="0" smtClean="0"/>
              <a:t>#43 </a:t>
            </a:r>
            <a:r>
              <a:rPr lang="en-US" dirty="0" err="1" smtClean="0"/>
              <a:t>Maha</a:t>
            </a:r>
            <a:r>
              <a:rPr lang="en-US" dirty="0" smtClean="0"/>
              <a:t> </a:t>
            </a:r>
            <a:r>
              <a:rPr lang="en-US" dirty="0" err="1" smtClean="0"/>
              <a:t>Ghunaim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4" name="Content Placeholder 3" descr="http://www.arabianbusiness.com/incoming/article448240.ece/ALTERNATES/gh1p/Maha-Al-Ghunaim_profile.jpg"/>
          <p:cNvPicPr>
            <a:picLocks noGrp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105400" y="2133600"/>
            <a:ext cx="35052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Content Placeholder 7" descr="http://www.arabianbusiness.com/incoming/article448197.ece/ALTERNATES/gh1p/Hessa-Bint-Saad_profile.jpg"/>
          <p:cNvPicPr>
            <a:picLocks noGrp="1"/>
          </p:cNvPicPr>
          <p:nvPr>
            <p:ph sz="half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2133600"/>
            <a:ext cx="38100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err="1" smtClean="0"/>
              <a:t>Sheikha</a:t>
            </a:r>
            <a:r>
              <a:rPr lang="en-US" b="1" dirty="0" smtClean="0"/>
              <a:t> </a:t>
            </a:r>
            <a:r>
              <a:rPr lang="en-US" b="1" dirty="0" err="1" smtClean="0"/>
              <a:t>Mozah</a:t>
            </a:r>
            <a:r>
              <a:rPr lang="en-US" b="1" dirty="0" smtClean="0"/>
              <a:t> </a:t>
            </a:r>
            <a:r>
              <a:rPr lang="en-US" dirty="0" err="1" smtClean="0"/>
              <a:t>bint</a:t>
            </a:r>
            <a:r>
              <a:rPr lang="en-US" dirty="0" smtClean="0"/>
              <a:t> Nasser Al </a:t>
            </a:r>
            <a:r>
              <a:rPr lang="en-US" dirty="0" err="1" smtClean="0"/>
              <a:t>Missned</a:t>
            </a:r>
            <a:r>
              <a:rPr lang="en-US" b="1" dirty="0" smtClean="0"/>
              <a:t>, Qatar Foundation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r>
              <a:rPr lang="en-US" sz="2800" dirty="0" smtClean="0">
                <a:solidFill>
                  <a:srgbClr val="676767"/>
                </a:solidFill>
                <a:latin typeface="Verdana"/>
                <a:ea typeface="Times New Roman"/>
                <a:cs typeface="Times New Roman"/>
              </a:rPr>
              <a:t> </a:t>
            </a:r>
            <a:endParaRPr lang="en-US" dirty="0"/>
          </a:p>
        </p:txBody>
      </p:sp>
      <p:pic>
        <p:nvPicPr>
          <p:cNvPr id="7" name="Content Placeholder 6" descr="Alliance of Civilizations Forum Annual Meeting Brazil 2010 - 16.jpg">
            <a:hlinkClick r:id="rId4"/>
          </p:cNvPr>
          <p:cNvPicPr>
            <a:picLocks noGrp="1"/>
          </p:cNvPicPr>
          <p:nvPr>
            <p:ph sz="quarter" idx="2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10200" y="1447800"/>
            <a:ext cx="3516313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8" descr="Sheikha Mozah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19400" y="1447800"/>
            <a:ext cx="27432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ontrols>
      <mc:AlternateContent xmlns:mc="http://schemas.openxmlformats.org/markup-compatibility/2006">
        <mc:Choice xmlns:v="urn:schemas-microsoft-com:vml" Requires="v">
          <p:control spid="1028" name="DefaultOcx" r:id="rId2" imgW="2324160" imgH="1800360"/>
        </mc:Choice>
        <mc:Fallback>
          <p:control name="DefaultOcx" r:id="rId2" imgW="2324160" imgH="1800360">
            <p:pic>
              <p:nvPicPr>
                <p:cNvPr id="0" name="DefaultOcx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1447800"/>
                  <a:ext cx="3352800" cy="38100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 err="1" smtClean="0"/>
              <a:t>Sheikha</a:t>
            </a:r>
            <a:r>
              <a:rPr lang="en-US" b="1" dirty="0" smtClean="0"/>
              <a:t> </a:t>
            </a:r>
            <a:r>
              <a:rPr lang="en-US" b="1" dirty="0" err="1" smtClean="0"/>
              <a:t>Mozah</a:t>
            </a:r>
            <a:r>
              <a:rPr lang="en-US" b="1" dirty="0" smtClean="0"/>
              <a:t> with her husband </a:t>
            </a:r>
            <a:br>
              <a:rPr lang="en-US" b="1" dirty="0" smtClean="0"/>
            </a:br>
            <a:r>
              <a:rPr lang="en-US" b="1" dirty="0" smtClean="0"/>
              <a:t>at the </a:t>
            </a:r>
            <a:r>
              <a:rPr lang="en-US" b="1" u="sng" dirty="0" smtClean="0">
                <a:hlinkClick r:id="rId2" tooltip="White House"/>
              </a:rPr>
              <a:t>White House</a:t>
            </a:r>
            <a:endParaRPr lang="en-US" dirty="0"/>
          </a:p>
        </p:txBody>
      </p:sp>
      <p:pic>
        <p:nvPicPr>
          <p:cNvPr id="7" name="Content Placeholder 6" descr="File:Hamad Bin Khalifa Al-Thani with Obamas.jpg">
            <a:hlinkClick r:id="rId3"/>
          </p:cNvPr>
          <p:cNvPicPr>
            <a:picLocks noGrp="1"/>
          </p:cNvPicPr>
          <p:nvPr>
            <p:ph sz="quarter"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90600" y="1371600"/>
            <a:ext cx="75438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381000"/>
            <a:ext cx="8610600" cy="647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914400"/>
            <a:ext cx="8229600" cy="5211763"/>
          </a:xfrm>
        </p:spPr>
        <p:txBody>
          <a:bodyPr>
            <a:noAutofit/>
          </a:bodyPr>
          <a:lstStyle/>
          <a:p>
            <a:r>
              <a:rPr lang="en-US" sz="3600" b="1" dirty="0" smtClean="0"/>
              <a:t>Women of the Gulf</a:t>
            </a:r>
          </a:p>
          <a:p>
            <a:r>
              <a:rPr lang="en-US" sz="3600" b="1" dirty="0" smtClean="0"/>
              <a:t>Women in the Gulf</a:t>
            </a:r>
          </a:p>
          <a:p>
            <a:r>
              <a:rPr lang="en-US" sz="3600" b="1" dirty="0" smtClean="0"/>
              <a:t>Women young and old, old and new </a:t>
            </a:r>
          </a:p>
          <a:p>
            <a:r>
              <a:rPr lang="en-US" sz="3600" b="1" dirty="0" smtClean="0"/>
              <a:t>Women, religion and tradition</a:t>
            </a:r>
          </a:p>
          <a:p>
            <a:r>
              <a:rPr lang="en-US" sz="3600" b="1" dirty="0" smtClean="0"/>
              <a:t>Women in public life</a:t>
            </a:r>
          </a:p>
          <a:p>
            <a:pPr lvl="1"/>
            <a:r>
              <a:rPr lang="en-US" sz="3600" b="1" dirty="0" smtClean="0"/>
              <a:t>Gender in politics</a:t>
            </a:r>
            <a:endParaRPr lang="en-US" sz="3600" b="1" dirty="0"/>
          </a:p>
          <a:p>
            <a:pPr lvl="1"/>
            <a:r>
              <a:rPr lang="en-US" sz="3600" b="1" dirty="0" smtClean="0"/>
              <a:t>Personalities and Faces</a:t>
            </a:r>
            <a:endParaRPr lang="en-US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 err="1" smtClean="0"/>
              <a:t>Sheikha</a:t>
            </a:r>
            <a:r>
              <a:rPr lang="en-US" b="1" dirty="0" smtClean="0"/>
              <a:t> </a:t>
            </a:r>
            <a:r>
              <a:rPr lang="en-US" b="1" dirty="0" err="1" smtClean="0"/>
              <a:t>Hussa</a:t>
            </a:r>
            <a:r>
              <a:rPr lang="en-US" b="1" dirty="0" smtClean="0"/>
              <a:t> Al Sabah</a:t>
            </a:r>
            <a:br>
              <a:rPr lang="en-US" b="1" dirty="0" smtClean="0"/>
            </a:br>
            <a:r>
              <a:rPr lang="en-US" b="1" dirty="0" smtClean="0"/>
              <a:t>Kuwait cultural leader</a:t>
            </a:r>
            <a:endParaRPr lang="en-US" b="1" dirty="0"/>
          </a:p>
        </p:txBody>
      </p:sp>
      <p:pic>
        <p:nvPicPr>
          <p:cNvPr id="10" name="Content Placeholder 9" descr="http://www.embassyofkuwait.ca/pages/IslamArt/F1050008-350x277.jpg"/>
          <p:cNvPicPr>
            <a:picLocks noGrp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52400" y="1600200"/>
            <a:ext cx="3333750" cy="263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Content Placeholder 14" descr="http://www.embassyofkuwait.ca/pages/IslamArt/4ent_al-sabah_gems_0_1_.jpg"/>
          <p:cNvPicPr>
            <a:picLocks noGrp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3429000" y="2137510"/>
            <a:ext cx="5254625" cy="4263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 Placeholder 12"/>
          <p:cNvSpPr>
            <a:spLocks noGrp="1"/>
          </p:cNvSpPr>
          <p:nvPr>
            <p:ph type="body" sz="half" idx="4294967295"/>
          </p:nvPr>
        </p:nvSpPr>
        <p:spPr>
          <a:xfrm>
            <a:off x="4419600" y="1295400"/>
            <a:ext cx="4724400" cy="9144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800" i="1" dirty="0" smtClean="0"/>
              <a:t>Dar al-</a:t>
            </a:r>
            <a:r>
              <a:rPr lang="en-US" sz="2800" i="1" dirty="0" err="1" smtClean="0"/>
              <a:t>Athar</a:t>
            </a:r>
            <a:r>
              <a:rPr lang="en-US" sz="2800" i="1" dirty="0" smtClean="0"/>
              <a:t> al-</a:t>
            </a:r>
            <a:r>
              <a:rPr lang="en-US" sz="2800" i="1" dirty="0" err="1" smtClean="0"/>
              <a:t>Islamiya</a:t>
            </a:r>
            <a:r>
              <a:rPr lang="en-US" sz="2800" i="1" dirty="0" smtClean="0"/>
              <a:t> </a:t>
            </a:r>
            <a:r>
              <a:rPr lang="en-US" sz="2800" dirty="0" smtClean="0"/>
              <a:t>cultural center and </a:t>
            </a:r>
            <a:r>
              <a:rPr lang="en-US" sz="2800" dirty="0" err="1" smtClean="0"/>
              <a:t>curated</a:t>
            </a:r>
            <a:r>
              <a:rPr lang="en-US" sz="2800" dirty="0" smtClean="0"/>
              <a:t> collection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 err="1" smtClean="0"/>
              <a:t>Sheikha</a:t>
            </a:r>
            <a:r>
              <a:rPr lang="en-US" b="1" dirty="0" smtClean="0"/>
              <a:t> Dana Sabah</a:t>
            </a:r>
            <a:r>
              <a:rPr lang="en-US" dirty="0" smtClean="0"/>
              <a:t>, Kuwait </a:t>
            </a:r>
            <a:br>
              <a:rPr lang="en-US" dirty="0" smtClean="0"/>
            </a:br>
            <a:r>
              <a:rPr lang="en-US" dirty="0" smtClean="0"/>
              <a:t>Businesswoman and education patron </a:t>
            </a:r>
            <a:endParaRPr lang="en-US" dirty="0"/>
          </a:p>
        </p:txBody>
      </p:sp>
      <p:pic>
        <p:nvPicPr>
          <p:cNvPr id="6" name="Content Placeholder 5" descr="http://www.auk.edu.kw/images/library/img_library01.jpg"/>
          <p:cNvPicPr>
            <a:picLocks noGrp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1600200"/>
            <a:ext cx="7616825" cy="304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Content Placeholder 4" descr="10332_338.jpg"/>
          <p:cNvPicPr>
            <a:picLocks noGrp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600200"/>
            <a:ext cx="38100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7772400" cy="9144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smtClean="0"/>
              <a:t> </a:t>
            </a:r>
            <a:r>
              <a:rPr lang="en-US" sz="3600" b="1" dirty="0" err="1" smtClean="0"/>
              <a:t>Sheikha</a:t>
            </a:r>
            <a:r>
              <a:rPr lang="en-US" sz="3600" b="1" dirty="0" smtClean="0"/>
              <a:t> Dr. </a:t>
            </a:r>
            <a:r>
              <a:rPr lang="en-US" sz="3600" b="1" dirty="0" err="1" smtClean="0"/>
              <a:t>Rasha</a:t>
            </a:r>
            <a:r>
              <a:rPr lang="en-US" sz="3600" b="1" dirty="0" smtClean="0"/>
              <a:t> Al Sabah</a:t>
            </a:r>
            <a:br>
              <a:rPr lang="en-US" sz="3600" b="1" dirty="0" smtClean="0"/>
            </a:br>
            <a:r>
              <a:rPr lang="en-US" sz="3600" b="1" dirty="0" smtClean="0"/>
              <a:t>Kuwait politician and educator</a:t>
            </a:r>
            <a:endParaRPr lang="en-US" sz="3600" dirty="0"/>
          </a:p>
        </p:txBody>
      </p:sp>
      <p:pic>
        <p:nvPicPr>
          <p:cNvPr id="5" name="Content Placeholder 4" descr="http://dwc.hct.ac.ae/lrc/arab%20women/images/rasha_S.jpg"/>
          <p:cNvPicPr>
            <a:picLocks noGr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295400"/>
            <a:ext cx="4419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572000" y="1371600"/>
            <a:ext cx="4114800" cy="4572000"/>
          </a:xfrm>
        </p:spPr>
        <p:txBody>
          <a:bodyPr>
            <a:normAutofit/>
          </a:bodyPr>
          <a:lstStyle/>
          <a:p>
            <a:pPr lvl="0"/>
            <a:r>
              <a:rPr lang="en-US" dirty="0" smtClean="0"/>
              <a:t>Degrees from University of Birmingham and  Yale</a:t>
            </a:r>
          </a:p>
          <a:p>
            <a:pPr lvl="0"/>
            <a:r>
              <a:rPr lang="en-US" dirty="0" smtClean="0"/>
              <a:t>1985-91 Vice Rector, Kuwait University </a:t>
            </a:r>
          </a:p>
          <a:p>
            <a:pPr lvl="0"/>
            <a:r>
              <a:rPr lang="en-US" dirty="0" smtClean="0"/>
              <a:t>1989-2008 Under Secretary, Ministry of Higher Education </a:t>
            </a:r>
          </a:p>
          <a:p>
            <a:pPr lvl="0"/>
            <a:r>
              <a:rPr lang="en-US" dirty="0" smtClean="0"/>
              <a:t>Named International Woman of the Year for 1996-1997 by the International Biographical Center (IBC) in Cambridge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81000"/>
            <a:ext cx="7772400" cy="762000"/>
          </a:xfrm>
        </p:spPr>
        <p:txBody>
          <a:bodyPr>
            <a:normAutofit fontScale="90000"/>
          </a:bodyPr>
          <a:lstStyle/>
          <a:p>
            <a:r>
              <a:rPr lang="en-US" b="1" i="1" dirty="0" smtClean="0"/>
              <a:t/>
            </a:r>
            <a:br>
              <a:rPr lang="en-US" b="1" i="1" dirty="0" smtClean="0"/>
            </a:br>
            <a:r>
              <a:rPr lang="en-US" b="1" i="1" dirty="0" smtClean="0"/>
              <a:t/>
            </a:r>
            <a:br>
              <a:rPr lang="en-US" b="1" i="1" dirty="0" smtClean="0"/>
            </a:br>
            <a:r>
              <a:rPr lang="en-US" b="1" i="1" dirty="0" smtClean="0"/>
              <a:t/>
            </a:r>
            <a:br>
              <a:rPr lang="en-US" b="1" i="1" dirty="0" smtClean="0"/>
            </a:br>
            <a:r>
              <a:rPr lang="en-US" sz="3100" b="1" i="1" dirty="0" smtClean="0"/>
              <a:t>Dr. Haifa Jamal Al-</a:t>
            </a:r>
            <a:r>
              <a:rPr lang="en-US" sz="3100" b="1" i="1" dirty="0" err="1" smtClean="0"/>
              <a:t>Lail</a:t>
            </a:r>
            <a:r>
              <a:rPr lang="en-US" sz="2800" b="1" i="1" dirty="0" smtClean="0"/>
              <a:t/>
            </a:r>
            <a:br>
              <a:rPr lang="en-US" sz="2800" b="1" i="1" dirty="0" smtClean="0"/>
            </a:br>
            <a:r>
              <a:rPr lang="en-US" sz="2700" b="1" i="1" dirty="0" smtClean="0"/>
              <a:t>President of </a:t>
            </a:r>
            <a:r>
              <a:rPr lang="en-US" sz="2700" b="1" i="1" dirty="0" err="1" smtClean="0"/>
              <a:t>Effat</a:t>
            </a:r>
            <a:r>
              <a:rPr lang="en-US" sz="2700" b="1" i="1" dirty="0" smtClean="0"/>
              <a:t> University, Saudi Arabia</a:t>
            </a:r>
            <a:endParaRPr lang="en-US" sz="27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dirty="0" smtClean="0"/>
              <a:t>Ph.D. in Public Policy, University of Southern California, 1991</a:t>
            </a:r>
          </a:p>
          <a:p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US" dirty="0" smtClean="0"/>
              <a:t>Princess </a:t>
            </a:r>
            <a:r>
              <a:rPr lang="en-US" dirty="0" err="1" smtClean="0"/>
              <a:t>Loulwa</a:t>
            </a:r>
            <a:r>
              <a:rPr lang="en-US" dirty="0" smtClean="0"/>
              <a:t> </a:t>
            </a:r>
            <a:r>
              <a:rPr lang="en-US" dirty="0" err="1" smtClean="0"/>
              <a:t>bint</a:t>
            </a:r>
            <a:r>
              <a:rPr lang="en-US" dirty="0" smtClean="0"/>
              <a:t> Faisal, daughter of Queen </a:t>
            </a:r>
            <a:r>
              <a:rPr lang="en-US" dirty="0" err="1" smtClean="0"/>
              <a:t>Effat</a:t>
            </a:r>
            <a:endParaRPr lang="en-US" dirty="0"/>
          </a:p>
        </p:txBody>
      </p:sp>
      <p:pic>
        <p:nvPicPr>
          <p:cNvPr id="5" name="Content Placeholder 4" descr="01_dr_haifa_reda_jamal_al-lail.jpg"/>
          <p:cNvPicPr>
            <a:picLocks noGrp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990600" y="1752600"/>
            <a:ext cx="3505199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Content Placeholder 7" descr="Princess Lolowah Al Faisal Al Saud - World Economic Forum Turkey 2008.jpg">
            <a:hlinkClick r:id="rId3"/>
          </p:cNvPr>
          <p:cNvPicPr>
            <a:picLocks noGrp="1"/>
          </p:cNvPicPr>
          <p:nvPr>
            <p:ph sz="half" idx="4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10200" y="2514600"/>
            <a:ext cx="25146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/>
              <a:t>KUWAIT EDUCATORS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2819400" cy="762000"/>
          </a:xfrm>
        </p:spPr>
        <p:txBody>
          <a:bodyPr/>
          <a:lstStyle/>
          <a:p>
            <a:r>
              <a:rPr lang="en-US" dirty="0" err="1" smtClean="0"/>
              <a:t>Faiza</a:t>
            </a:r>
            <a:r>
              <a:rPr lang="en-US" dirty="0" smtClean="0"/>
              <a:t> </a:t>
            </a:r>
            <a:r>
              <a:rPr lang="en-US" dirty="0" err="1" smtClean="0"/>
              <a:t>Kharafi</a:t>
            </a:r>
            <a:r>
              <a:rPr lang="en-US" dirty="0" smtClean="0"/>
              <a:t>, </a:t>
            </a:r>
          </a:p>
          <a:p>
            <a:r>
              <a:rPr lang="en-US" dirty="0" smtClean="0"/>
              <a:t>former president, </a:t>
            </a:r>
          </a:p>
          <a:p>
            <a:r>
              <a:rPr lang="en-US" dirty="0" smtClean="0"/>
              <a:t>Kuwait University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US" dirty="0" err="1" smtClean="0"/>
              <a:t>Nuriya</a:t>
            </a:r>
            <a:r>
              <a:rPr lang="en-US" dirty="0" smtClean="0"/>
              <a:t> </a:t>
            </a:r>
            <a:r>
              <a:rPr lang="en-US" dirty="0" err="1" smtClean="0"/>
              <a:t>Sabeeh</a:t>
            </a:r>
            <a:r>
              <a:rPr lang="en-US" dirty="0" smtClean="0"/>
              <a:t>, former Kuwait Education Minister 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4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il_fi" descr="http://www.kuna.net.kw/NewsPictures/2010/11/10/9057c85d-845f-40f3-9391-a6c98e570c94_top.jpg"/>
          <p:cNvPicPr>
            <a:picLocks noGr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2286000"/>
            <a:ext cx="3200399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ss-image" descr="http://afp.google.com/media/ALeqM5gYXOz-fzTQyGWr9uxaQM5XZe-Dlw?size=s3">
            <a:hlinkClick r:id="rId3"/>
          </p:cNvPr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5105400" y="2209800"/>
            <a:ext cx="35814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l_fi" descr="http://www.unionofculture.com/images/al-baqsami.jpg"/>
          <p:cNvPicPr>
            <a:picLocks noGr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524000"/>
            <a:ext cx="4038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l_fi" descr="http://img.koreatimes.co.kr/upload/news/080716_p16_kuwaiti.jpg"/>
          <p:cNvPicPr>
            <a:picLocks noGrp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2286000"/>
            <a:ext cx="44196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52400"/>
            <a:ext cx="7772400" cy="1676400"/>
          </a:xfrm>
        </p:spPr>
        <p:txBody>
          <a:bodyPr>
            <a:normAutofit/>
          </a:bodyPr>
          <a:lstStyle/>
          <a:p>
            <a:pPr lvl="0" algn="ctr"/>
            <a:r>
              <a:rPr lang="en-US" sz="2800" b="1" dirty="0" err="1" smtClean="0"/>
              <a:t>Thuraya</a:t>
            </a:r>
            <a:r>
              <a:rPr lang="en-US" sz="2800" b="1" dirty="0" smtClean="0"/>
              <a:t> Al-</a:t>
            </a:r>
            <a:r>
              <a:rPr lang="en-US" sz="2800" b="1" dirty="0" err="1" smtClean="0"/>
              <a:t>Baqsami</a:t>
            </a:r>
            <a:r>
              <a:rPr lang="en-US" sz="2800" b="1" dirty="0" smtClean="0"/>
              <a:t> , </a:t>
            </a:r>
            <a:r>
              <a:rPr lang="en-US" sz="2200" dirty="0" smtClean="0"/>
              <a:t>Kuwait artist. Member, Kuwait Art Society.  Academic training in Cairo, Egypt and Moscow, Russia. </a:t>
            </a:r>
            <a:br>
              <a:rPr lang="en-US" sz="2200" dirty="0" smtClean="0"/>
            </a:br>
            <a:r>
              <a:rPr lang="en-US" sz="2000" b="1" dirty="0" smtClean="0"/>
              <a:t>G</a:t>
            </a:r>
            <a:r>
              <a:rPr lang="en-US" sz="2000" b="1" i="1" dirty="0" smtClean="0"/>
              <a:t>olden Palm Leaf</a:t>
            </a:r>
            <a:r>
              <a:rPr lang="en-US" sz="2000" b="1" dirty="0" smtClean="0"/>
              <a:t> award, the GCC Biennale in Riyadh (1989) and in 		Doha (1992). </a:t>
            </a:r>
            <a:endParaRPr 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Yvonne Wakefield, </a:t>
            </a:r>
          </a:p>
          <a:p>
            <a:r>
              <a:rPr lang="en-US" i="1" dirty="0" smtClean="0"/>
              <a:t>Suitcase Filled with Nails:</a:t>
            </a:r>
            <a:r>
              <a:rPr lang="en-US" dirty="0" smtClean="0"/>
              <a:t> </a:t>
            </a:r>
          </a:p>
          <a:p>
            <a:r>
              <a:rPr lang="en-US" dirty="0" smtClean="0"/>
              <a:t>Lessons Learned from Teaching Art in Kuwait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 descr="http://www.yvonnepepinwakefield.com/images/SFWN_cover.jpg">
            <a:hlinkClick r:id="rId2"/>
          </p:cNvPr>
          <p:cNvPicPr>
            <a:picLocks noGrp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381000" y="2286000"/>
            <a:ext cx="32766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Content Placeholder 9" descr="http://www.yvonnepepinwakefield.com/images/yvonne_friends.jpg"/>
          <p:cNvPicPr>
            <a:picLocks noGrp="1"/>
          </p:cNvPicPr>
          <p:nvPr>
            <p:ph sz="half" idx="4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57800" y="3810000"/>
            <a:ext cx="3733800" cy="2473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 descr="http://www.yvonnepepinwakefield.com/images/paintings/thumbs/abaya2.jpg">
            <a:hlinkClick r:id="rId5" tgtFrame="_blank"/>
          </p:cNvPr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86200" y="2971800"/>
            <a:ext cx="17526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 descr="http://www.yvonnepepinwakefield.com/images/paintings/thumbs/pom7.jpg">
            <a:hlinkClick r:id="rId7" tgtFrame="_blank"/>
          </p:cNvPr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553200" y="533400"/>
            <a:ext cx="1331595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2" descr="http://www.yvonnepepinwakefield.com/images/paintings/thumbs/pom2.jpg">
            <a:hlinkClick r:id="rId9" tgtFrame="_blank"/>
          </p:cNvPr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467600" y="1981200"/>
            <a:ext cx="12954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3" descr="http://www.yvonnepepinwakefield.com/images/paintings/thumbs/abaya1.jpg">
            <a:hlinkClick r:id="rId11" tgtFrame="_blank"/>
          </p:cNvPr>
          <p:cNvPicPr/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876800" y="762000"/>
            <a:ext cx="16002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946150"/>
          </a:xfrm>
        </p:spPr>
        <p:txBody>
          <a:bodyPr/>
          <a:lstStyle/>
          <a:p>
            <a:r>
              <a:rPr lang="en-US" dirty="0" smtClean="0"/>
              <a:t>Kuwaiti students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447800"/>
            <a:ext cx="4267200" cy="762000"/>
          </a:xfrm>
        </p:spPr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Sarah </a:t>
            </a:r>
            <a:r>
              <a:rPr lang="en-US" dirty="0" err="1" smtClean="0"/>
              <a:t>Budai</a:t>
            </a:r>
            <a:r>
              <a:rPr lang="en-US" dirty="0" smtClean="0"/>
              <a:t>, AUK alumna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419600" y="1143000"/>
            <a:ext cx="4267200" cy="381000"/>
          </a:xfrm>
        </p:spPr>
        <p:txBody>
          <a:bodyPr/>
          <a:lstStyle/>
          <a:p>
            <a:r>
              <a:rPr lang="en-US" dirty="0" smtClean="0"/>
              <a:t>American University of Kuwait</a:t>
            </a:r>
            <a:endParaRPr lang="en-US" dirty="0"/>
          </a:p>
        </p:txBody>
      </p:sp>
      <p:pic>
        <p:nvPicPr>
          <p:cNvPr id="7" name="Content Placeholder 4" descr="10332_334.jpg"/>
          <p:cNvPicPr>
            <a:picLocks noGrp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609600" y="2209800"/>
            <a:ext cx="2588209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2" descr="http://www.auk.edu.kw/images/library/img_library0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9800" y="1600200"/>
            <a:ext cx="6893790" cy="19604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http://www.auk.edu.kw/images/student_affairs/img_student_affairs01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29000" y="3581400"/>
            <a:ext cx="13182600" cy="39000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Content Placeholder 14"/>
          <p:cNvSpPr>
            <a:spLocks noGrp="1"/>
          </p:cNvSpPr>
          <p:nvPr>
            <p:ph sz="half" idx="4"/>
          </p:nvPr>
        </p:nvSpPr>
        <p:spPr/>
        <p:txBody>
          <a:bodyPr/>
          <a:lstStyle/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630362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 smtClean="0"/>
              <a:t>Working women in the </a:t>
            </a:r>
            <a:br>
              <a:rPr lang="en-US" sz="3600" b="1" dirty="0" smtClean="0"/>
            </a:br>
            <a:r>
              <a:rPr lang="en-US" sz="3600" b="1" dirty="0" smtClean="0"/>
              <a:t>Gulf Cooperation Council</a:t>
            </a:r>
            <a:endParaRPr lang="en-US" sz="2800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1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609600" y="2743200"/>
            <a:ext cx="8001000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Over half of university students in the Gulf Cooperation Council are women, yet female participation in the workforce stands at less than 20%......Why?</a:t>
            </a:r>
          </a:p>
          <a:p>
            <a:pPr lvl="1"/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en-US" sz="2400" dirty="0" smtClean="0">
                <a:latin typeface="Times New Roman" pitchFamily="18" charset="0"/>
                <a:cs typeface="Times New Roman" pitchFamily="18" charset="0"/>
                <a:hlinkClick r:id="rId2"/>
              </a:rPr>
              <a:t>http://www.cassknowledge.com/inbusiness/feature/working-women-gulf-cooperation-council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Cass Knowledge: Research for Business, issue 16, 2012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792162"/>
          </a:xfrm>
        </p:spPr>
        <p:txBody>
          <a:bodyPr>
            <a:normAutofit/>
          </a:bodyPr>
          <a:lstStyle/>
          <a:p>
            <a:r>
              <a:rPr lang="en-US" b="1" dirty="0" smtClean="0"/>
              <a:t>Gulf Population Estimates 2013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676400"/>
            <a:ext cx="7772400" cy="4343400"/>
          </a:xfrm>
        </p:spPr>
        <p:txBody>
          <a:bodyPr/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Saudi Arabia	28.16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mln</a:t>
            </a:r>
            <a:endParaRPr lang="en-US" sz="4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UAE			7.89</a:t>
            </a:r>
          </a:p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Kuwait 		3.85 </a:t>
            </a:r>
          </a:p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Oman 			2.95</a:t>
            </a:r>
          </a:p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Qatar 			1.94</a:t>
            </a:r>
          </a:p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Bahrain 		1.55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944562"/>
          </a:xfrm>
        </p:spPr>
        <p:txBody>
          <a:bodyPr>
            <a:normAutofit/>
          </a:bodyPr>
          <a:lstStyle/>
          <a:p>
            <a:r>
              <a:rPr lang="en-US" b="1" dirty="0" smtClean="0"/>
              <a:t>The Middle East &amp; North Africa</a:t>
            </a:r>
            <a:endParaRPr lang="en-US" b="1" dirty="0"/>
          </a:p>
        </p:txBody>
      </p:sp>
      <p:pic>
        <p:nvPicPr>
          <p:cNvPr id="4" name="il_fi" descr="http://ocw.nd.edu/arabic-and-middle-east-studies/islamic-societies-of-the-middle-east-and-north-africa-religion-history-and-culture/Images/middle-east-and-north-africa-political-map/image"/>
          <p:cNvPicPr>
            <a:picLocks noGr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447800"/>
            <a:ext cx="83820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944562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 smtClean="0"/>
              <a:t>UAE Population 2012</a:t>
            </a:r>
            <a:endParaRPr lang="en-US" sz="3600" b="1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304800" y="1447800"/>
            <a:ext cx="4495800" cy="4724400"/>
          </a:xfrm>
        </p:spPr>
        <p:txBody>
          <a:bodyPr>
            <a:normAutofit lnSpcReduction="10000"/>
          </a:bodyPr>
          <a:lstStyle/>
          <a:p>
            <a:r>
              <a:rPr lang="en-US" b="1" dirty="0" smtClean="0"/>
              <a:t>Age structure</a:t>
            </a:r>
          </a:p>
          <a:p>
            <a:r>
              <a:rPr lang="en-US" b="1" dirty="0" smtClean="0"/>
              <a:t>0-14 years: </a:t>
            </a:r>
            <a:r>
              <a:rPr lang="en-US" dirty="0" smtClean="0"/>
              <a:t>20.5% (male 557,603/female 532,303)</a:t>
            </a:r>
          </a:p>
          <a:p>
            <a:r>
              <a:rPr lang="en-US" dirty="0" smtClean="0"/>
              <a:t> </a:t>
            </a:r>
            <a:r>
              <a:rPr lang="en-US" b="1" dirty="0" smtClean="0"/>
              <a:t>15-24 years:</a:t>
            </a:r>
            <a:r>
              <a:rPr lang="en-US" dirty="0" smtClean="0"/>
              <a:t> 14% (male 440,556/female 301,147) </a:t>
            </a:r>
          </a:p>
          <a:p>
            <a:r>
              <a:rPr lang="en-US" b="1" dirty="0" smtClean="0"/>
              <a:t>25-54 years:</a:t>
            </a:r>
            <a:r>
              <a:rPr lang="en-US" dirty="0" smtClean="0"/>
              <a:t> 61.6% (male 2,497,606/female 774,318) </a:t>
            </a:r>
          </a:p>
          <a:p>
            <a:r>
              <a:rPr lang="en-US" b="1" dirty="0" smtClean="0"/>
              <a:t>55-64 years:</a:t>
            </a:r>
            <a:r>
              <a:rPr lang="en-US" dirty="0" smtClean="0"/>
              <a:t> 3% (male 122,356/female 38,402) </a:t>
            </a:r>
          </a:p>
          <a:p>
            <a:r>
              <a:rPr lang="en-US" b="1" dirty="0" smtClean="0"/>
              <a:t>65 years and over:</a:t>
            </a:r>
            <a:r>
              <a:rPr lang="en-US" dirty="0" smtClean="0"/>
              <a:t> 0.9% (male 31,942/female 18,084)</a:t>
            </a:r>
          </a:p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2"/>
          </p:nvPr>
        </p:nvSpPr>
        <p:spPr>
          <a:xfrm>
            <a:off x="5181600" y="1447800"/>
            <a:ext cx="3501390" cy="4572000"/>
          </a:xfrm>
        </p:spPr>
        <p:txBody>
          <a:bodyPr>
            <a:normAutofit lnSpcReduction="10000"/>
          </a:bodyPr>
          <a:lstStyle/>
          <a:p>
            <a:r>
              <a:rPr lang="en-US" b="1" dirty="0" smtClean="0"/>
              <a:t>Median age</a:t>
            </a:r>
          </a:p>
          <a:p>
            <a:r>
              <a:rPr lang="en-US" b="1" dirty="0" smtClean="0"/>
              <a:t>total: </a:t>
            </a:r>
            <a:r>
              <a:rPr lang="en-US" dirty="0" smtClean="0"/>
              <a:t>30.2 years </a:t>
            </a:r>
            <a:br>
              <a:rPr lang="en-US" dirty="0" smtClean="0"/>
            </a:br>
            <a:r>
              <a:rPr lang="en-US" b="1" dirty="0" smtClean="0"/>
              <a:t>male:</a:t>
            </a:r>
            <a:r>
              <a:rPr lang="en-US" dirty="0" smtClean="0"/>
              <a:t> 32.1 years </a:t>
            </a:r>
            <a:br>
              <a:rPr lang="en-US" dirty="0" smtClean="0"/>
            </a:br>
            <a:r>
              <a:rPr lang="en-US" b="1" dirty="0" smtClean="0"/>
              <a:t>female:</a:t>
            </a:r>
            <a:r>
              <a:rPr lang="en-US" dirty="0" smtClean="0"/>
              <a:t> 25 years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401762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i="1" dirty="0" smtClean="0"/>
              <a:t>Migration of Women Workers from South Asia to the Gulf </a:t>
            </a:r>
            <a:br>
              <a:rPr lang="en-US" b="1" i="1" dirty="0" smtClean="0"/>
            </a:br>
            <a:r>
              <a:rPr lang="en-US" b="1" dirty="0" smtClean="0"/>
              <a:t>UN Women </a:t>
            </a:r>
            <a:r>
              <a:rPr lang="en-US" sz="2200" dirty="0" smtClean="0"/>
              <a:t>ISBN: 978-81-924272-0-1</a:t>
            </a:r>
            <a:endParaRPr lang="en-US" sz="2200" b="1" dirty="0"/>
          </a:p>
        </p:txBody>
      </p:sp>
      <p:pic>
        <p:nvPicPr>
          <p:cNvPr id="5" name="Content Placeholder 4" descr="http://www.hziegler.com/hza-resized-images/articles/about-us-for-employees/groupShot_150x100.jpg">
            <a:hlinkClick r:id="rId2"/>
          </p:cNvPr>
          <p:cNvPicPr>
            <a:picLocks noGrp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914400" y="1752600"/>
            <a:ext cx="1905000" cy="127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3733800" y="2438400"/>
            <a:ext cx="4949190" cy="3581400"/>
          </a:xfrm>
        </p:spPr>
        <p:txBody>
          <a:bodyPr/>
          <a:lstStyle/>
          <a:p>
            <a:r>
              <a:rPr lang="en-US" b="1" dirty="0" smtClean="0"/>
              <a:t>Healthcare and Nursing Jobs in Saudi Arabia </a:t>
            </a:r>
          </a:p>
          <a:p>
            <a:r>
              <a:rPr lang="en-US" b="1" dirty="0" smtClean="0"/>
              <a:t>Filipino nanny job jobs in Qatar</a:t>
            </a:r>
          </a:p>
          <a:p>
            <a:pPr lvl="0"/>
            <a:r>
              <a:rPr lang="en-US" b="1" u="sng" dirty="0" smtClean="0">
                <a:hlinkClick r:id="rId4"/>
              </a:rPr>
              <a:t>20,000 jobs await </a:t>
            </a:r>
            <a:r>
              <a:rPr lang="en-US" b="1" i="1" u="sng" dirty="0" smtClean="0">
                <a:hlinkClick r:id="rId4"/>
              </a:rPr>
              <a:t>Filipino nurses</a:t>
            </a:r>
            <a:r>
              <a:rPr lang="en-US" b="1" u="sng" dirty="0" smtClean="0">
                <a:hlinkClick r:id="rId4"/>
              </a:rPr>
              <a:t> in Middle East | ABS-CBN News</a:t>
            </a:r>
            <a:endParaRPr lang="en-US" b="1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6" name="il_fi" descr="http://t3.gstatic.com/images?q=tbn:ANd9GcS1AXBdlwfXOSr79Tes2M0J-pUrDuJN77HbvTBRfHFyl3FaLxc6d1Wi7jvY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14400" y="3657600"/>
            <a:ext cx="2066290" cy="2210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52400"/>
            <a:ext cx="77724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>Labor Trafficking as the Modern-day Slave Trade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219200"/>
            <a:ext cx="4343400" cy="5029200"/>
          </a:xfrm>
        </p:spPr>
        <p:txBody>
          <a:bodyPr>
            <a:normAutofit fontScale="40000" lnSpcReduction="20000"/>
          </a:bodyPr>
          <a:lstStyle/>
          <a:p>
            <a:pPr lvl="0"/>
            <a:r>
              <a:rPr lang="en-US" sz="6000" b="1" i="1" dirty="0" smtClean="0">
                <a:hlinkClick r:id="rId2"/>
              </a:rPr>
              <a:t>Indian Maids</a:t>
            </a:r>
            <a:r>
              <a:rPr lang="en-US" sz="6000" b="1" dirty="0" smtClean="0">
                <a:hlinkClick r:id="rId2"/>
              </a:rPr>
              <a:t> Tortured, Denied Food, Treated Worse Than Dogs</a:t>
            </a:r>
            <a:r>
              <a:rPr lang="en-US" sz="6000" b="1" dirty="0" smtClean="0"/>
              <a:t>…</a:t>
            </a:r>
          </a:p>
          <a:p>
            <a:pPr lvl="0"/>
            <a:r>
              <a:rPr lang="en-US" sz="6000" b="1" dirty="0" smtClean="0"/>
              <a:t>Abuse of Indian maids in Kuwait on rise</a:t>
            </a:r>
          </a:p>
          <a:p>
            <a:r>
              <a:rPr lang="en-US" sz="6000" b="1" i="1" u="sng" dirty="0" smtClean="0">
                <a:hlinkClick r:id="rId3"/>
              </a:rPr>
              <a:t>India</a:t>
            </a:r>
            <a:r>
              <a:rPr lang="en-US" sz="6000" b="1" u="sng" dirty="0" smtClean="0">
                <a:hlinkClick r:id="rId3"/>
              </a:rPr>
              <a:t> to ban </a:t>
            </a:r>
            <a:r>
              <a:rPr lang="en-US" sz="6000" b="1" i="1" u="sng" dirty="0" smtClean="0">
                <a:hlinkClick r:id="rId3"/>
              </a:rPr>
              <a:t>maid</a:t>
            </a:r>
            <a:r>
              <a:rPr lang="en-US" sz="6000" b="1" u="sng" dirty="0" smtClean="0">
                <a:hlinkClick r:id="rId3"/>
              </a:rPr>
              <a:t> emigration to </a:t>
            </a:r>
            <a:r>
              <a:rPr lang="en-US" sz="6000" b="1" i="1" u="sng" dirty="0" smtClean="0">
                <a:hlinkClick r:id="rId3"/>
              </a:rPr>
              <a:t>Gulf</a:t>
            </a:r>
            <a:r>
              <a:rPr lang="en-US" sz="6000" b="1" u="sng" dirty="0" smtClean="0">
                <a:hlinkClick r:id="rId3"/>
              </a:rPr>
              <a:t> states and Africa</a:t>
            </a:r>
            <a:endParaRPr lang="en-US" sz="6000" b="1" u="sng" dirty="0" smtClean="0"/>
          </a:p>
          <a:p>
            <a:r>
              <a:rPr lang="en-US" sz="6000" b="1" dirty="0" smtClean="0"/>
              <a:t>Migrant Nightmares: Ethiopian Domestic Workers in the Gulf</a:t>
            </a:r>
          </a:p>
          <a:p>
            <a:r>
              <a:rPr lang="en-US" sz="6000" b="1" dirty="0" smtClean="0"/>
              <a:t>Nepal bans women under 30 from working in Gulf states</a:t>
            </a:r>
            <a:endParaRPr lang="en-US" sz="6000" dirty="0" smtClean="0"/>
          </a:p>
          <a:p>
            <a:r>
              <a:rPr lang="en-US" sz="6000" b="1" dirty="0" smtClean="0"/>
              <a:t>Burmese migrant workers dream of returning home</a:t>
            </a:r>
            <a:endParaRPr lang="en-US" sz="6000" b="1" u="sng" dirty="0" smtClean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495800" y="1447800"/>
            <a:ext cx="4187190" cy="4953000"/>
          </a:xfrm>
        </p:spPr>
        <p:txBody>
          <a:bodyPr>
            <a:noAutofit/>
          </a:bodyPr>
          <a:lstStyle/>
          <a:p>
            <a:r>
              <a:rPr lang="en-US" sz="2000" b="1" dirty="0" smtClean="0"/>
              <a:t>Minimum wage for Filipino maids in Saudi a model for Gulf countries</a:t>
            </a:r>
          </a:p>
          <a:p>
            <a:pPr lvl="0"/>
            <a:r>
              <a:rPr lang="en-US" sz="2000" b="1" u="sng" dirty="0" smtClean="0">
                <a:hlinkClick r:id="rId4"/>
              </a:rPr>
              <a:t>UAE recruiters warned to pay minimum wage for </a:t>
            </a:r>
            <a:r>
              <a:rPr lang="en-US" sz="2000" b="1" i="1" u="sng" dirty="0" smtClean="0">
                <a:hlinkClick r:id="rId4"/>
              </a:rPr>
              <a:t>Filipino</a:t>
            </a:r>
            <a:r>
              <a:rPr lang="en-US" sz="2000" b="1" u="sng" dirty="0" smtClean="0">
                <a:hlinkClick r:id="rId4"/>
              </a:rPr>
              <a:t> domestic workers...</a:t>
            </a:r>
            <a:endParaRPr lang="en-US" sz="2000" b="1" u="sng" dirty="0" smtClean="0"/>
          </a:p>
          <a:p>
            <a:r>
              <a:rPr lang="en-US" sz="2000" b="1" dirty="0" smtClean="0"/>
              <a:t>Saudi Arabia, 70% of Filipino domestic workers suffer physical and psychological violence</a:t>
            </a:r>
          </a:p>
          <a:p>
            <a:r>
              <a:rPr lang="en-US" sz="2000" b="1" u="sng" dirty="0" smtClean="0">
                <a:hlinkClick r:id="rId5" tooltip="Philippines aims to halt migration of domestic workers"/>
              </a:rPr>
              <a:t>■ Philippines aims to halt migration of domestic workers</a:t>
            </a:r>
            <a:r>
              <a:rPr lang="en-US" sz="2000" b="1" dirty="0" smtClean="0"/>
              <a:t> </a:t>
            </a:r>
          </a:p>
          <a:p>
            <a:r>
              <a:rPr lang="en-US" sz="2000" b="1" u="sng" dirty="0" smtClean="0">
                <a:hlinkClick r:id="rId6" tooltip="Manila delays ban on citizens working as UAE domestics"/>
              </a:rPr>
              <a:t>■ Manila delays ban on citizens working as UAE domestics</a:t>
            </a:r>
            <a:endParaRPr lang="en-US" sz="2000" b="1" u="sng" dirty="0" smtClean="0"/>
          </a:p>
          <a:p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639762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>Asian migrants in the Gulf</a:t>
            </a:r>
            <a:endParaRPr lang="en-US" b="1" dirty="0"/>
          </a:p>
        </p:txBody>
      </p:sp>
      <p:pic>
        <p:nvPicPr>
          <p:cNvPr id="5" name="Content Placeholder 4" descr="Al Ain, United Arab Emirates-August 26, 2012; Virgina Lopez a housekeeper pose during the interview in Al Ain . ( Satish Kumar / The National ) For News">
            <a:hlinkClick r:id="rId2" tooltip="&quot;Philippines aims to halt migration of domestic workers&quot;"/>
          </p:cNvPr>
          <p:cNvPicPr>
            <a:picLocks noGrp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-457200" y="990600"/>
            <a:ext cx="4511675" cy="3109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Content Placeholder 5" descr="http://www.asianews.it/files/img/size2/ARABIA_SAUDITA_-_domesitca_filippina_ok.jpg">
            <a:hlinkClick r:id="rId4" tooltip="&quot;&quot;"/>
          </p:cNvPr>
          <p:cNvPicPr>
            <a:picLocks noGrp="1"/>
          </p:cNvPicPr>
          <p:nvPr>
            <p:ph sz="quarter" idx="2"/>
          </p:nvPr>
        </p:nvPicPr>
        <p:blipFill>
          <a:blip r:embed="rId5" cstate="print"/>
          <a:stretch>
            <a:fillRect/>
          </a:stretch>
        </p:blipFill>
        <p:spPr bwMode="auto">
          <a:xfrm>
            <a:off x="6094412" y="3267075"/>
            <a:ext cx="1428750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rg_hi" descr="http://t1.gstatic.com/images?q=tbn:ANd9GcSq4H1zf6FG2NefhcDMRUwo846vRVRAjI4jHRmqd7haiwz73HU6nw">
            <a:hlinkClick r:id="rId6"/>
          </p:cNvPr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133600" y="2286000"/>
            <a:ext cx="42672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http://www.cassknowledge.com/sites/default/files/imagecache/article_thumbnail/GulfWomen_0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400800" y="1295400"/>
            <a:ext cx="24384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 err="1" smtClean="0"/>
              <a:t>Bollywood</a:t>
            </a:r>
            <a:r>
              <a:rPr lang="en-US" b="1" dirty="0" smtClean="0"/>
              <a:t> in the Gulf</a:t>
            </a:r>
            <a:br>
              <a:rPr lang="en-US" b="1" dirty="0" smtClean="0"/>
            </a:br>
            <a:r>
              <a:rPr lang="en-US" b="1" dirty="0" err="1" smtClean="0"/>
              <a:t>Lakme</a:t>
            </a:r>
            <a:r>
              <a:rPr lang="en-US" b="1" dirty="0" smtClean="0"/>
              <a:t> Fashion Week 2013</a:t>
            </a:r>
            <a:endParaRPr lang="en-US" b="1" dirty="0"/>
          </a:p>
        </p:txBody>
      </p:sp>
      <p:pic>
        <p:nvPicPr>
          <p:cNvPr id="4" name="Content Placeholder 3" descr="http://gulfnews.com/polopoly_fs/1.1162872!/image/2399802365.jpg_gen/derivatives/box_640/2399802365.jpg"/>
          <p:cNvPicPr>
            <a:picLocks noGr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447800"/>
            <a:ext cx="73914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52400"/>
            <a:ext cx="7772400" cy="1265238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>Indian TV channel aims to link </a:t>
            </a:r>
            <a:br>
              <a:rPr lang="en-US" b="1" dirty="0" smtClean="0"/>
            </a:br>
            <a:r>
              <a:rPr lang="en-US" b="1" dirty="0" err="1" smtClean="0"/>
              <a:t>diaspora</a:t>
            </a:r>
            <a:r>
              <a:rPr lang="en-US" b="1" dirty="0" smtClean="0"/>
              <a:t> to homeland</a:t>
            </a:r>
            <a:endParaRPr lang="en-US" dirty="0"/>
          </a:p>
        </p:txBody>
      </p:sp>
      <p:pic>
        <p:nvPicPr>
          <p:cNvPr id="4" name="il_fi" descr="http://www.tvguideindia.com/images/slider-2.jpg"/>
          <p:cNvPicPr>
            <a:picLocks noGr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600200"/>
            <a:ext cx="83820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 </a:t>
            </a:r>
            <a:br>
              <a:rPr lang="en-US" dirty="0" smtClean="0"/>
            </a:br>
            <a:r>
              <a:rPr lang="en-US" i="1" u="sng" dirty="0" smtClean="0">
                <a:hlinkClick r:id="rId2"/>
              </a:rPr>
              <a:t>Emirates</a:t>
            </a:r>
            <a:r>
              <a:rPr lang="en-US" u="sng" dirty="0" smtClean="0">
                <a:hlinkClick r:id="rId2"/>
              </a:rPr>
              <a:t> produces </a:t>
            </a:r>
            <a:r>
              <a:rPr lang="en-US" i="1" u="sng" dirty="0" err="1" smtClean="0">
                <a:hlinkClick r:id="rId2"/>
              </a:rPr>
              <a:t>Bollywood</a:t>
            </a:r>
            <a:r>
              <a:rPr lang="en-US" i="1" u="sng" dirty="0" smtClean="0">
                <a:hlinkClick r:id="rId2"/>
              </a:rPr>
              <a:t> TV</a:t>
            </a:r>
            <a:r>
              <a:rPr lang="en-US" u="sng" dirty="0" smtClean="0">
                <a:hlinkClick r:id="rId2"/>
              </a:rPr>
              <a:t> show » </a:t>
            </a:r>
            <a:r>
              <a:rPr lang="en-US" sz="3100" u="sng" dirty="0" smtClean="0">
                <a:hlinkClick r:id="rId2"/>
              </a:rPr>
              <a:t>Gulf News Dubai </a:t>
            </a:r>
            <a:r>
              <a:rPr lang="en-US" b="1" u="sng" dirty="0" smtClean="0">
                <a:hlinkClick r:id="rId2"/>
              </a:rPr>
              <a:t>...</a:t>
            </a:r>
            <a:endParaRPr lang="en-US" dirty="0"/>
          </a:p>
        </p:txBody>
      </p:sp>
      <p:pic>
        <p:nvPicPr>
          <p:cNvPr id="4" name="il_fi" descr="http://3.bp.blogspot.com/-hVF9oH8j3g8/TxW60fLyv2I/AAAAAAAAE_Q/cZWQsbcdI4I/s1600/Bollywood%2BTv%2BRomania.jpg"/>
          <p:cNvPicPr>
            <a:picLocks noGrp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1376246" y="1447800"/>
            <a:ext cx="6848707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944562"/>
          </a:xfrm>
        </p:spPr>
        <p:txBody>
          <a:bodyPr/>
          <a:lstStyle/>
          <a:p>
            <a:pPr algn="ctr"/>
            <a:r>
              <a:rPr lang="en-US" b="1" dirty="0" smtClean="0"/>
              <a:t>It is </a:t>
            </a:r>
            <a:r>
              <a:rPr lang="en-US" b="1" smtClean="0"/>
              <a:t>about their </a:t>
            </a:r>
            <a:r>
              <a:rPr lang="en-US" b="1" dirty="0" smtClean="0"/>
              <a:t>future…</a:t>
            </a:r>
            <a:endParaRPr lang="en-US" b="1" dirty="0"/>
          </a:p>
        </p:txBody>
      </p:sp>
      <p:pic>
        <p:nvPicPr>
          <p:cNvPr id="4" name="Content Placeholder 3" descr="Duchess of Cornwall visits classroom in Qatar"/>
          <p:cNvPicPr>
            <a:picLocks noGrp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57200" y="1219200"/>
            <a:ext cx="83058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457200" y="3200400"/>
            <a:ext cx="8382000" cy="3124200"/>
          </a:xfrm>
        </p:spPr>
        <p:txBody>
          <a:bodyPr>
            <a:normAutofit fontScale="92500"/>
          </a:bodyPr>
          <a:lstStyle/>
          <a:p>
            <a:pPr algn="l"/>
            <a:r>
              <a:rPr lang="en-US" b="1" dirty="0" smtClean="0"/>
              <a:t>RECENT GAINS AND NEW OPPORTUNITIES FOR WOMEN’S RIGHTS IN THE GULF ARAB STATES.  </a:t>
            </a:r>
            <a:r>
              <a:rPr lang="en-US" b="1" i="1" dirty="0" smtClean="0"/>
              <a:t>By </a:t>
            </a:r>
            <a:r>
              <a:rPr lang="en-US" b="1" i="1" dirty="0" err="1" smtClean="0"/>
              <a:t>Sanja</a:t>
            </a:r>
            <a:r>
              <a:rPr lang="en-US" b="1" i="1" dirty="0" smtClean="0"/>
              <a:t> Kelly, </a:t>
            </a:r>
            <a:r>
              <a:rPr lang="en-US" b="1" dirty="0" smtClean="0"/>
              <a:t>2009 </a:t>
            </a:r>
            <a:r>
              <a:rPr lang="en-US" sz="2000" b="1" u="sng" dirty="0" smtClean="0">
                <a:hlinkClick r:id="rId2"/>
              </a:rPr>
              <a:t>http://www.freedomhouse.org/sites/default/files/Women's%20Rights%20in%20the%20Middle%20East%20and%20Noth%20Africa,%20Gulf%20Edition.pdf</a:t>
            </a:r>
            <a:r>
              <a:rPr lang="en-US" sz="2000" b="1" dirty="0" smtClean="0"/>
              <a:t> </a:t>
            </a:r>
          </a:p>
          <a:p>
            <a:pPr algn="l"/>
            <a:r>
              <a:rPr lang="en-US" b="1" dirty="0" smtClean="0"/>
              <a:t>WOMEN IN GULF POLITICS: A PROGRESS REPORT. </a:t>
            </a:r>
            <a:endParaRPr lang="en-US" dirty="0" smtClean="0"/>
          </a:p>
          <a:p>
            <a:pPr algn="l"/>
            <a:r>
              <a:rPr lang="en-US" b="1" i="1" dirty="0" smtClean="0"/>
              <a:t>By Simon Henderson</a:t>
            </a:r>
            <a:r>
              <a:rPr lang="en-US" b="1" dirty="0" smtClean="0"/>
              <a:t>, 2005 </a:t>
            </a:r>
            <a:r>
              <a:rPr lang="en-US" b="1" u="sng" dirty="0" smtClean="0">
                <a:hlinkClick r:id="rId3"/>
              </a:rPr>
              <a:t>http://www.washingtoninstitute.org/policy-analysis/view/women-in-gulf-politics-a-progress-report</a:t>
            </a:r>
            <a:r>
              <a:rPr lang="en-US" b="1" dirty="0" smtClean="0"/>
              <a:t> </a:t>
            </a:r>
            <a:endParaRPr lang="en-US" dirty="0" smtClean="0"/>
          </a:p>
          <a:p>
            <a:pPr algn="l"/>
            <a:endParaRPr lang="en-US" b="1" dirty="0" smtClean="0"/>
          </a:p>
          <a:p>
            <a:pPr algn="l"/>
            <a:endParaRPr lang="en-US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62000"/>
          </a:xfrm>
        </p:spPr>
        <p:txBody>
          <a:bodyPr>
            <a:normAutofit/>
          </a:bodyPr>
          <a:lstStyle/>
          <a:p>
            <a:r>
              <a:rPr lang="en-US" sz="4000" b="1" dirty="0" smtClean="0"/>
              <a:t>Prospects and Problems:</a:t>
            </a:r>
            <a:endParaRPr lang="en-US" sz="4000" b="1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838200"/>
            <a:ext cx="8229600" cy="5287963"/>
          </a:xfrm>
        </p:spPr>
        <p:txBody>
          <a:bodyPr/>
          <a:lstStyle/>
          <a:p>
            <a:r>
              <a:rPr lang="en-US" sz="3600" b="1" dirty="0" smtClean="0"/>
              <a:t>“Youth Tsunami” or </a:t>
            </a:r>
          </a:p>
          <a:p>
            <a:r>
              <a:rPr lang="en-US" sz="3600" b="1" dirty="0" smtClean="0"/>
              <a:t>“From Oil Boom to Youth Boon”?</a:t>
            </a:r>
          </a:p>
          <a:p>
            <a:endParaRPr lang="en-US" sz="3600" b="1" dirty="0" smtClean="0"/>
          </a:p>
        </p:txBody>
      </p:sp>
      <p:pic>
        <p:nvPicPr>
          <p:cNvPr id="9" name="Picture 8" descr="http://365tomythesis.files.wordpress.com/2011/02/mena-population-pyramids-1995-2005-2025-inclusion-meeting-the-100-million-youth-challenge.png?w=500&amp;h=186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2133600"/>
            <a:ext cx="89154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/>
          </a:bodyPr>
          <a:lstStyle/>
          <a:p>
            <a:r>
              <a:rPr lang="en-US" sz="4000" b="1" dirty="0" smtClean="0"/>
              <a:t>Gulf Cooperation Council countries</a:t>
            </a:r>
            <a:endParaRPr lang="en-US" sz="4000" b="1" dirty="0"/>
          </a:p>
        </p:txBody>
      </p:sp>
      <p:pic>
        <p:nvPicPr>
          <p:cNvPr id="4" name="il_fi" descr="http://cdn.asiancorrespondent.com/wp-content/uploads/2011/02/GCC-region.jpg"/>
          <p:cNvPicPr>
            <a:picLocks noGrp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371600" y="1066800"/>
            <a:ext cx="609600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792162"/>
          </a:xfrm>
        </p:spPr>
        <p:txBody>
          <a:bodyPr>
            <a:normAutofit/>
          </a:bodyPr>
          <a:lstStyle/>
          <a:p>
            <a:r>
              <a:rPr lang="en-US" b="1" dirty="0" smtClean="0"/>
              <a:t>Gulf Population Estimates 2013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676400"/>
            <a:ext cx="7772400" cy="4343400"/>
          </a:xfrm>
        </p:spPr>
        <p:txBody>
          <a:bodyPr/>
          <a:lstStyle/>
          <a:p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Saudi Arabia	28.16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mln</a:t>
            </a:r>
            <a:endParaRPr lang="en-US" sz="4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UAE			7.89</a:t>
            </a:r>
          </a:p>
          <a:p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Kuwait 		3.85 </a:t>
            </a:r>
          </a:p>
          <a:p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Oman 			2.95</a:t>
            </a:r>
          </a:p>
          <a:p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Qatar 			1.94</a:t>
            </a:r>
          </a:p>
          <a:p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Bahrain 		1.55</a:t>
            </a:r>
          </a:p>
          <a:p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Product Details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90800" y="1447800"/>
            <a:ext cx="36576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b="1" dirty="0" smtClean="0"/>
              <a:t>We have learned a great deal </a:t>
            </a:r>
            <a:br>
              <a:rPr lang="en-US" b="1" dirty="0" smtClean="0"/>
            </a:br>
            <a:r>
              <a:rPr lang="en-US" b="1" dirty="0" smtClean="0"/>
              <a:t>about Arab women… </a:t>
            </a:r>
            <a:endParaRPr lang="en-US" b="1" dirty="0"/>
          </a:p>
        </p:txBody>
      </p:sp>
      <p:pic>
        <p:nvPicPr>
          <p:cNvPr id="6" name="Content Placeholder 5" descr="Product Details">
            <a:hlinkClick r:id="rId4"/>
          </p:cNvPr>
          <p:cNvPicPr>
            <a:picLocks noGrp="1"/>
          </p:cNvPicPr>
          <p:nvPr>
            <p:ph sz="quarter"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6000" y="1219200"/>
            <a:ext cx="32766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Product Details">
            <a:hlinkClick r:id="rId6"/>
          </p:cNvPr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-533400" y="1219200"/>
            <a:ext cx="35814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Product Details">
            <a:hlinkClick r:id="rId8"/>
          </p:cNvPr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20730214">
            <a:off x="610370" y="3711530"/>
            <a:ext cx="29718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Product Details">
            <a:hlinkClick r:id="rId10"/>
          </p:cNvPr>
          <p:cNvPicPr/>
          <p:nvPr/>
        </p:nvPicPr>
        <p:blipFill>
          <a:blip r:embed="rId11" cstate="print"/>
          <a:srcRect/>
          <a:stretch>
            <a:fillRect/>
          </a:stretch>
        </p:blipFill>
        <p:spPr bwMode="auto">
          <a:xfrm rot="1287158">
            <a:off x="4643401" y="3979281"/>
            <a:ext cx="2752797" cy="25787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63976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“...mass-market publishing has brought us a sordid genre of pulp non-fiction about Muslim woman’s bondage and oppression.”</a:t>
            </a:r>
          </a:p>
          <a:p>
            <a:pPr>
              <a:buNone/>
            </a:pP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				</a:t>
            </a:r>
            <a:r>
              <a:rPr lang="en-US" sz="2800" dirty="0" smtClean="0"/>
              <a:t>Lila Abu-</a:t>
            </a:r>
            <a:r>
              <a:rPr lang="en-US" sz="2800" dirty="0" err="1" smtClean="0"/>
              <a:t>Lughod</a:t>
            </a:r>
            <a:r>
              <a:rPr lang="en-US" sz="2800" dirty="0" smtClean="0"/>
              <a:t> (Columbia U)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400" b="1" dirty="0" smtClean="0"/>
              <a:t>The Gulf at first glance: 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Investment, Innovation, Competition </a:t>
            </a:r>
            <a:endParaRPr lang="en-US" b="1" dirty="0"/>
          </a:p>
        </p:txBody>
      </p:sp>
      <p:pic>
        <p:nvPicPr>
          <p:cNvPr id="7" name="Content Placeholder 6" descr="http://proxy.storify.com/?url=http%3A%2F%2Ffarm6.static.flickr.com%2F5219%2F5405389936_822d506eb9.jpg&amp;resize=1&amp;w=490"/>
          <p:cNvPicPr>
            <a:picLocks noGr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1600200"/>
            <a:ext cx="6054811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3287</TotalTime>
  <Words>825</Words>
  <Application>Microsoft Office PowerPoint</Application>
  <PresentationFormat>On-screen Show (4:3)</PresentationFormat>
  <Paragraphs>129</Paragraphs>
  <Slides>38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39" baseType="lpstr">
      <vt:lpstr>Equity</vt:lpstr>
      <vt:lpstr>Women in the Arab Countries of the Gulf Region: the Ordinary  and the Extraordinary </vt:lpstr>
      <vt:lpstr>PowerPoint Presentation</vt:lpstr>
      <vt:lpstr>The Middle East &amp; North Africa</vt:lpstr>
      <vt:lpstr>Prospects and Problems:</vt:lpstr>
      <vt:lpstr>Gulf Cooperation Council countries</vt:lpstr>
      <vt:lpstr>Gulf Population Estimates 2013</vt:lpstr>
      <vt:lpstr>We have learned a great deal  about Arab women… </vt:lpstr>
      <vt:lpstr>PowerPoint Presentation</vt:lpstr>
      <vt:lpstr>The Gulf at first glance:  Investment, Innovation, Competition </vt:lpstr>
      <vt:lpstr>Global Outreach: Dubai World Cup 2013 fashions</vt:lpstr>
      <vt:lpstr>DEMOCRACY IN THE GULF?  Kuwait, 2005: women gained the right to vote  and be elected to Parliament</vt:lpstr>
      <vt:lpstr>   Kuwait, 2009: four women elected to Parliament  June 1, 2009: “Women arrive in Kuwait's parliament, and some male MPs walk out”  L-R: Dr. Aseel al-Awadhi, Dr. Rula Dashti (#56 in the 100 most powerful Arab women list), Dr.Salwa al-Jassar, Dr. Massouma al-Mubarak</vt:lpstr>
      <vt:lpstr>Democracy in Saudi Arabia?</vt:lpstr>
      <vt:lpstr> The FORBES list of 100 “Power Women”  http://www.forbes.com/power-women/list/</vt:lpstr>
      <vt:lpstr>Sheikha Lubna Al Qasimi of UAE</vt:lpstr>
      <vt:lpstr>Saudi women on the  100 Arab Power Women list</vt:lpstr>
      <vt:lpstr>Kuwait businesswomen on the list of 100 most powerful Arab women</vt:lpstr>
      <vt:lpstr>Sheikha Mozah bint Nasser Al Missned, Qatar Foundation</vt:lpstr>
      <vt:lpstr>Sheikha Mozah with her husband  at the White House</vt:lpstr>
      <vt:lpstr>Sheikha Hussa Al Sabah Kuwait cultural leader</vt:lpstr>
      <vt:lpstr>Sheikha Dana Sabah, Kuwait  Businesswoman and education patron </vt:lpstr>
      <vt:lpstr>  Sheikha Dr. Rasha Al Sabah Kuwait politician and educator</vt:lpstr>
      <vt:lpstr>   Dr. Haifa Jamal Al-Lail President of Effat University, Saudi Arabia</vt:lpstr>
      <vt:lpstr>KUWAIT EDUCATORS</vt:lpstr>
      <vt:lpstr>Thuraya Al-Baqsami , Kuwait artist. Member, Kuwait Art Society.  Academic training in Cairo, Egypt and Moscow, Russia.  Golden Palm Leaf award, the GCC Biennale in Riyadh (1989) and in   Doha (1992). </vt:lpstr>
      <vt:lpstr>PowerPoint Presentation</vt:lpstr>
      <vt:lpstr>Kuwaiti students</vt:lpstr>
      <vt:lpstr>Working women in the  Gulf Cooperation Council</vt:lpstr>
      <vt:lpstr>Gulf Population Estimates 2013</vt:lpstr>
      <vt:lpstr>UAE Population 2012</vt:lpstr>
      <vt:lpstr>Migration of Women Workers from South Asia to the Gulf  UN Women ISBN: 978-81-924272-0-1</vt:lpstr>
      <vt:lpstr>Labor Trafficking as the Modern-day Slave Trade</vt:lpstr>
      <vt:lpstr>Asian migrants in the Gulf</vt:lpstr>
      <vt:lpstr>Bollywood in the Gulf Lakme Fashion Week 2013</vt:lpstr>
      <vt:lpstr>Indian TV channel aims to link  diaspora to homeland</vt:lpstr>
      <vt:lpstr>  Emirates produces Bollywood TV show » Gulf News Dubai ...</vt:lpstr>
      <vt:lpstr>It is about their future…</vt:lpstr>
      <vt:lpstr>Questions?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Women in the Arab Countries of the Gulf Region: the Ordinary and the Extraordinary.”</dc:title>
  <dc:creator>marina tolmacheva</dc:creator>
  <cp:lastModifiedBy>Amy L Burkert</cp:lastModifiedBy>
  <cp:revision>88</cp:revision>
  <dcterms:created xsi:type="dcterms:W3CDTF">2013-04-04T00:47:21Z</dcterms:created>
  <dcterms:modified xsi:type="dcterms:W3CDTF">2013-04-08T18:46:11Z</dcterms:modified>
</cp:coreProperties>
</file>