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 id="2147483828" r:id="rId16"/>
    <p:sldMasterId id="2147483840" r:id="rId17"/>
  </p:sldMasterIdLst>
  <p:notesMasterIdLst>
    <p:notesMasterId r:id="rId45"/>
  </p:notesMasterIdLst>
  <p:sldIdLst>
    <p:sldId id="259" r:id="rId18"/>
    <p:sldId id="260" r:id="rId19"/>
    <p:sldId id="261" r:id="rId20"/>
    <p:sldId id="262" r:id="rId21"/>
    <p:sldId id="263" r:id="rId22"/>
    <p:sldId id="256" r:id="rId23"/>
    <p:sldId id="257" r:id="rId24"/>
    <p:sldId id="264" r:id="rId25"/>
    <p:sldId id="268" r:id="rId26"/>
    <p:sldId id="266" r:id="rId27"/>
    <p:sldId id="267" r:id="rId28"/>
    <p:sldId id="269" r:id="rId29"/>
    <p:sldId id="270" r:id="rId30"/>
    <p:sldId id="271" r:id="rId31"/>
    <p:sldId id="272" r:id="rId32"/>
    <p:sldId id="273" r:id="rId33"/>
    <p:sldId id="274" r:id="rId34"/>
    <p:sldId id="275" r:id="rId35"/>
    <p:sldId id="276" r:id="rId36"/>
    <p:sldId id="277" r:id="rId37"/>
    <p:sldId id="278" r:id="rId38"/>
    <p:sldId id="283" r:id="rId39"/>
    <p:sldId id="279" r:id="rId40"/>
    <p:sldId id="280" r:id="rId41"/>
    <p:sldId id="281" r:id="rId42"/>
    <p:sldId id="282" r:id="rId43"/>
    <p:sldId id="28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theme" Target="theme/theme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761BF0-D7D1-4B25-AB25-54C387389B9C}" type="datetimeFigureOut">
              <a:rPr lang="en-US" smtClean="0"/>
              <a:t>3/20/2014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437745-68DD-4108-A8F5-034AD2809FCB}" type="slidenum">
              <a:rPr lang="en-US" smtClean="0"/>
              <a:t>‹#›</a:t>
            </a:fld>
            <a:endParaRPr lang="en-US"/>
          </a:p>
        </p:txBody>
      </p:sp>
    </p:spTree>
    <p:extLst>
      <p:ext uri="{BB962C8B-B14F-4D97-AF65-F5344CB8AC3E}">
        <p14:creationId xmlns:p14="http://schemas.microsoft.com/office/powerpoint/2010/main" val="1427017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FA16DF6-7233-4098-8364-048BECE620D2}" type="slidenum">
              <a:rPr lang="en-US" smtClean="0">
                <a:solidFill>
                  <a:prstClr val="black"/>
                </a:solidFill>
              </a:rPr>
              <a:pPr/>
              <a:t>19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1D1EC6-0E37-422E-BC91-E29542379D93}"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FDA4E-C2BB-40C3-90D9-DCAA41680847}" type="slidenum">
              <a:rPr lang="en-US" smtClean="0"/>
              <a:t>‹#›</a:t>
            </a:fld>
            <a:endParaRPr lang="en-US"/>
          </a:p>
        </p:txBody>
      </p:sp>
    </p:spTree>
    <p:extLst>
      <p:ext uri="{BB962C8B-B14F-4D97-AF65-F5344CB8AC3E}">
        <p14:creationId xmlns:p14="http://schemas.microsoft.com/office/powerpoint/2010/main" val="1364397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D1EC6-0E37-422E-BC91-E29542379D93}"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FDA4E-C2BB-40C3-90D9-DCAA41680847}" type="slidenum">
              <a:rPr lang="en-US" smtClean="0"/>
              <a:t>‹#›</a:t>
            </a:fld>
            <a:endParaRPr lang="en-US"/>
          </a:p>
        </p:txBody>
      </p:sp>
    </p:spTree>
    <p:extLst>
      <p:ext uri="{BB962C8B-B14F-4D97-AF65-F5344CB8AC3E}">
        <p14:creationId xmlns:p14="http://schemas.microsoft.com/office/powerpoint/2010/main" val="19707867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81007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65309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91241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95535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349664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33311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413502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8369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0285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091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D1EC6-0E37-422E-BC91-E29542379D93}"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FDA4E-C2BB-40C3-90D9-DCAA41680847}" type="slidenum">
              <a:rPr lang="en-US" smtClean="0"/>
              <a:t>‹#›</a:t>
            </a:fld>
            <a:endParaRPr lang="en-US"/>
          </a:p>
        </p:txBody>
      </p:sp>
    </p:spTree>
    <p:extLst>
      <p:ext uri="{BB962C8B-B14F-4D97-AF65-F5344CB8AC3E}">
        <p14:creationId xmlns:p14="http://schemas.microsoft.com/office/powerpoint/2010/main" val="192330004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72339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24018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1935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5030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53395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9408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4664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27793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310418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5310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673061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64604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057594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0599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838033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58740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65888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660110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11135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679253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6940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63864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01096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49684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60552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01021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40627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9255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49981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8072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239223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6342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39298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115763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553354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778757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20948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11484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03008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28815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3619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80548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1472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42974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2032498"/>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764584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974742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78535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0217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0364276"/>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8987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713243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99762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4854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14414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01906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91259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52901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8971106"/>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84407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14685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300294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355085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37349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5423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77994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503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70021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58548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10435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3892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0890507"/>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5239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710977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910393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5211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14327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12599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60771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6259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8723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382688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972623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40732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3158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626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D1EC6-0E37-422E-BC91-E29542379D93}"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FDA4E-C2BB-40C3-90D9-DCAA41680847}" type="slidenum">
              <a:rPr lang="en-US" smtClean="0"/>
              <a:t>‹#›</a:t>
            </a:fld>
            <a:endParaRPr lang="en-US"/>
          </a:p>
        </p:txBody>
      </p:sp>
    </p:spTree>
    <p:extLst>
      <p:ext uri="{BB962C8B-B14F-4D97-AF65-F5344CB8AC3E}">
        <p14:creationId xmlns:p14="http://schemas.microsoft.com/office/powerpoint/2010/main" val="1263793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3434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1707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7855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65751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231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43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9335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32997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69043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475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D1EC6-0E37-422E-BC91-E29542379D93}" type="datetimeFigureOut">
              <a:rPr lang="en-US" smtClean="0"/>
              <a:t>3/20/2014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FDA4E-C2BB-40C3-90D9-DCAA41680847}" type="slidenum">
              <a:rPr lang="en-US" smtClean="0"/>
              <a:t>‹#›</a:t>
            </a:fld>
            <a:endParaRPr lang="en-US"/>
          </a:p>
        </p:txBody>
      </p:sp>
    </p:spTree>
    <p:extLst>
      <p:ext uri="{BB962C8B-B14F-4D97-AF65-F5344CB8AC3E}">
        <p14:creationId xmlns:p14="http://schemas.microsoft.com/office/powerpoint/2010/main" val="24913145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29357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1888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187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6252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48288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933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753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686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950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692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1D1EC6-0E37-422E-BC91-E29542379D93}"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FDA4E-C2BB-40C3-90D9-DCAA41680847}" type="slidenum">
              <a:rPr lang="en-US" smtClean="0"/>
              <a:t>‹#›</a:t>
            </a:fld>
            <a:endParaRPr lang="en-US"/>
          </a:p>
        </p:txBody>
      </p:sp>
    </p:spTree>
    <p:extLst>
      <p:ext uri="{BB962C8B-B14F-4D97-AF65-F5344CB8AC3E}">
        <p14:creationId xmlns:p14="http://schemas.microsoft.com/office/powerpoint/2010/main" val="3855250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9038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6377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2405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8078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78658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1434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84782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86139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79510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74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1D1EC6-0E37-422E-BC91-E29542379D93}" type="datetimeFigureOut">
              <a:rPr lang="en-US" smtClean="0"/>
              <a:t>3/20/2014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4FDA4E-C2BB-40C3-90D9-DCAA41680847}" type="slidenum">
              <a:rPr lang="en-US" smtClean="0"/>
              <a:t>‹#›</a:t>
            </a:fld>
            <a:endParaRPr lang="en-US"/>
          </a:p>
        </p:txBody>
      </p:sp>
    </p:spTree>
    <p:extLst>
      <p:ext uri="{BB962C8B-B14F-4D97-AF65-F5344CB8AC3E}">
        <p14:creationId xmlns:p14="http://schemas.microsoft.com/office/powerpoint/2010/main" val="1936276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96875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3519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46839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1206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17108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985970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4404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27099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3707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8316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1D1EC6-0E37-422E-BC91-E29542379D93}" type="datetimeFigureOut">
              <a:rPr lang="en-US" smtClean="0"/>
              <a:t>3/20/2014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4FDA4E-C2BB-40C3-90D9-DCAA41680847}" type="slidenum">
              <a:rPr lang="en-US" smtClean="0"/>
              <a:t>‹#›</a:t>
            </a:fld>
            <a:endParaRPr lang="en-US"/>
          </a:p>
        </p:txBody>
      </p:sp>
    </p:spTree>
    <p:extLst>
      <p:ext uri="{BB962C8B-B14F-4D97-AF65-F5344CB8AC3E}">
        <p14:creationId xmlns:p14="http://schemas.microsoft.com/office/powerpoint/2010/main" val="41559715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57775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59754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99108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417501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04542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3871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090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5072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333516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903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D1EC6-0E37-422E-BC91-E29542379D93}" type="datetimeFigureOut">
              <a:rPr lang="en-US" smtClean="0"/>
              <a:t>3/20/2014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4FDA4E-C2BB-40C3-90D9-DCAA41680847}" type="slidenum">
              <a:rPr lang="en-US" smtClean="0"/>
              <a:t>‹#›</a:t>
            </a:fld>
            <a:endParaRPr lang="en-US"/>
          </a:p>
        </p:txBody>
      </p:sp>
    </p:spTree>
    <p:extLst>
      <p:ext uri="{BB962C8B-B14F-4D97-AF65-F5344CB8AC3E}">
        <p14:creationId xmlns:p14="http://schemas.microsoft.com/office/powerpoint/2010/main" val="973048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465532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2437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3054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35576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88630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07706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103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010047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9368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0595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D1EC6-0E37-422E-BC91-E29542379D93}"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FDA4E-C2BB-40C3-90D9-DCAA41680847}" type="slidenum">
              <a:rPr lang="en-US" smtClean="0"/>
              <a:t>‹#›</a:t>
            </a:fld>
            <a:endParaRPr lang="en-US"/>
          </a:p>
        </p:txBody>
      </p:sp>
    </p:spTree>
    <p:extLst>
      <p:ext uri="{BB962C8B-B14F-4D97-AF65-F5344CB8AC3E}">
        <p14:creationId xmlns:p14="http://schemas.microsoft.com/office/powerpoint/2010/main" val="238579381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30002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94446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944156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11281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5481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451524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141590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91523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7529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7696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D1EC6-0E37-422E-BC91-E29542379D93}" type="datetimeFigureOut">
              <a:rPr lang="en-US" smtClean="0"/>
              <a:t>3/20/2014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FDA4E-C2BB-40C3-90D9-DCAA41680847}" type="slidenum">
              <a:rPr lang="en-US" smtClean="0"/>
              <a:t>‹#›</a:t>
            </a:fld>
            <a:endParaRPr lang="en-US"/>
          </a:p>
        </p:txBody>
      </p:sp>
    </p:spTree>
    <p:extLst>
      <p:ext uri="{BB962C8B-B14F-4D97-AF65-F5344CB8AC3E}">
        <p14:creationId xmlns:p14="http://schemas.microsoft.com/office/powerpoint/2010/main" val="411252560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2620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13026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728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7106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1377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8541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7543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8093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88344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6776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D1EC6-0E37-422E-BC91-E29542379D93}" type="datetimeFigureOut">
              <a:rPr lang="en-US" smtClean="0"/>
              <a:t>3/20/2014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FDA4E-C2BB-40C3-90D9-DCAA41680847}" type="slidenum">
              <a:rPr lang="en-US" smtClean="0"/>
              <a:t>‹#›</a:t>
            </a:fld>
            <a:endParaRPr lang="en-US"/>
          </a:p>
        </p:txBody>
      </p:sp>
    </p:spTree>
    <p:extLst>
      <p:ext uri="{BB962C8B-B14F-4D97-AF65-F5344CB8AC3E}">
        <p14:creationId xmlns:p14="http://schemas.microsoft.com/office/powerpoint/2010/main" val="24038936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980437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4568260"/>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930053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799501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099226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163511"/>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82386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4777692"/>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76887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9995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692468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6240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276145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77502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52306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6886E7-B0F8-4F24-A0C5-665BA7646FD2}" type="datetimeFigureOut">
              <a:rPr lang="en-US" smtClean="0">
                <a:solidFill>
                  <a:prstClr val="black">
                    <a:tint val="75000"/>
                  </a:prstClr>
                </a:solidFill>
              </a:rPr>
              <a:pPr/>
              <a:t>3/20/2014</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8DC40-04CD-4445-971E-53FC7D8D0FF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99902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6.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8.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9.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1.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0.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61.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3.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4"/>
          <p:cNvSpPr>
            <a:spLocks noGrp="1" noChangeArrowheads="1"/>
          </p:cNvSpPr>
          <p:nvPr>
            <p:ph type="ctrTitle"/>
          </p:nvPr>
        </p:nvSpPr>
        <p:spPr>
          <a:xfrm>
            <a:off x="0" y="2057400"/>
            <a:ext cx="9144000" cy="1543050"/>
          </a:xfrm>
        </p:spPr>
        <p:txBody>
          <a:bodyPr>
            <a:noAutofit/>
          </a:bodyPr>
          <a:lstStyle/>
          <a:p>
            <a:r>
              <a:rPr lang="en-US" sz="4800" b="1" dirty="0" smtClean="0">
                <a:solidFill>
                  <a:schemeClr val="accent1">
                    <a:lumMod val="75000"/>
                  </a:schemeClr>
                </a:solidFill>
              </a:rPr>
              <a:t>Youth and Digital Media </a:t>
            </a:r>
            <a:br>
              <a:rPr lang="en-US" sz="4800" b="1" dirty="0" smtClean="0">
                <a:solidFill>
                  <a:schemeClr val="accent1">
                    <a:lumMod val="75000"/>
                  </a:schemeClr>
                </a:solidFill>
              </a:rPr>
            </a:br>
            <a:r>
              <a:rPr lang="en-US" sz="4800" b="1" dirty="0" smtClean="0">
                <a:solidFill>
                  <a:schemeClr val="accent1">
                    <a:lumMod val="75000"/>
                  </a:schemeClr>
                </a:solidFill>
              </a:rPr>
              <a:t>in Central Asia</a:t>
            </a:r>
            <a:endParaRPr lang="en-US" sz="4800" dirty="0" smtClean="0">
              <a:solidFill>
                <a:schemeClr val="accent1">
                  <a:lumMod val="75000"/>
                </a:schemeClr>
              </a:solidFill>
            </a:endParaRPr>
          </a:p>
        </p:txBody>
      </p:sp>
      <p:sp>
        <p:nvSpPr>
          <p:cNvPr id="2051" name="Rectangle 5"/>
          <p:cNvSpPr>
            <a:spLocks noGrp="1" noChangeArrowheads="1"/>
          </p:cNvSpPr>
          <p:nvPr>
            <p:ph type="subTitle" idx="1"/>
          </p:nvPr>
        </p:nvSpPr>
        <p:spPr/>
        <p:txBody>
          <a:bodyPr/>
          <a:lstStyle/>
          <a:p>
            <a:endParaRPr lang="en-US" smtClean="0">
              <a:solidFill>
                <a:srgbClr val="6699FF"/>
              </a:solidFill>
            </a:endParaRPr>
          </a:p>
        </p:txBody>
      </p:sp>
      <p:sp>
        <p:nvSpPr>
          <p:cNvPr id="2052" name="Text Box 12"/>
          <p:cNvSpPr txBox="1">
            <a:spLocks noChangeArrowheads="1"/>
          </p:cNvSpPr>
          <p:nvPr/>
        </p:nvSpPr>
        <p:spPr bwMode="auto">
          <a:xfrm>
            <a:off x="0" y="4572000"/>
            <a:ext cx="9296400" cy="461665"/>
          </a:xfrm>
          <a:prstGeom prst="rect">
            <a:avLst/>
          </a:prstGeom>
          <a:noFill/>
          <a:ln w="9525">
            <a:noFill/>
            <a:miter lim="800000"/>
            <a:headEnd/>
            <a:tailEnd/>
          </a:ln>
        </p:spPr>
        <p:txBody>
          <a:bodyPr>
            <a:spAutoFit/>
          </a:bodyPr>
          <a:lstStyle/>
          <a:p>
            <a:pPr algn="ctr">
              <a:spcBef>
                <a:spcPct val="50000"/>
              </a:spcBef>
            </a:pPr>
            <a:r>
              <a:rPr lang="en-US" sz="2400" b="1" dirty="0">
                <a:solidFill>
                  <a:prstClr val="black"/>
                </a:solidFill>
              </a:rPr>
              <a:t>Sarah </a:t>
            </a:r>
            <a:r>
              <a:rPr lang="en-US" sz="2400" b="1" dirty="0" err="1" smtClean="0">
                <a:solidFill>
                  <a:prstClr val="black"/>
                </a:solidFill>
              </a:rPr>
              <a:t>Kendzior</a:t>
            </a:r>
            <a:r>
              <a:rPr lang="en-US" sz="2400" b="1" dirty="0" smtClean="0">
                <a:solidFill>
                  <a:prstClr val="black"/>
                </a:solidFill>
              </a:rPr>
              <a:t>, PhD</a:t>
            </a:r>
            <a:endParaRPr lang="en-US" sz="2400" b="1" dirty="0">
              <a:solidFill>
                <a:prstClr val="black"/>
              </a:solidFill>
            </a:endParaRPr>
          </a:p>
        </p:txBody>
      </p:sp>
    </p:spTree>
    <p:extLst>
      <p:ext uri="{BB962C8B-B14F-4D97-AF65-F5344CB8AC3E}">
        <p14:creationId xmlns:p14="http://schemas.microsoft.com/office/powerpoint/2010/main" val="370159375"/>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C:\Users\kendzior\AppData\Local\Temp\muloqot.jpg"/>
          <p:cNvPicPr>
            <a:picLocks noChangeAspect="1" noChangeArrowheads="1"/>
          </p:cNvPicPr>
          <p:nvPr/>
        </p:nvPicPr>
        <p:blipFill>
          <a:blip r:embed="rId2"/>
          <a:srcRect/>
          <a:stretch>
            <a:fillRect/>
          </a:stretch>
        </p:blipFill>
        <p:spPr bwMode="auto">
          <a:xfrm>
            <a:off x="152400" y="455543"/>
            <a:ext cx="8839200" cy="5748683"/>
          </a:xfrm>
          <a:prstGeom prst="rect">
            <a:avLst/>
          </a:prstGeom>
          <a:noFill/>
        </p:spPr>
      </p:pic>
    </p:spTree>
    <p:extLst>
      <p:ext uri="{BB962C8B-B14F-4D97-AF65-F5344CB8AC3E}">
        <p14:creationId xmlns:p14="http://schemas.microsoft.com/office/powerpoint/2010/main" val="2309877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srcRect/>
          <a:stretch>
            <a:fillRect/>
          </a:stretch>
        </p:blipFill>
        <p:spPr bwMode="auto">
          <a:xfrm>
            <a:off x="0" y="-9810"/>
            <a:ext cx="9144000" cy="6867810"/>
          </a:xfrm>
          <a:prstGeom prst="rect">
            <a:avLst/>
          </a:prstGeom>
          <a:noFill/>
          <a:ln w="9525">
            <a:noFill/>
            <a:miter lim="800000"/>
            <a:headEnd/>
            <a:tailEnd/>
          </a:ln>
          <a:effectLst/>
        </p:spPr>
      </p:pic>
      <p:sp>
        <p:nvSpPr>
          <p:cNvPr id="4" name="TextBox 3"/>
          <p:cNvSpPr txBox="1"/>
          <p:nvPr/>
        </p:nvSpPr>
        <p:spPr>
          <a:xfrm>
            <a:off x="533400" y="5334000"/>
            <a:ext cx="8382000" cy="1200329"/>
          </a:xfrm>
          <a:prstGeom prst="rect">
            <a:avLst/>
          </a:prstGeom>
          <a:solidFill>
            <a:srgbClr val="EAEAEA">
              <a:alpha val="81176"/>
            </a:srgbClr>
          </a:solidFill>
          <a:ln>
            <a:solidFill>
              <a:schemeClr val="accent6">
                <a:lumMod val="75000"/>
              </a:schemeClr>
            </a:solidFill>
          </a:ln>
        </p:spPr>
        <p:txBody>
          <a:bodyPr wrap="square" rtlCol="0">
            <a:spAutoFit/>
          </a:bodyPr>
          <a:lstStyle/>
          <a:p>
            <a:pPr>
              <a:buFont typeface="Arial" charset="0"/>
              <a:buChar char="•"/>
            </a:pPr>
            <a:r>
              <a:rPr lang="en-US" b="1" dirty="0" smtClean="0"/>
              <a:t> Uzbeks constitute  14.5% of Kyrgyzstan, 15% of Tajikistan, and 2.9% of Kazakhstan</a:t>
            </a:r>
            <a:br>
              <a:rPr lang="en-US" b="1" dirty="0" smtClean="0"/>
            </a:br>
            <a:endParaRPr lang="en-US" b="1" dirty="0" smtClean="0"/>
          </a:p>
          <a:p>
            <a:pPr>
              <a:buFont typeface="Arial" charset="0"/>
              <a:buChar char="•"/>
            </a:pPr>
            <a:r>
              <a:rPr lang="en-US" b="1" dirty="0" smtClean="0"/>
              <a:t> Uzbek exiles, immigrants and refugees are widely scattered throughout Europe, Russia, and North America</a:t>
            </a:r>
            <a:endParaRPr lang="en-US" b="1" dirty="0"/>
          </a:p>
        </p:txBody>
      </p:sp>
    </p:spTree>
    <p:extLst>
      <p:ext uri="{BB962C8B-B14F-4D97-AF65-F5344CB8AC3E}">
        <p14:creationId xmlns:p14="http://schemas.microsoft.com/office/powerpoint/2010/main" val="133671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a:stretch>
            <a:fillRect/>
          </a:stretch>
        </p:blipFill>
        <p:spPr bwMode="auto">
          <a:xfrm>
            <a:off x="1600200" y="336804"/>
            <a:ext cx="6172200" cy="4978908"/>
          </a:xfrm>
          <a:prstGeom prst="rect">
            <a:avLst/>
          </a:prstGeom>
          <a:noFill/>
          <a:ln w="9525">
            <a:solidFill>
              <a:schemeClr val="tx1"/>
            </a:solidFill>
            <a:miter lim="800000"/>
            <a:headEnd/>
            <a:tailEnd/>
          </a:ln>
          <a:effectLst/>
        </p:spPr>
      </p:pic>
      <p:sp>
        <p:nvSpPr>
          <p:cNvPr id="6" name="TextBox 5"/>
          <p:cNvSpPr txBox="1"/>
          <p:nvPr/>
        </p:nvSpPr>
        <p:spPr>
          <a:xfrm>
            <a:off x="457200" y="5486400"/>
            <a:ext cx="8229600" cy="1107996"/>
          </a:xfrm>
          <a:prstGeom prst="rect">
            <a:avLst/>
          </a:prstGeom>
          <a:noFill/>
          <a:ln>
            <a:noFill/>
          </a:ln>
          <a:effectLst/>
          <a:scene3d>
            <a:camera prst="orthographicFront">
              <a:rot lat="0" lon="0" rev="0"/>
            </a:camera>
            <a:lightRig rig="glow" dir="t">
              <a:rot lat="0" lon="0" rev="14100000"/>
            </a:lightRig>
          </a:scene3d>
          <a:sp3d prstMaterial="softEdge">
            <a:bevelT w="127000" prst="artDeco"/>
          </a:sp3d>
        </p:spPr>
        <p:txBody>
          <a:bodyPr wrap="square" rtlCol="0">
            <a:spAutoFit/>
          </a:bodyPr>
          <a:lstStyle/>
          <a:p>
            <a:r>
              <a:rPr lang="en-US" sz="2200" dirty="0" smtClean="0">
                <a:solidFill>
                  <a:prstClr val="black"/>
                </a:solidFill>
              </a:rPr>
              <a:t>Sign posted in Uzbek internet café: “Viewing political sites such as ferghana.ru, centrasia.ru and the like is categorically forbidden! Fine 10,000 </a:t>
            </a:r>
            <a:r>
              <a:rPr lang="en-US" sz="2200" dirty="0" err="1" smtClean="0">
                <a:solidFill>
                  <a:prstClr val="black"/>
                </a:solidFill>
              </a:rPr>
              <a:t>so’m</a:t>
            </a:r>
            <a:r>
              <a:rPr lang="en-US" sz="2200" dirty="0" smtClean="0">
                <a:solidFill>
                  <a:prstClr val="black"/>
                </a:solidFill>
              </a:rPr>
              <a:t>!” (Photo credit: Ferghana.ru)</a:t>
            </a:r>
            <a:endParaRPr lang="en-US" sz="2200" dirty="0">
              <a:solidFill>
                <a:prstClr val="black"/>
              </a:solidFill>
            </a:endParaRPr>
          </a:p>
        </p:txBody>
      </p:sp>
    </p:spTree>
    <p:extLst>
      <p:ext uri="{BB962C8B-B14F-4D97-AF65-F5344CB8AC3E}">
        <p14:creationId xmlns:p14="http://schemas.microsoft.com/office/powerpoint/2010/main" val="5620951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0" y="-152400"/>
            <a:ext cx="11658600" cy="7010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6" descr="C:\Users\kendzior\Desktop\Islam-Karimov-007.jpg"/>
          <p:cNvPicPr>
            <a:picLocks noChangeAspect="1" noChangeArrowheads="1"/>
          </p:cNvPicPr>
          <p:nvPr/>
        </p:nvPicPr>
        <p:blipFill>
          <a:blip r:embed="rId2"/>
          <a:srcRect/>
          <a:stretch>
            <a:fillRect/>
          </a:stretch>
        </p:blipFill>
        <p:spPr bwMode="auto">
          <a:xfrm>
            <a:off x="-914400" y="0"/>
            <a:ext cx="11430000" cy="6858000"/>
          </a:xfrm>
          <a:prstGeom prst="rect">
            <a:avLst/>
          </a:prstGeom>
          <a:noFill/>
        </p:spPr>
      </p:pic>
      <p:pic>
        <p:nvPicPr>
          <p:cNvPr id="10" name="Picture 6" descr="C:\Users\kendzior\Desktop\Islam-Karimov-007.jpg"/>
          <p:cNvPicPr>
            <a:picLocks noChangeAspect="1" noChangeArrowheads="1"/>
          </p:cNvPicPr>
          <p:nvPr/>
        </p:nvPicPr>
        <p:blipFill>
          <a:blip r:embed="rId2">
            <a:lum bright="39000" contrast="-28000"/>
          </a:blip>
          <a:srcRect/>
          <a:stretch>
            <a:fillRect/>
          </a:stretch>
        </p:blipFill>
        <p:spPr bwMode="auto">
          <a:xfrm>
            <a:off x="-965200" y="0"/>
            <a:ext cx="11557000" cy="6934200"/>
          </a:xfrm>
          <a:prstGeom prst="rect">
            <a:avLst/>
          </a:prstGeom>
          <a:noFill/>
        </p:spPr>
      </p:pic>
      <p:sp>
        <p:nvSpPr>
          <p:cNvPr id="16" name="Rectangle 15"/>
          <p:cNvSpPr/>
          <p:nvPr/>
        </p:nvSpPr>
        <p:spPr>
          <a:xfrm>
            <a:off x="152400" y="3733800"/>
            <a:ext cx="9220200" cy="228600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smtClean="0">
                <a:solidFill>
                  <a:prstClr val="black"/>
                </a:solidFill>
              </a:rPr>
              <a:t>“We fully support the desire of our fellow citizens to freely use the internet. We absolutely do not accept the establishment of any walls or restrictions in the information world that lead to isolation… At the same time, we must not ignore the fact that destructive forces seeking to mislead young people with immature minds and naive views on life seek to exploit the possibilities of </a:t>
            </a:r>
          </a:p>
          <a:p>
            <a:r>
              <a:rPr lang="en-US" sz="2200" b="1" dirty="0" smtClean="0">
                <a:solidFill>
                  <a:prstClr val="black"/>
                </a:solidFill>
              </a:rPr>
              <a:t>the internet for their own selfish purposes, leading to dire consequences.”</a:t>
            </a:r>
            <a:endParaRPr lang="en-US" sz="2200" b="1" dirty="0">
              <a:solidFill>
                <a:prstClr val="black"/>
              </a:solidFill>
            </a:endParaRPr>
          </a:p>
        </p:txBody>
      </p:sp>
    </p:spTree>
    <p:extLst>
      <p:ext uri="{BB962C8B-B14F-4D97-AF65-F5344CB8AC3E}">
        <p14:creationId xmlns:p14="http://schemas.microsoft.com/office/powerpoint/2010/main" val="407745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Users\kendzior\AppData\Local\Temp\wikipedia uz.jpg"/>
          <p:cNvPicPr>
            <a:picLocks noChangeAspect="1" noChangeArrowheads="1"/>
          </p:cNvPicPr>
          <p:nvPr/>
        </p:nvPicPr>
        <p:blipFill>
          <a:blip r:embed="rId2"/>
          <a:srcRect/>
          <a:stretch>
            <a:fillRect/>
          </a:stretch>
        </p:blipFill>
        <p:spPr bwMode="auto">
          <a:xfrm>
            <a:off x="0" y="685800"/>
            <a:ext cx="9372600" cy="4939200"/>
          </a:xfrm>
          <a:prstGeom prst="rect">
            <a:avLst/>
          </a:prstGeom>
          <a:noFill/>
        </p:spPr>
      </p:pic>
    </p:spTree>
    <p:extLst>
      <p:ext uri="{BB962C8B-B14F-4D97-AF65-F5344CB8AC3E}">
        <p14:creationId xmlns:p14="http://schemas.microsoft.com/office/powerpoint/2010/main" val="26773817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ndzior\AppData\Local\Temp\wiki uz kelly c.jpg"/>
          <p:cNvPicPr>
            <a:picLocks noGrp="1" noChangeAspect="1" noChangeArrowheads="1"/>
          </p:cNvPicPr>
          <p:nvPr>
            <p:ph idx="1"/>
          </p:nvPr>
        </p:nvPicPr>
        <p:blipFill>
          <a:blip r:embed="rId2"/>
          <a:srcRect/>
          <a:stretch>
            <a:fillRect/>
          </a:stretch>
        </p:blipFill>
        <p:spPr bwMode="auto">
          <a:xfrm>
            <a:off x="381000" y="401835"/>
            <a:ext cx="8577300" cy="6227565"/>
          </a:xfrm>
          <a:prstGeom prst="rect">
            <a:avLst/>
          </a:prstGeom>
          <a:noFill/>
        </p:spPr>
      </p:pic>
    </p:spTree>
    <p:extLst>
      <p:ext uri="{BB962C8B-B14F-4D97-AF65-F5344CB8AC3E}">
        <p14:creationId xmlns:p14="http://schemas.microsoft.com/office/powerpoint/2010/main" val="20753612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kendzior\AppData\Local\Temp\wiki uz1.jpg"/>
          <p:cNvPicPr>
            <a:picLocks noGrp="1" noChangeAspect="1" noChangeArrowheads="1"/>
          </p:cNvPicPr>
          <p:nvPr>
            <p:ph idx="1"/>
          </p:nvPr>
        </p:nvPicPr>
        <p:blipFill>
          <a:blip r:embed="rId2"/>
          <a:srcRect/>
          <a:stretch>
            <a:fillRect/>
          </a:stretch>
        </p:blipFill>
        <p:spPr bwMode="auto">
          <a:xfrm>
            <a:off x="416738" y="838200"/>
            <a:ext cx="8498662" cy="4648199"/>
          </a:xfrm>
          <a:prstGeom prst="rect">
            <a:avLst/>
          </a:prstGeom>
          <a:noFill/>
        </p:spPr>
      </p:pic>
    </p:spTree>
    <p:extLst>
      <p:ext uri="{BB962C8B-B14F-4D97-AF65-F5344CB8AC3E}">
        <p14:creationId xmlns:p14="http://schemas.microsoft.com/office/powerpoint/2010/main" val="27862596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IMG_3233"/>
          <p:cNvPicPr>
            <a:picLocks noChangeAspect="1" noChangeArrowheads="1"/>
          </p:cNvPicPr>
          <p:nvPr/>
        </p:nvPicPr>
        <p:blipFill>
          <a:blip r:embed="rId2"/>
          <a:srcRect/>
          <a:stretch>
            <a:fillRect/>
          </a:stretch>
        </p:blipFill>
        <p:spPr bwMode="auto">
          <a:xfrm>
            <a:off x="-101600" y="0"/>
            <a:ext cx="9245600" cy="693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752600" y="4724400"/>
            <a:ext cx="3962400" cy="738188"/>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400" b="1" dirty="0" err="1">
                <a:solidFill>
                  <a:prstClr val="black"/>
                </a:solidFill>
              </a:rPr>
              <a:t>Bahodir</a:t>
            </a:r>
            <a:r>
              <a:rPr lang="en-US" sz="1400" b="1" dirty="0">
                <a:solidFill>
                  <a:prstClr val="black"/>
                </a:solidFill>
              </a:rPr>
              <a:t> </a:t>
            </a:r>
            <a:r>
              <a:rPr lang="en-US" sz="1400" b="1" dirty="0" err="1">
                <a:solidFill>
                  <a:prstClr val="black"/>
                </a:solidFill>
              </a:rPr>
              <a:t>Choriyev</a:t>
            </a:r>
            <a:r>
              <a:rPr lang="en-US" sz="1400" b="1" dirty="0">
                <a:solidFill>
                  <a:prstClr val="black"/>
                </a:solidFill>
              </a:rPr>
              <a:t>, b. 1969, </a:t>
            </a:r>
            <a:r>
              <a:rPr lang="en-US" sz="1400" b="1" dirty="0" err="1">
                <a:solidFill>
                  <a:prstClr val="black"/>
                </a:solidFill>
              </a:rPr>
              <a:t>Shahrisabz</a:t>
            </a:r>
            <a:r>
              <a:rPr lang="en-US" sz="1400" b="1" dirty="0">
                <a:solidFill>
                  <a:prstClr val="black"/>
                </a:solidFill>
              </a:rPr>
              <a:t>, Uzbekistan</a:t>
            </a:r>
          </a:p>
          <a:p>
            <a:pPr>
              <a:defRPr/>
            </a:pPr>
            <a:r>
              <a:rPr lang="en-US" sz="1400" dirty="0">
                <a:solidFill>
                  <a:prstClr val="black"/>
                </a:solidFill>
              </a:rPr>
              <a:t>Saint Louis truck driver</a:t>
            </a:r>
            <a:r>
              <a:rPr lang="en-US" sz="1400" dirty="0" smtClean="0">
                <a:solidFill>
                  <a:prstClr val="black"/>
                </a:solidFill>
              </a:rPr>
              <a:t>;</a:t>
            </a:r>
            <a:endParaRPr lang="en-US" sz="1400" dirty="0">
              <a:solidFill>
                <a:prstClr val="black"/>
              </a:solidFill>
            </a:endParaRPr>
          </a:p>
          <a:p>
            <a:pPr>
              <a:defRPr/>
            </a:pPr>
            <a:r>
              <a:rPr lang="en-US" sz="1400" b="1" dirty="0">
                <a:solidFill>
                  <a:srgbClr val="1F497D"/>
                </a:solidFill>
              </a:rPr>
              <a:t>L</a:t>
            </a:r>
            <a:r>
              <a:rPr lang="en-US" sz="1400" b="1" dirty="0" smtClean="0">
                <a:solidFill>
                  <a:srgbClr val="1F497D"/>
                </a:solidFill>
              </a:rPr>
              <a:t>eader </a:t>
            </a:r>
            <a:r>
              <a:rPr lang="en-US" sz="1400" b="1" dirty="0">
                <a:solidFill>
                  <a:srgbClr val="1F497D"/>
                </a:solidFill>
              </a:rPr>
              <a:t>of the </a:t>
            </a:r>
            <a:r>
              <a:rPr lang="en-US" sz="1400" b="1" dirty="0" err="1">
                <a:solidFill>
                  <a:srgbClr val="1F497D"/>
                </a:solidFill>
              </a:rPr>
              <a:t>Birdamlik</a:t>
            </a:r>
            <a:r>
              <a:rPr lang="en-US" sz="1400" b="1" dirty="0">
                <a:solidFill>
                  <a:srgbClr val="1F497D"/>
                </a:solidFill>
              </a:rPr>
              <a:t> People’s Movement</a:t>
            </a:r>
          </a:p>
        </p:txBody>
      </p:sp>
    </p:spTree>
    <p:extLst>
      <p:ext uri="{BB962C8B-B14F-4D97-AF65-F5344CB8AC3E}">
        <p14:creationId xmlns:p14="http://schemas.microsoft.com/office/powerpoint/2010/main" val="2064304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bahodir truck 2 birdamlik computer"/>
          <p:cNvPicPr>
            <a:picLocks noChangeAspect="1" noChangeArrowheads="1"/>
          </p:cNvPicPr>
          <p:nvPr/>
        </p:nvPicPr>
        <p:blipFill>
          <a:blip r:embed="rId2"/>
          <a:srcRect/>
          <a:stretch>
            <a:fillRect/>
          </a:stretch>
        </p:blipFill>
        <p:spPr bwMode="auto">
          <a:xfrm>
            <a:off x="736600" y="228600"/>
            <a:ext cx="7670800" cy="5753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066800" y="6096000"/>
            <a:ext cx="7086600" cy="369332"/>
          </a:xfrm>
          <a:prstGeom prst="rect">
            <a:avLst/>
          </a:prstGeom>
          <a:noFill/>
        </p:spPr>
        <p:txBody>
          <a:bodyPr wrap="square" rtlCol="0">
            <a:spAutoFit/>
          </a:bodyPr>
          <a:lstStyle/>
          <a:p>
            <a:pPr algn="ctr"/>
            <a:r>
              <a:rPr lang="en-US" dirty="0" err="1" smtClean="0">
                <a:solidFill>
                  <a:prstClr val="black"/>
                </a:solidFill>
              </a:rPr>
              <a:t>Bahodir’s</a:t>
            </a:r>
            <a:r>
              <a:rPr lang="en-US" dirty="0" smtClean="0">
                <a:solidFill>
                  <a:prstClr val="black"/>
                </a:solidFill>
              </a:rPr>
              <a:t> “mobile office” in 2008</a:t>
            </a:r>
            <a:endParaRPr lang="en-US" dirty="0">
              <a:solidFill>
                <a:prstClr val="black"/>
              </a:solidFill>
            </a:endParaRPr>
          </a:p>
        </p:txBody>
      </p:sp>
    </p:spTree>
    <p:extLst>
      <p:ext uri="{BB962C8B-B14F-4D97-AF65-F5344CB8AC3E}">
        <p14:creationId xmlns:p14="http://schemas.microsoft.com/office/powerpoint/2010/main" val="902684844"/>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srcRect/>
          <a:stretch>
            <a:fillRect/>
          </a:stretch>
        </p:blipFill>
        <p:spPr>
          <a:xfrm>
            <a:off x="0" y="0"/>
            <a:ext cx="9144000" cy="6858000"/>
          </a:xfrm>
          <a:prstGeom prst="rect">
            <a:avLst/>
          </a:prstGeom>
          <a:noFill/>
        </p:spPr>
      </p:pic>
      <p:sp>
        <p:nvSpPr>
          <p:cNvPr id="4" name="TextBox 3"/>
          <p:cNvSpPr txBox="1"/>
          <p:nvPr/>
        </p:nvSpPr>
        <p:spPr>
          <a:xfrm>
            <a:off x="0" y="6019800"/>
            <a:ext cx="9144000" cy="461665"/>
          </a:xfrm>
          <a:prstGeom prst="rect">
            <a:avLst/>
          </a:prstGeom>
          <a:solidFill>
            <a:srgbClr val="DDD9C3">
              <a:alpha val="70980"/>
            </a:srgbClr>
          </a:solidFill>
        </p:spPr>
        <p:txBody>
          <a:bodyPr wrap="square" rtlCol="0">
            <a:spAutoFit/>
          </a:bodyPr>
          <a:lstStyle/>
          <a:p>
            <a:pPr algn="ctr"/>
            <a:r>
              <a:rPr lang="en-US" sz="2400" b="1" dirty="0" err="1" smtClean="0">
                <a:solidFill>
                  <a:prstClr val="black"/>
                </a:solidFill>
              </a:rPr>
              <a:t>Birdamlik</a:t>
            </a:r>
            <a:r>
              <a:rPr lang="en-US" sz="2400" b="1" dirty="0" smtClean="0">
                <a:solidFill>
                  <a:prstClr val="black"/>
                </a:solidFill>
              </a:rPr>
              <a:t> protest against Radio Free Europe, Washington DC, 2009</a:t>
            </a:r>
            <a:endParaRPr lang="en-US" sz="2400" b="1" dirty="0">
              <a:solidFill>
                <a:prstClr val="black"/>
              </a:solidFill>
            </a:endParaRPr>
          </a:p>
        </p:txBody>
      </p:sp>
    </p:spTree>
    <p:extLst>
      <p:ext uri="{BB962C8B-B14F-4D97-AF65-F5344CB8AC3E}">
        <p14:creationId xmlns:p14="http://schemas.microsoft.com/office/powerpoint/2010/main" val="25059499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SEhUUEhQUFhUXGBwaGBgXGBgYFxkYFRQaHRgYGBQYHSggGBslHBwYIjEhJSkrLi4uFx8zODMsNygtLisBCgoKDg0OGxAQGzQkICUsLDQsNCwsNDQsLCwvLCwsLCwsLCwsLCwsLCwsLCwsNywsLCwsLCwsLCwsLCwsLCwsLP/AABEIAMIBBAMBIgACEQEDEQH/xAAbAAACAwEBAQAAAAAAAAAAAAAAAwECBAUGB//EAEgQAAECBAMEBQcICAYCAwAAAAECEQADITESQVEEImFxBRMygZFSc6GxwdHwBhQ0QlNykrIVIzOTs9Lh8UNUYqLD0ySCY7TC/8QAGgEAAgMBAQAAAAAAAAAAAAAAAAECBAUDBv/EAC4RAAIBAwQCAQMEAAcAAAAAAAABAgMRIQQSMVEUQRMiMmFxgZHwBSNCobHB0f/aAAwDAQACEQMRAD8A+ydKLmCWTKIC3SzgEMVDFcjJz3Ry5XSe17yTIluErKV9YAlSgkGWCjJycJrk8aflKgGWkGo6xN65KjyPWyiooX1PkthILkszkMX4RXqVtjtY706O9XuekHS+0pIHzczAz4ypEsvvMOrClf6avmS2UR+m9qp/4d2f9aihOJ62LbumfAHzxQkFjgGFTF0AuCHAxMwLEDU4eMN2eRLOMhCaqzSAQyUhiCHFQaHIiIeT+Dp435PQ/pnaME1XzQ4k4erT1iXmBSyC5+qQAFZ9ocWgdKbUVsNmSkb1TMBCv1SikUbDv4Ukl7ltRw07MjyEV/0p90SNnl+Qj8KdOXGF5S6DxfydlHS21Bh826zdcrfqqurdEslZFAKk1JFAIhHS+1nADsjFSgFKxEpSAlBUcLCjqWkV+o9RHJ+ay/IR+FPuip2KWogFMsJNC6Q1eLU95EShqFKSjYjPT7YuVzsq6W2oLWn5qSnGoS1DyEpIBUyjiJUkn6jCYgMSCT1eitqXNlJXMlKlKJLoUXIZRALsLgA98eR+aoYAIR+FJtoWtasXGzI8hH4U+6E9Ul6GtNf2e2iY8OvYpZvLl/gT7ogbFL+zl/gT7oXlLoPFfZ7mCPCr2NDfs5X7tOvKJOyyx/hSvwp/lh+Uug8Z9nuYI8N82R9lL/Cj1xCdnRUGXLf7iM+7V/CDyV0Lxn2e6gjw6pCMkIH/AKJ15Rfqk+Qn8KfdB5S6Dxn2e1iI8ZgHkDwTAUDyRB5S6H4z7PZwR4ibLDhgLueWb/F++GGQP7Ug8mPRFad9ns4I8YJI4+J98T1Y4+J98Lyo9EvFfZ7OCPGKl0ufxK98VEp2IUoH7ym7w8NaqPQnppHtYI8QpagQ5U2oXM99Kw8P5Uz95M/mhvUpehLTt+z2ERHkC/lzf3s3+aKHE/bmt52b/PC8qPQ/Gl2ezgjxzHy5v76b/PEsfLnfvp388Pyo9B40uz2EEYehFEyEOSTWpJJoos5NTTWCLKdys8GX5S/s0sH3x+VUeYQhWNR3k4gl2mFQ3XASEmiLuSBWkeo+UfYR9/8A/C48rtW3hCiCFFtGbslWvBucUdRfdjou6e2zPZqkSwkMHu9STU8SSYVPlVcEAsQSRQinaqDRtczHOQJQJxhcxWJjMIAeu6XThGECgLWRnUxrXPxoWQ4ahfhU1Bs2muTRw2tMsXRqlKdILM4BY3Di0Cw1QOfstEISoZgjuHdYwxKfH49ELgfJQLI7QvbCCW5tEhzy9Jb1QT1lKVFKSsgEhIIBUQKJBVQE2rSsZ0InN25feg05suALWHEEWsG5tmB8cIYJqdRyND4GsSm0LmqAIUWADuS1H9X9Yas8Mi7rKHGCMCduU7FHOk12JZ2Mtn78o3xCxO5Cj8dxjNsm3S53YJLpCqpWh0qsoY0jEk6hxGhY9Rjn9EdF9Q29i/VS0FyokGWC5SVE4UFxuigI4xJWsRd7mxW1pD4lMUoC1UNEuQ9BqlXhEdaEha1kJAvoAnud8+8Rk6T2NSitQKQFyxLUCC7BS1OlqFRClUNLGNW07JiEwODjDb4xJJzdAZwQwo1omtqX6nNuTl+heTPSsOkmhYghSVA0LFKgCCxBqLERB2tGPBi3nZmLPhxYcTYcWGuF3bKF7BsypaVBSiQVOkYlKCAyRhC1nEoOCa2xMKCFnYV9d1gUlIxOrCVgqGDDhXLfAou2/cAAcYhaNyd2bZk0JZy2I4RxLEt4A+ERtE5KElSyEpAck2Ahe1bOVmWQQMEwLPEBCw3ioeEV27ZjMCU4sICgVUBJCQSkAKBHawmoyhKw22NAcqbQDvqfUoQ184zbFs2CWhCmUUpCXu4TQGubM/F4aJSWtTQUFOAhuxFXGNBC0ym7NPSPTX0xdJf1fHoPfCsST7LRUZ/F/gxMQfj4+LwhsCIiULjQ/wBfbFoyy9sTUgKNfqpUoOKEYkhnBBB0IIyhpYE+TXEERSXNxOwUPvJUn8wrF4QwTWLCKi/P1/29UWhoDv8AQX7BHI/mMEHQX0eXy9pgjXjwZUuWZflO/Vows/WZ2/ZrpS3PLQ2jgypjjRqEZg6Fo7/yk7Mrzn/DMjz82Qkl2ZQbeDBTDJyKipodYo6m25foXdN9n7krWQIVNU26xIYuQ7saUAr4VDhuCwVuEFiSGxh2oN4kMwJLAB9Tk0XEtQUSCC4A3hXdxFqUq98tDHC1jvyN2V8IxBjWhZ2c4bUs0MELlLLkEAEAGhcMSWqwrQwyIvkmiTFSIsoPSIQXbk/j8GATJgiTECEBXBxP4le+FJTgLuopbmzC5GedhGmFzLMM/U9fQ8Tg23Y5zSSuLlT8R7CwCLkABqs4JcOGoQ4zaLrmgNm+hHpJOfsgEocdKEiwGhhiEACgA5Qnt9DW58lJKc2qdb/0hkTCtnnhYdLtQgtRQIcFKrKHEe0RFu40ki6vjxhSkTH3VoavaQVGpdnStIbutDVRWZi+rh4kv3Bh6+EAMrLC33igitkqB4XUYbCE9Zn1bUdsXf7YuvaEgsSH0FVfhFYBNpcjDEJzjHtKyoEMoJzAIC1ObBjQZ9oHKM8tZLOmYlTA1KlISoByxJqMrVBNKmJJFeWqgnZHUUWistYqykk3oQcgPdGT9JSlAAqG8OJS5DlAWKYgKtdg+UXTNlhOJJSUjdcAPQsQCL1yEOx23rs2GKn47oyha8QUp2Y7iasS1TbFY+NBcnTLWCHB/voRcHgYiEKkZ8AtTClSbcSfh+QMWQlvaYrhehYxPVjQezwtDvixK2blogQoFVqWudc+cSlJrWr60yNsqQWDcNMWSYqkvzESL/Hx8GEM9B0F9Hlfdgg6C+jyvuD1RMa64MuXJj+U3Zlec/4ZscMhhrz98dz5TdmV50/wJscX2fHxzihqfuX6F3TfZ+5hTMmJWoFOIKUMJThSUpwgb2Je/vYi6dbRtELXL3nHIwxA4juqKUpwjlJXW47RdntE9lZJB3iyS9gEuxBtUKLjWNEJnJJYihBcOHHZIqAQc4mXOJIBSQT90hxlQvqagWytESdyZiqhOvqB+PCLpz+LRWYSGOntaLiE+BeyYgQGIxQhloTPNqE8shx52i+N7A99IJYapvc/GkTjeLuc5fUrCZe1JsEro9kkgVZnFKRqSpwDWutDXUG0VGXKLRFklwBgEAiIQwVGaZtRCygBLsDUkEgmpAw1Ap48I0qtGOYnEtVSMJA3WswNSzm5obaZmSOFebjG6JZRAxKbUIoLeV2jXMEcolCGs93qSatqeQi8EIzJTlLlkCIziwiDAiAH1W4QtMgBjUkEs5JZ3FrWJHecyTDYILjuzP8AOEB99FMipORqL0i6TZaLkZgjENCCHHAtTk4LCkZgeEUWk/Vv64d7jjJxd0aJUwKqO8G4IyPGGKMYFkiqe01QymPeA7jI++FyFhhgWoAh23XsK4Vh0nUakw9pejq42yb+tS+HEMWjh7PblWLqTpf4vGJkhLEMM3o73L5l84khdC+MaKYZXxJTX45E2hHVxeGbHBv4XhM64SlnNT5WEdovlo/GnBMtSwR2SVHslwlLD6pvYWapc0iZWJLusIOKpMvdUSSXC8TNWgJcM1Yawd4zU1dHrugA2zSWDfq0003RSCJ6CP8A40nzSPyCCNRcFB8mL5UHdledP8CbHHRHa+UkoqEkC/W52pImxydv2QpSGUSLKtnppp35xWq0ZTd0WKNeMFZnJmdHrIbrSKKFi1UBIJrcMVcyIrN6OUCT1isJdwHBwspiCFBiMRs1MLdkR0cR8nxIbvrEYNS9uFQfjOKyb9ssySfCEbHs6klRUrE+txajZa0LVtGmZLCgyg4hS0rfdUkDQpJPGoUPVEicEsFqSDzZx5TGz+h2cxzecnTCwUIIISSSFHdVQkYQVMp72v46lyV5G/g/IGFbOkFa13skGjMACWOe8T4cIer0QPoSXsCfj+sKmrDXHE3Ya04tC1bQlL1oGFwS5LAJDuXdm4ZxEjaATVMxyc5a2FSAHwswrX3xJK2WQct2EalTA4BIcuwzLXYQhc96JGoJIIAILMBQqq9qUvCUIxDE5xFi92wqJSNCA5FLgmtYYhDC71JtmpRUfSYjgqVNU7NRFTZagQoFZJO/hUzgtZKqABmoQQDd3MNlTFJAeqWqGJmANbFiIURQanUm9zACYLleNaad7jZU9Kg6VBQdnBe0UG1oyUPgtTWukIGzpAZi1mc1BJLGu8HJodTrBOSomhwtmwUfSaQYLD1nSNRIWksSxBFHB0NRUG/EERnQgowpLEWBAwkMCaptlcaikLEjdYqUX7VgFPcFNQHzZie+HJQAXqeZKm5YiWgwc6teM45WSzwRD8PVBESqTEKggaGBWdKCqF20BZ9KivgYJcpKXZw93KjbmS0WApFJsp2YlJBcG/iLK7+BhgMeIEJ6pf2n+xPwYfCGDQtEpIsA9asH41hsRDEAikm3E355twi7RVc53TvmoBACyHDEAkBtLxKNrNMkotvASqlRqSk7ooBVA3tTXEH4Fs40y1qcbueREJ2dJKsRBSwZizmoL0JDDL7yrZ6kwro1KMWoL0d/oH6NI81L/IImI6A+i7P5mX/DEEaq4KL5KdMXk+cP/wBebGSeS1ACdDnGvppL9UNVqHjIm5xzTsQ8ub+8X746w4OM+TnznLlIALWFA/EGgOVodLkboUou7UBSkCh8rN8nyhkvYFtvKS+ZYnEcyzjC553iVbLMAZCk0tiBa/k1p3xWpUndupG/8FipUVl8crfyQNmDE7xAyBSSdeyMr3jIlADlOKpfeKTwyS9mF8hDps9RABZIFwMyD6Bw9cJIo3dFfUVKd9sEv4LFCnO26bf8lcBIu2dIMJa/xqzX9EMgMVVNp3LLgmiikveKTUO6HuM60eoObEOPGGCBct2yIsYE+xSWMGeROxpChmAbgs4s40hmkK2hSQyqJU+EijkGjcRZXdDRf1d/CBxdzKqw2OwQQufMKS2FROeTA2qpge6LS1EhyCOBZx4FoTTXJAtERJiIQgMLRtCVLUgF1JuNLM/N6cjpDFQsbMnEVAMou5BL7wSD6EI/DDVgKI2tJSVhyEkvl2bmrUbefQgxb50ncdwZnZBBBs+8Pq5CuZAhadglhJQlOFJIJCSU1Rha33Uvq1YvM2RCikqDlLYSakMoKcG4JID6tD+kMEo2hKllAO8LjSiSH54g2rHQwtG3IMszQ5QA5LHsgOSBnTvHOGJ2ZIWVgMokknV0pB7mQj8MUGxIwrTUhYZTqJJGHD2jW2d4PpDAwzwClJcFbsGOQcvpTWIRtSSopB3gWIY+SD3hjfgRkYJuzJUoKUHUGIOYZT00ciuoDQDZk48bb1aufrM9O7urqYMBgfEQyTLKlADP1ZwqdMSCQBiFgSQ7jkQK99onGk2t3BFuxaI+Pj4ygQqmXIhKm8XbuiVEm5JOpLnxMJqKX5Grg8Gz/X+9/wAaIWFuWAc5jIfeOXK/CLyJSgokkVuA9TQBVTSgsBncxAu6WMt262DSkRZF4hMXSKjnAjQO58n/AKLs/mZf8MRMR8n/AKLs/mZf8MQRrrgynyR0veV5w/wZkYp8zCHAJcswh3yjmECUQWPWHT7GZrHNlbafrV9B9FII14Qe2QnQnNbomlG0u24u4FRQP7IgbTVsKqlhQtUsCTlrw9ENkzMSQdYtFq6ZVs0ZNs2a6kiuY148/XGDMfHxnHbjz/ShXJViYGUSA9iCVNhxEtc0BZ3Ad4oanTOT3Q59mjpK3+h/sPgMKk7QlfZUDweo5puIbGY1bk0CsJOyJLkBRUS4AWsOTyUwqe6HmNXR4GIu+IW0aj9/v5x2oQ3zUThWnsi2IldD5GgdycSip2ABSSThpTvOpjpSZSUvhAHLl/WGmMe07YE4gDvDW3w3ujVUIU0ZE5uTuzSprlqZnLWuUcJ6/A9GUWVtCiGKiQdf6wtMZ2prqokkCRcxEK2ieEM4JcsAG0JzIpSMytqWbBI8VHxoB4GOdOhOpmKO0KMpq6RtvQVOgvbSLLGE1fkpJBAyOjcefONEtK0qVLO8lKRhXuoUFKquoAvvGmSQNTFduG+5BDgUPh7PTFmpplSpXeWcPdhEUTOSSwUl+YfwgVKBBDXoWJF+IrECUBYJ4WDeiKOCQyJjMnaFG0tXeUjlQlxD0EkBwx0oW7xSCwEwhWxpL9uukyYPBlUh5ggANmQlAWwfElnJKiOG8SWtQUBApEGWNB4CJgiTm2kugsCUgWAHKCKT5yUJKlFgLliblrCEfOyGxy1IfNSpbDmcURs2NIdLZCnqxcGpYKUoEFnYOcXeRGwRhmzApCikpUGIu6XI+sRYa6CN6UsACSWzNzxLZwM0dLJuLT9Fosi4isWRcQi0d7oH6NI81L/hiCDoL6NI81L/ACCCNhcGU+TH8pzST5w/wZkcYR2flPaT5w/wZkcVu6M/U/eXtN9gyTMwqcAWbx/tHSkzgq3eNI5AgWo/VLHIl++oPtidDUunh5RGtplPKwzsTEgpIIcaaxmGxymYJSaNQ6jnGGRPmgjEpJGm8bWLqLju1im0SUrSU4UpBzQkIIfMKAcGgzyi35lO1yqtJUucFcxOZAPNiKXByMb9n6WDMoFR1RhqKVYqFXLU9DtC9u6OYFSa6ulJIDUVQVY5aHhXnnZ5ssgkUJD4pKpZwtUgtvF2pS54CFJ0ayy//TTbyejkz0rDpL66g6EZGNexIdYJyBPfQd9CY85s224DQYgqhFi6QaAmxvun0VfuSNoAAWDQVe1M3e1HvaKiSo1l0cq8HKDR2jHO6VQTKcNiDVNhiLE8Wd2o7M4vGiZtNHAUoEAgpBPatl4u14gbXoiZ+H45RrShvi12Yl0mcOUFVxFJ0wgjxcl4YIb0mESyK4dQeNgM3oqlYxytqSosDXQgjwxAPGJUpuEmmd4xk1utgXt5qnvPgG9sZxDttO8nkr1ojNPmhIcgnQAOTyEaelxSTNPSr/LOx+mEl8UtyalmbstnX+8c9W1HGVtQ3SLNkw1HprwbAvawA5FSKB6F9FW74fLUS7pI5kF/Ax3ko1I29CWlpxbVjoHbEeUDydXiEgtEK21ItiPJKh+YD3xjJgiotDD22Q8OPZ0UqCgCDyI+PhorjILGxsYw7Mtpl2BSSxNMWJA8WjbPSSKKYitgbcDk7RSqU/jltZQq09krDjFZkwJDqIHPXTiYUpCk1K3H+oJAbVwB7oxLnGYsEUQkEVuSeGVk+kXJbi1aLZ109B1ZqKNc3bEBJOJNASxOF2FqxzV9IrTMZyUscTy1EPTDhwJqm/1nte8LUklWJCUtcFKiAqoYnCoAvWpe2blm45rdgPzHh2u/3Rzcv7c1aWipwvfP7GtCsZGNSsJqyQ1NMBI/3P7IvtnVABMlGEvVRDKJalRYXe0YwqY7FKW1Bq2oDxq2XYyqqcIDkOXJoWO7nUEXEONSW1xR3dGnFqXCX94tn92UlbF1lwDkVFieSSRf1P3R20igikmWEpCRYADw14xZKoklZHGctzuWi6LiFiLJRUPWGRPQ9CD/AMeR5pH5BExPQ30eT5tH5BBGwjKZz/lRaT5w/wAGZHHjr/Kg0lecP8JccgDge8EeuM7Up7rl7TtbbGb50zOlnWUir2U2YF6ltBGeZ0k2LdUySU0q5ClB7cOPeXEb1LYZ2yBJpwEUCMT3ANwaPxb4fOOUbctHSV+EzMdprMaoQ3ZIxKxBKiWZmY97RsAOvj7w0VlBxc/iOtKE6QKAHaN9VEegewQPLsgvZXZl2lKlKcJSoBmaapJYXoBd3D8eEa9k2dExKwULThOH9YomWslKVPhLFSQotvAEtoxim2kpSoipALMRSlw9DSME+ZMlK6yUiYDXGThL1uUpdzfICiKgCOGooyksYaI235Rz5ktTsyXFHJJJUCBvFNDvC9bRCZ6rEyyHcDEpnJNcJsfa8MVJdaeqriSlZCS6UFaVOgGyUpagLOfCGzdjKVMVFyHoolg7MSR8Me8u7XL0JqduzvdB7RilYCRiBoxcEKP1Xqc46UqWoGq3DWZtKu76+McPZehguWhW71gUSha0leEMUmgUmp1dxSO7KCgN4pUcyAUi/kur1xvabd8SUujz+q2OtJx7OL8odlBUlbgHARvFnwqBYcd4njhHCOER/Q6HIx3vlFsyyy3ThSnM5uSWDVo3hHn1TAGcgPqQPBzyitqF9fBv/wCGNOhZu/46NE7acRScJoC9mckWq5FIzy05kVc1N709DUiUrBsQeVfVFnjlue1RLVDTQpfaRMDgg2Ib0QpM1YYPoC6FKNq2YCr2JHqhpMS8Tp1XDglVoxqPL4JTOAG8oGj0Bzf6tdD4GD50jyvX3QpKEuyheqebuz6vUZ1VF1SUAdkVpwOjxfhLdG6M2cZRk0SuegguaMXLHyXNW0hk7aEzBvISspvWxsrCGrUFgSLQqZLSA+EGwa/ADxPKpgkgggJkqc5JwklgSzA1o8QqU4yzP0V6lNT+4PmyVTEiVQJPZl4SJpEsnee+EEkAF3Gdovt+xqQwdCFkEqFXSlwAVsQN44s6YeJbfs3Rk04pgCgpIHVpUCnfJDqAUzkJcBzhJPCLK6GnGpSVBKnCVTEneP1gCSARe4vYkCMqrradOexNOK5/L/XrgdKO3CdkcOQVHF1ZBIocO6kFnHaJSX4DOpFY6MmZiAYKJsAQyiQHNKDWtqR0VdDTnbCgim9ioHu4Ictyq44gNmdFmVhWpTspmAwgYgUguXep1F7HOnV1UK1RcK/RcjWhTj9LuzNL6PdsRVifIgBq7oDWtVnplaNklACQEthyq9DV8Rvq8UXLQsu5JbJahTIsk+mHgR2x6ODk5csyp2xGDGpwklLFQYNMICVVo28OWbNF5W0pUUMe2kqTxCSn+YRMrZUJGEAsCkiqixQQUs5oBhDC1IlMhIYgdkECpoCQVDvwiJYI2ZSVt6FSzMBJSADY4qi2G+J6Nd6RqlqBYioLEHUGM6NilgEYQxKSRcEoCQlwb0Snwh0mUEhKUhgAABoBYQsBn2el6H/YSfNo/IIIOhvo8nzaPyCCNhGWZenl4erOij6Zah7Y8uuWpe8sWBYPvYqb2J2Cu0BzvlHf+VkzCmWWJAUokBnYS1GxvlHLaKOpqPES5poKzkYUJm4qlNAauDe1OrGYyNnjQpZsUHShSRXQkg+gRlPSKGCmXZ3DWcipCtQR3cQ75e0BWEjskliRVwSA/wAZiK7X4O6di6lHNB7iHHOzdxMLE0EsQt06OaGodvUa5sxhqxiUzlgAaEpqSblJByPieEVnIIA6sJBtWzKVctdnJbOtYSZJoptU5JQpiDulwCysI7Qa6SzirMWtGlaedyP9oN7veEqkFQONswMJULjOo+H1iyN5CakWJGhAYhqVBDcGhxcc3IyUsWMyEDEAeucHylqTejqsRSHfM8U1CqM4xAvl5PNqjkdXaiUwY1HxxhiTBFrcm+LjaltdubHTSkBgKABm0FGHoi8Zdm2nEpiwpTidG741RuQnGavHgxZQcXZmbbtkTNThV3HQsziPGFAJdgeJGQdqZXMe32gnCpr4S3NqR5HZNlUssxSG7RSfAPQn1N3RU1bSsza/wmajGe54x/2YlSlAuhgCzhgPKrZz9XwMLSicwdSfD+kehHRaHqVngSB3ukA+ysZp/RykuUbw0feHeaHPSKaqI0lXpt8tHGwzWuM3tarNTl48IMM1rh2za+8NPunui0zYFANNVMCyKkEoSWABYJJAyoD64dJl4Qzk8ySfExO51hHdm/8AuKVjZilKrvVsy1CDk0SlSgCFhKkk2uQKUc0VVzl6IuJyXZw+hLHwhpEShUcHgJ0YzREmWi6UpBGgYh40IJBBBIIqCKEfGkZE7PiUAkBR0LUDOb28c4YdiVcy5h3gKEksWAoFOwOeQfhFpV4S+mRnVIKPs72xTZswJImntKE0/qxgACsBCSghT7tmHpjXtMopTvLUtWIFB3UkE6FKagAYjwBypGTYDLTJCMONRLrS7MxYBZswAAwm+l2WrZEKLqloYlTJwS2AxHDYO7VvePNyo7qzcVaKb9c/3/gqbbs1bHsiVulRXiGWIkKBSBiGIUuzAljzjdL2dEsKKlFlM+NQKc9aB3buEYNmWiSXw4UBKqJSwclJqBQWVU0c1NYXMmLmnEoJAagU5YEV3KVL3JBajCsQnppzqNJ2iPZmxp6XnoBRvpxglOFw5CgCQE5qogsKs9DC4QjZQ4JyDAJdCQCXbCk1rq/pLyrcYucLsXcsCCQdQAWGjHhFylT+OO29zpFNDoGhQ2lDdpI4E4SOaVMR3xcF9QPAn3COliVyyLcoYmM6sQYApqbkGwuS1y1MhXuLZEoJt8eEMR6Tob6PJ82j8ggg6I/YSfNo/III2DKOb8qZeISgXbEpwCz/AKtQY8K24aUjlx0/lSthLNKFRLlgAE1JOkcAbUD/AIiBkwZ30xKofwxnalfWX9O/oNZjPPWkhQeugqqg8kV1iCAxxBSme4UoXLUZvAe+NCEsAMh8Wive2Tu1fAvZzSvaJJNG5U4Bh3RO0EgOMj7DGZSJhMtwGDFXZooBVs74RQjtG+VFzJxluAMeIlgxo2JIIuwUySwfdJF3idvZBt2sdGEBJSoAMysSiC5Nxiwl9VA1s9OF1zWSVZMTXhyygkymqaqPaOZrbNgLAPlEOCfIyCIeJhDIHt9VPZFJnS6UEpVMAIbtXDs1SK39ehjPM2vCpiZYDi6lYgCHqAlrnWEyJ4ljCjqUJxFTArFVqdR7NyokvxjrCco8M5SjGXKOsqao3Ue6nqhTinh4RmlbaK41Io3ZKjd+04pGaYmUcLzBRSlDIEzJuNtCKM2hhOUpfcxxjGP2o6hiGjEiQiZ1hCgoTGxijMHYN92lbtGqRKwJZyakubnEoqr4xBpE02U2mQlYZQfS4IpkRURydp2JSAVEpKQQLnExUACRhbMPWO4qxhG3SsSMOpSAbscYq2bXiUZWOtOrKDwzhYYnTjZqk8hnGmZsEwEDCC+hoOeJvQ+cdPYtjCEigKmqpqnvu2kdHNJF2pqopfTknYpeGWgGhYOP9Rqr0kxoaIaJAjhe5nEAxC8vi9ImMk3bd5SUoUvA2JiAxIxAbxD0a2vCGiLG7SLE1CS5Hgyv/Wpb2gRG0SlEuFlLAUuKEkuHq9ByfWJ2kOyTZRY8sJcd9u88ItPmC2d2zLEQ16FLgyo2WZTFMJ1uDcH6pFePOlYvICknemYmemE6jRyM/HnGleRZxp3hi2bHK/tsUDQeAh7g2iU7RmxA5h8q8rxWTMqWLuSS5TTlhqzMP7mHFQzI72vE/d8Mv6QsBkhNSDkGbmQXrmwNxS98nCMoJRRXYJbinEaOdMrUo+ZjQmY415W8c+6CwXPSdEj9RK82j8ggiei/2MrzafyiCNgyzk/Kk1kh2cqFn+q+fKOCteEsTl5DjxFI9L8othXNwdWHYl7OLEEOoC4/pHJmdCTFFzKmV0mAWGgmNFGvTk53SLlGcVCzZhEqxwhQVWqQFW400oW740IUCARbw7myI04RpR0TNFpa2GqkHNzUreIPRk4F0ylV7QeXXj27t4+Bji6M+jsqsOxC3YtQtTOrULRjUmaKlctrFkKfCSHriob+HdHVPR877JfjK/7IpN6PnkUkrdx9aVkQftIFSnfgJVYNcmTZZeFCZZKlYUgOo4isAM5OZ15xOzr+qXdJI3nxYcRCSdQQL5tq4jQvo2cUt1CzdqyeLf4mkVV0ZOekmYGsypNCb0MyxpThqAYboyfoSqxXsgwE0hqdinsHkTHau9Ju3nIF7DPI/YTPxSf+yI/DPol8sOzFMAJIK1JZhSYUjsioSDSDCkj9qpj/APKczq8bBsE6ryJhc6yNAPtOHpifmE3/AC6/GR/2wfFPpi+SHaOcpTFh1imDg9cK1fNYN6eMVd2BG0aP1qM6PSY9L0rHT+YTf8uvxkf9kSOj5n+WX4yP+yD459MN8OygPH2xAiB0VPDsiYHL0Gzty7daMO4RP6M2nSb4bP8Az/DQvhn0P5YdgYSQSoaJD8yoMD3B/HgI2DYZzN1S3a7yr6tjhf6PnYn6mZRIsqXUubgTKsGbmYFSn0Hyw7KGMs3o9KlFRJJORZgThyatEhLHKOh8zm/YzPGX/PGbaOjJylOJUwUa/NuzOAz0gVOa9A6kH7Mn6LSzYlmjGor23LNSi1CjXiw6OS7kk2O8xdiDmNRWLfofaKDq1sOK87h+v/tAeiJ/2a+G8s+P66J/HU/qI74E7LsQQXxLNCN5quQQSwuGP4s6RomJcEOQ4IcZOLjlFtn2OcAypSzybP7yybvnBO2OaWHUzGxAmibJqPragRH4534ZLfC3KEbMAoBRclzXEpQ+8kKUbj2h4zy1Tqnq5Tu37RTMAP8ARrTujpI2ab9lM8B74rJ2SaEh5UwFq0F/GsP455wR3wxkzyJSmVjUSVEkDdZAIACUkJDgM7mrkxfr2JCgQ2bODU6O1ADXXvjUNmmfZzPD+sKm7HMJAMuZhq9LmjPqL05Qvin0S3w7Mx2JBOJql6gmuK/dU+JaL7NISgMmgd6kmrAZ8hGr5sv7OZ+EwlRYkEFxcMXD6jw8YNk+mG+HaESkJSsuz3SSTVyxvTEHQMVyFARqBqYSvCbhzxS9FDlmIotFsJmA5OFqBewwnViKV8Iapyfpic4r2ev6NH6mX9xP5RBF9kQRLQDcJA8BExqGaNggghAEREwQARBBBCABBBBCGEEEEMQQQQQAEEEEABBBBAAQQQQAEEEEABBBBAAQQQQAEEEEABBBBAAQtWzIJcoSSbkgEnvgghoCDsqPIR+EZQDZUeQmlt0ZO3rPjEwQwGwQQQ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data:image/jpeg;base64,/9j/4AAQSkZJRgABAQAAAQABAAD/2wCEAAkGBxQSEhUUEhQUFhUXGBwaGBgXGBgYFxkYFRQaHRgYGBQYHSggGBslHBwYIjEhJSkrLi4uFx8zODMsNygtLisBCgoKDg0OGxAQGzQkICUsLDQsNCwsNDQsLCwvLCwsLCwsLCwsLCwsLCwsLCwsNywsLCwsLCwsLCwsLCwsLCwsLP/AABEIAMIBBAMBIgACEQEDEQH/xAAbAAACAwEBAQAAAAAAAAAAAAAAAwECBAUGB//EAEgQAAECBAMEBQcICAYCAwAAAAECEQADITESQVEEImFxBRMygZFSc6GxwdHwBhQ0QlNykrIVIzOTs9Lh8UNUYqLD0ySCY7TC/8QAGgEAAgMBAQAAAAAAAAAAAAAAAAECBAUDBv/EAC4RAAIBAwQCAQMEAAcAAAAAAAABAgMRIQQSMVEUQRMiMmFxgZHwBSNCobHB0f/aAAwDAQACEQMRAD8A+ydKLmCWTKIC3SzgEMVDFcjJz3Ry5XSe17yTIluErKV9YAlSgkGWCjJycJrk8aflKgGWkGo6xN65KjyPWyiooX1PkthILkszkMX4RXqVtjtY706O9XuekHS+0pIHzczAz4ypEsvvMOrClf6avmS2UR+m9qp/4d2f9aihOJ62LbumfAHzxQkFjgGFTF0AuCHAxMwLEDU4eMN2eRLOMhCaqzSAQyUhiCHFQaHIiIeT+Dp435PQ/pnaME1XzQ4k4erT1iXmBSyC5+qQAFZ9ocWgdKbUVsNmSkb1TMBCv1SikUbDv4Ukl7ltRw07MjyEV/0p90SNnl+Qj8KdOXGF5S6DxfydlHS21Bh826zdcrfqqurdEslZFAKk1JFAIhHS+1nADsjFSgFKxEpSAlBUcLCjqWkV+o9RHJ+ay/IR+FPuip2KWogFMsJNC6Q1eLU95EShqFKSjYjPT7YuVzsq6W2oLWn5qSnGoS1DyEpIBUyjiJUkn6jCYgMSCT1eitqXNlJXMlKlKJLoUXIZRALsLgA98eR+aoYAIR+FJtoWtasXGzI8hH4U+6E9Ul6GtNf2e2iY8OvYpZvLl/gT7ogbFL+zl/gT7oXlLoPFfZ7mCPCr2NDfs5X7tOvKJOyyx/hSvwp/lh+Uug8Z9nuYI8N82R9lL/Cj1xCdnRUGXLf7iM+7V/CDyV0Lxn2e6gjw6pCMkIH/AKJ15Rfqk+Qn8KfdB5S6Dxn2e1iI8ZgHkDwTAUDyRB5S6H4z7PZwR4ibLDhgLueWb/F++GGQP7Ug8mPRFad9ns4I8YJI4+J98T1Y4+J98Lyo9EvFfZ7OCPGKl0ufxK98VEp2IUoH7ym7w8NaqPQnppHtYI8QpagQ5U2oXM99Kw8P5Uz95M/mhvUpehLTt+z2ERHkC/lzf3s3+aKHE/bmt52b/PC8qPQ/Gl2ezgjxzHy5v76b/PEsfLnfvp388Pyo9B40uz2EEYehFEyEOSTWpJJoos5NTTWCLKdys8GX5S/s0sH3x+VUeYQhWNR3k4gl2mFQ3XASEmiLuSBWkeo+UfYR9/8A/C48rtW3hCiCFFtGbslWvBucUdRfdjou6e2zPZqkSwkMHu9STU8SSYVPlVcEAsQSRQinaqDRtczHOQJQJxhcxWJjMIAeu6XThGECgLWRnUxrXPxoWQ4ahfhU1Bs2muTRw2tMsXRqlKdILM4BY3Di0Cw1QOfstEISoZgjuHdYwxKfH49ELgfJQLI7QvbCCW5tEhzy9Jb1QT1lKVFKSsgEhIIBUQKJBVQE2rSsZ0InN25feg05suALWHEEWsG5tmB8cIYJqdRyND4GsSm0LmqAIUWADuS1H9X9Yas8Mi7rKHGCMCduU7FHOk12JZ2Mtn78o3xCxO5Cj8dxjNsm3S53YJLpCqpWh0qsoY0jEk6hxGhY9Rjn9EdF9Q29i/VS0FyokGWC5SVE4UFxuigI4xJWsRd7mxW1pD4lMUoC1UNEuQ9BqlXhEdaEha1kJAvoAnud8+8Rk6T2NSitQKQFyxLUCC7BS1OlqFRClUNLGNW07JiEwODjDb4xJJzdAZwQwo1omtqX6nNuTl+heTPSsOkmhYghSVA0LFKgCCxBqLERB2tGPBi3nZmLPhxYcTYcWGuF3bKF7BsypaVBSiQVOkYlKCAyRhC1nEoOCa2xMKCFnYV9d1gUlIxOrCVgqGDDhXLfAou2/cAAcYhaNyd2bZk0JZy2I4RxLEt4A+ERtE5KElSyEpAck2Ahe1bOVmWQQMEwLPEBCw3ioeEV27ZjMCU4sICgVUBJCQSkAKBHawmoyhKw22NAcqbQDvqfUoQ184zbFs2CWhCmUUpCXu4TQGubM/F4aJSWtTQUFOAhuxFXGNBC0ym7NPSPTX0xdJf1fHoPfCsST7LRUZ/F/gxMQfj4+LwhsCIiULjQ/wBfbFoyy9sTUgKNfqpUoOKEYkhnBBB0IIyhpYE+TXEERSXNxOwUPvJUn8wrF4QwTWLCKi/P1/29UWhoDv8AQX7BHI/mMEHQX0eXy9pgjXjwZUuWZflO/Vows/WZ2/ZrpS3PLQ2jgypjjRqEZg6Fo7/yk7Mrzn/DMjz82Qkl2ZQbeDBTDJyKipodYo6m25foXdN9n7krWQIVNU26xIYuQ7saUAr4VDhuCwVuEFiSGxh2oN4kMwJLAB9Tk0XEtQUSCC4A3hXdxFqUq98tDHC1jvyN2V8IxBjWhZ2c4bUs0MELlLLkEAEAGhcMSWqwrQwyIvkmiTFSIsoPSIQXbk/j8GATJgiTECEBXBxP4le+FJTgLuopbmzC5GedhGmFzLMM/U9fQ8Tg23Y5zSSuLlT8R7CwCLkABqs4JcOGoQ4zaLrmgNm+hHpJOfsgEocdKEiwGhhiEACgA5Qnt9DW58lJKc2qdb/0hkTCtnnhYdLtQgtRQIcFKrKHEe0RFu40ki6vjxhSkTH3VoavaQVGpdnStIbutDVRWZi+rh4kv3Bh6+EAMrLC33igitkqB4XUYbCE9Zn1bUdsXf7YuvaEgsSH0FVfhFYBNpcjDEJzjHtKyoEMoJzAIC1ObBjQZ9oHKM8tZLOmYlTA1KlISoByxJqMrVBNKmJJFeWqgnZHUUWistYqykk3oQcgPdGT9JSlAAqG8OJS5DlAWKYgKtdg+UXTNlhOJJSUjdcAPQsQCL1yEOx23rs2GKn47oyha8QUp2Y7iasS1TbFY+NBcnTLWCHB/voRcHgYiEKkZ8AtTClSbcSfh+QMWQlvaYrhehYxPVjQezwtDvixK2blogQoFVqWudc+cSlJrWr60yNsqQWDcNMWSYqkvzESL/Hx8GEM9B0F9Hlfdgg6C+jyvuD1RMa64MuXJj+U3Zlec/4ZscMhhrz98dz5TdmV50/wJscX2fHxzihqfuX6F3TfZ+5hTMmJWoFOIKUMJThSUpwgb2Je/vYi6dbRtELXL3nHIwxA4juqKUpwjlJXW47RdntE9lZJB3iyS9gEuxBtUKLjWNEJnJJYihBcOHHZIqAQc4mXOJIBSQT90hxlQvqagWytESdyZiqhOvqB+PCLpz+LRWYSGOntaLiE+BeyYgQGIxQhloTPNqE8shx52i+N7A99IJYapvc/GkTjeLuc5fUrCZe1JsEro9kkgVZnFKRqSpwDWutDXUG0VGXKLRFklwBgEAiIQwVGaZtRCygBLsDUkEgmpAw1Ap48I0qtGOYnEtVSMJA3WswNSzm5obaZmSOFebjG6JZRAxKbUIoLeV2jXMEcolCGs93qSatqeQi8EIzJTlLlkCIziwiDAiAH1W4QtMgBjUkEs5JZ3FrWJHecyTDYILjuzP8AOEB99FMipORqL0i6TZaLkZgjENCCHHAtTk4LCkZgeEUWk/Vv64d7jjJxd0aJUwKqO8G4IyPGGKMYFkiqe01QymPeA7jI++FyFhhgWoAh23XsK4Vh0nUakw9pejq42yb+tS+HEMWjh7PblWLqTpf4vGJkhLEMM3o73L5l84khdC+MaKYZXxJTX45E2hHVxeGbHBv4XhM64SlnNT5WEdovlo/GnBMtSwR2SVHslwlLD6pvYWapc0iZWJLusIOKpMvdUSSXC8TNWgJcM1Yawd4zU1dHrugA2zSWDfq0003RSCJ6CP8A40nzSPyCCNRcFB8mL5UHdledP8CbHHRHa+UkoqEkC/W52pImxydv2QpSGUSLKtnppp35xWq0ZTd0WKNeMFZnJmdHrIbrSKKFi1UBIJrcMVcyIrN6OUCT1isJdwHBwspiCFBiMRs1MLdkR0cR8nxIbvrEYNS9uFQfjOKyb9ssySfCEbHs6klRUrE+txajZa0LVtGmZLCgyg4hS0rfdUkDQpJPGoUPVEicEsFqSDzZx5TGz+h2cxzecnTCwUIIISSSFHdVQkYQVMp72v46lyV5G/g/IGFbOkFa13skGjMACWOe8T4cIer0QPoSXsCfj+sKmrDXHE3Ya04tC1bQlL1oGFwS5LAJDuXdm4ZxEjaATVMxyc5a2FSAHwswrX3xJK2WQct2EalTA4BIcuwzLXYQhc96JGoJIIAILMBQqq9qUvCUIxDE5xFi92wqJSNCA5FLgmtYYhDC71JtmpRUfSYjgqVNU7NRFTZagQoFZJO/hUzgtZKqABmoQQDd3MNlTFJAeqWqGJmANbFiIURQanUm9zACYLleNaad7jZU9Kg6VBQdnBe0UG1oyUPgtTWukIGzpAZi1mc1BJLGu8HJodTrBOSomhwtmwUfSaQYLD1nSNRIWksSxBFHB0NRUG/EERnQgowpLEWBAwkMCaptlcaikLEjdYqUX7VgFPcFNQHzZie+HJQAXqeZKm5YiWgwc6teM45WSzwRD8PVBESqTEKggaGBWdKCqF20BZ9KivgYJcpKXZw93KjbmS0WApFJsp2YlJBcG/iLK7+BhgMeIEJ6pf2n+xPwYfCGDQtEpIsA9asH41hsRDEAikm3E355twi7RVc53TvmoBACyHDEAkBtLxKNrNMkotvASqlRqSk7ooBVA3tTXEH4Fs40y1qcbueREJ2dJKsRBSwZizmoL0JDDL7yrZ6kwro1KMWoL0d/oH6NI81L/IImI6A+i7P5mX/DEEaq4KL5KdMXk+cP/wBebGSeS1ACdDnGvppL9UNVqHjIm5xzTsQ8ub+8X746w4OM+TnznLlIALWFA/EGgOVodLkboUou7UBSkCh8rN8nyhkvYFtvKS+ZYnEcyzjC553iVbLMAZCk0tiBa/k1p3xWpUndupG/8FipUVl8crfyQNmDE7xAyBSSdeyMr3jIlADlOKpfeKTwyS9mF8hDps9RABZIFwMyD6Bw9cJIo3dFfUVKd9sEv4LFCnO26bf8lcBIu2dIMJa/xqzX9EMgMVVNp3LLgmiikveKTUO6HuM60eoObEOPGGCBct2yIsYE+xSWMGeROxpChmAbgs4s40hmkK2hSQyqJU+EijkGjcRZXdDRf1d/CBxdzKqw2OwQQufMKS2FROeTA2qpge6LS1EhyCOBZx4FoTTXJAtERJiIQgMLRtCVLUgF1JuNLM/N6cjpDFQsbMnEVAMou5BL7wSD6EI/DDVgKI2tJSVhyEkvl2bmrUbefQgxb50ncdwZnZBBBs+8Pq5CuZAhadglhJQlOFJIJCSU1Rha33Uvq1YvM2RCikqDlLYSakMoKcG4JID6tD+kMEo2hKllAO8LjSiSH54g2rHQwtG3IMszQ5QA5LHsgOSBnTvHOGJ2ZIWVgMokknV0pB7mQj8MUGxIwrTUhYZTqJJGHD2jW2d4PpDAwzwClJcFbsGOQcvpTWIRtSSopB3gWIY+SD3hjfgRkYJuzJUoKUHUGIOYZT00ciuoDQDZk48bb1aufrM9O7urqYMBgfEQyTLKlADP1ZwqdMSCQBiFgSQ7jkQK99onGk2t3BFuxaI+Pj4ygQqmXIhKm8XbuiVEm5JOpLnxMJqKX5Grg8Gz/X+9/wAaIWFuWAc5jIfeOXK/CLyJSgokkVuA9TQBVTSgsBncxAu6WMt262DSkRZF4hMXSKjnAjQO58n/AKLs/mZf8MRMR8n/AKLs/mZf8MQRrrgynyR0veV5w/wZkYp8zCHAJcswh3yjmECUQWPWHT7GZrHNlbafrV9B9FII14Qe2QnQnNbomlG0u24u4FRQP7IgbTVsKqlhQtUsCTlrw9ENkzMSQdYtFq6ZVs0ZNs2a6kiuY148/XGDMfHxnHbjz/ShXJViYGUSA9iCVNhxEtc0BZ3Ad4oanTOT3Q59mjpK3+h/sPgMKk7QlfZUDweo5puIbGY1bk0CsJOyJLkBRUS4AWsOTyUwqe6HmNXR4GIu+IW0aj9/v5x2oQ3zUThWnsi2IldD5GgdycSip2ABSSThpTvOpjpSZSUvhAHLl/WGmMe07YE4gDvDW3w3ujVUIU0ZE5uTuzSprlqZnLWuUcJ6/A9GUWVtCiGKiQdf6wtMZ2prqokkCRcxEK2ieEM4JcsAG0JzIpSMytqWbBI8VHxoB4GOdOhOpmKO0KMpq6RtvQVOgvbSLLGE1fkpJBAyOjcefONEtK0qVLO8lKRhXuoUFKquoAvvGmSQNTFduG+5BDgUPh7PTFmpplSpXeWcPdhEUTOSSwUl+YfwgVKBBDXoWJF+IrECUBYJ4WDeiKOCQyJjMnaFG0tXeUjlQlxD0EkBwx0oW7xSCwEwhWxpL9uukyYPBlUh5ggANmQlAWwfElnJKiOG8SWtQUBApEGWNB4CJgiTm2kugsCUgWAHKCKT5yUJKlFgLliblrCEfOyGxy1IfNSpbDmcURs2NIdLZCnqxcGpYKUoEFnYOcXeRGwRhmzApCikpUGIu6XI+sRYa6CN6UsACSWzNzxLZwM0dLJuLT9Fosi4isWRcQi0d7oH6NI81L/hiCDoL6NI81L/ACCCNhcGU+TH8pzST5w/wZkcYR2flPaT5w/wZkcVu6M/U/eXtN9gyTMwqcAWbx/tHSkzgq3eNI5AgWo/VLHIl++oPtidDUunh5RGtplPKwzsTEgpIIcaaxmGxymYJSaNQ6jnGGRPmgjEpJGm8bWLqLju1im0SUrSU4UpBzQkIIfMKAcGgzyi35lO1yqtJUucFcxOZAPNiKXByMb9n6WDMoFR1RhqKVYqFXLU9DtC9u6OYFSa6ulJIDUVQVY5aHhXnnZ5ssgkUJD4pKpZwtUgtvF2pS54CFJ0ayy//TTbyejkz0rDpL66g6EZGNexIdYJyBPfQd9CY85s224DQYgqhFi6QaAmxvun0VfuSNoAAWDQVe1M3e1HvaKiSo1l0cq8HKDR2jHO6VQTKcNiDVNhiLE8Wd2o7M4vGiZtNHAUoEAgpBPatl4u14gbXoiZ+H45RrShvi12Yl0mcOUFVxFJ0wgjxcl4YIb0mESyK4dQeNgM3oqlYxytqSosDXQgjwxAPGJUpuEmmd4xk1utgXt5qnvPgG9sZxDttO8nkr1ojNPmhIcgnQAOTyEaelxSTNPSr/LOx+mEl8UtyalmbstnX+8c9W1HGVtQ3SLNkw1HprwbAvawA5FSKB6F9FW74fLUS7pI5kF/Ax3ko1I29CWlpxbVjoHbEeUDydXiEgtEK21ItiPJKh+YD3xjJgiotDD22Q8OPZ0UqCgCDyI+PhorjILGxsYw7Mtpl2BSSxNMWJA8WjbPSSKKYitgbcDk7RSqU/jltZQq09krDjFZkwJDqIHPXTiYUpCk1K3H+oJAbVwB7oxLnGYsEUQkEVuSeGVk+kXJbi1aLZ109B1ZqKNc3bEBJOJNASxOF2FqxzV9IrTMZyUscTy1EPTDhwJqm/1nte8LUklWJCUtcFKiAqoYnCoAvWpe2blm45rdgPzHh2u/3Rzcv7c1aWipwvfP7GtCsZGNSsJqyQ1NMBI/3P7IvtnVABMlGEvVRDKJalRYXe0YwqY7FKW1Bq2oDxq2XYyqqcIDkOXJoWO7nUEXEONSW1xR3dGnFqXCX94tn92UlbF1lwDkVFieSSRf1P3R20igikmWEpCRYADw14xZKoklZHGctzuWi6LiFiLJRUPWGRPQ9CD/AMeR5pH5BExPQ30eT5tH5BBGwjKZz/lRaT5w/wAGZHHjr/Kg0lecP8JccgDge8EeuM7Up7rl7TtbbGb50zOlnWUir2U2YF6ltBGeZ0k2LdUySU0q5ClB7cOPeXEb1LYZ2yBJpwEUCMT3ANwaPxb4fOOUbctHSV+EzMdprMaoQ3ZIxKxBKiWZmY97RsAOvj7w0VlBxc/iOtKE6QKAHaN9VEegewQPLsgvZXZl2lKlKcJSoBmaapJYXoBd3D8eEa9k2dExKwULThOH9YomWslKVPhLFSQotvAEtoxim2kpSoipALMRSlw9DSME+ZMlK6yUiYDXGThL1uUpdzfICiKgCOGooyksYaI235Rz5ktTsyXFHJJJUCBvFNDvC9bRCZ6rEyyHcDEpnJNcJsfa8MVJdaeqriSlZCS6UFaVOgGyUpagLOfCGzdjKVMVFyHoolg7MSR8Me8u7XL0JqduzvdB7RilYCRiBoxcEKP1Xqc46UqWoGq3DWZtKu76+McPZehguWhW71gUSha0leEMUmgUmp1dxSO7KCgN4pUcyAUi/kur1xvabd8SUujz+q2OtJx7OL8odlBUlbgHARvFnwqBYcd4njhHCOER/Q6HIx3vlFsyyy3ThSnM5uSWDVo3hHn1TAGcgPqQPBzyitqF9fBv/wCGNOhZu/46NE7acRScJoC9mckWq5FIzy05kVc1N709DUiUrBsQeVfVFnjlue1RLVDTQpfaRMDgg2Ib0QpM1YYPoC6FKNq2YCr2JHqhpMS8Tp1XDglVoxqPL4JTOAG8oGj0Bzf6tdD4GD50jyvX3QpKEuyheqebuz6vUZ1VF1SUAdkVpwOjxfhLdG6M2cZRk0SuegguaMXLHyXNW0hk7aEzBvISspvWxsrCGrUFgSLQqZLSA+EGwa/ADxPKpgkgggJkqc5JwklgSzA1o8QqU4yzP0V6lNT+4PmyVTEiVQJPZl4SJpEsnee+EEkAF3Gdovt+xqQwdCFkEqFXSlwAVsQN44s6YeJbfs3Rk04pgCgpIHVpUCnfJDqAUzkJcBzhJPCLK6GnGpSVBKnCVTEneP1gCSARe4vYkCMqrradOexNOK5/L/XrgdKO3CdkcOQVHF1ZBIocO6kFnHaJSX4DOpFY6MmZiAYKJsAQyiQHNKDWtqR0VdDTnbCgim9ioHu4Ictyq44gNmdFmVhWpTspmAwgYgUguXep1F7HOnV1UK1RcK/RcjWhTj9LuzNL6PdsRVifIgBq7oDWtVnplaNklACQEthyq9DV8Rvq8UXLQsu5JbJahTIsk+mHgR2x6ODk5csyp2xGDGpwklLFQYNMICVVo28OWbNF5W0pUUMe2kqTxCSn+YRMrZUJGEAsCkiqixQQUs5oBhDC1IlMhIYgdkECpoCQVDvwiJYI2ZSVt6FSzMBJSADY4qi2G+J6Nd6RqlqBYioLEHUGM6NilgEYQxKSRcEoCQlwb0Snwh0mUEhKUhgAABoBYQsBn2el6H/YSfNo/IIIOhvo8nzaPyCCNhGWZenl4erOij6Zah7Y8uuWpe8sWBYPvYqb2J2Cu0BzvlHf+VkzCmWWJAUokBnYS1GxvlHLaKOpqPES5poKzkYUJm4qlNAauDe1OrGYyNnjQpZsUHShSRXQkg+gRlPSKGCmXZ3DWcipCtQR3cQ75e0BWEjskliRVwSA/wAZiK7X4O6di6lHNB7iHHOzdxMLE0EsQt06OaGodvUa5sxhqxiUzlgAaEpqSblJByPieEVnIIA6sJBtWzKVctdnJbOtYSZJoptU5JQpiDulwCysI7Qa6SzirMWtGlaedyP9oN7veEqkFQONswMJULjOo+H1iyN5CakWJGhAYhqVBDcGhxcc3IyUsWMyEDEAeucHylqTejqsRSHfM8U1CqM4xAvl5PNqjkdXaiUwY1HxxhiTBFrcm+LjaltdubHTSkBgKABm0FGHoi8Zdm2nEpiwpTidG741RuQnGavHgxZQcXZmbbtkTNThV3HQsziPGFAJdgeJGQdqZXMe32gnCpr4S3NqR5HZNlUssxSG7RSfAPQn1N3RU1bSsza/wmajGe54x/2YlSlAuhgCzhgPKrZz9XwMLSicwdSfD+kehHRaHqVngSB3ukA+ysZp/RykuUbw0feHeaHPSKaqI0lXpt8tHGwzWuM3tarNTl48IMM1rh2za+8NPunui0zYFANNVMCyKkEoSWABYJJAyoD64dJl4Qzk8ySfExO51hHdm/8AuKVjZilKrvVsy1CDk0SlSgCFhKkk2uQKUc0VVzl6IuJyXZw+hLHwhpEShUcHgJ0YzREmWi6UpBGgYh40IJBBBIIqCKEfGkZE7PiUAkBR0LUDOb28c4YdiVcy5h3gKEksWAoFOwOeQfhFpV4S+mRnVIKPs72xTZswJImntKE0/qxgACsBCSghT7tmHpjXtMopTvLUtWIFB3UkE6FKagAYjwBypGTYDLTJCMONRLrS7MxYBZswAAwm+l2WrZEKLqloYlTJwS2AxHDYO7VvePNyo7qzcVaKb9c/3/gqbbs1bHsiVulRXiGWIkKBSBiGIUuzAljzjdL2dEsKKlFlM+NQKc9aB3buEYNmWiSXw4UBKqJSwclJqBQWVU0c1NYXMmLmnEoJAagU5YEV3KVL3JBajCsQnppzqNJ2iPZmxp6XnoBRvpxglOFw5CgCQE5qogsKs9DC4QjZQ4JyDAJdCQCXbCk1rq/pLyrcYucLsXcsCCQdQAWGjHhFylT+OO29zpFNDoGhQ2lDdpI4E4SOaVMR3xcF9QPAn3COliVyyLcoYmM6sQYApqbkGwuS1y1MhXuLZEoJt8eEMR6Tob6PJ82j8ggg6I/YSfNo/III2DKOb8qZeISgXbEpwCz/AKtQY8K24aUjlx0/lSthLNKFRLlgAE1JOkcAbUD/AIiBkwZ30xKofwxnalfWX9O/oNZjPPWkhQeugqqg8kV1iCAxxBSme4UoXLUZvAe+NCEsAMh8Wive2Tu1fAvZzSvaJJNG5U4Bh3RO0EgOMj7DGZSJhMtwGDFXZooBVs74RQjtG+VFzJxluAMeIlgxo2JIIuwUySwfdJF3idvZBt2sdGEBJSoAMysSiC5Nxiwl9VA1s9OF1zWSVZMTXhyygkymqaqPaOZrbNgLAPlEOCfIyCIeJhDIHt9VPZFJnS6UEpVMAIbtXDs1SK39ehjPM2vCpiZYDi6lYgCHqAlrnWEyJ4ljCjqUJxFTArFVqdR7NyokvxjrCco8M5SjGXKOsqao3Ue6nqhTinh4RmlbaK41Io3ZKjd+04pGaYmUcLzBRSlDIEzJuNtCKM2hhOUpfcxxjGP2o6hiGjEiQiZ1hCgoTGxijMHYN92lbtGqRKwJZyakubnEoqr4xBpE02U2mQlYZQfS4IpkRURydp2JSAVEpKQQLnExUACRhbMPWO4qxhG3SsSMOpSAbscYq2bXiUZWOtOrKDwzhYYnTjZqk8hnGmZsEwEDCC+hoOeJvQ+cdPYtjCEigKmqpqnvu2kdHNJF2pqopfTknYpeGWgGhYOP9Rqr0kxoaIaJAjhe5nEAxC8vi9ImMk3bd5SUoUvA2JiAxIxAbxD0a2vCGiLG7SLE1CS5Hgyv/Wpb2gRG0SlEuFlLAUuKEkuHq9ByfWJ2kOyTZRY8sJcd9u88ItPmC2d2zLEQ16FLgyo2WZTFMJ1uDcH6pFePOlYvICknemYmemE6jRyM/HnGleRZxp3hi2bHK/tsUDQeAh7g2iU7RmxA5h8q8rxWTMqWLuSS5TTlhqzMP7mHFQzI72vE/d8Mv6QsBkhNSDkGbmQXrmwNxS98nCMoJRRXYJbinEaOdMrUo+ZjQmY415W8c+6CwXPSdEj9RK82j8ggiei/2MrzafyiCNgyzk/Kk1kh2cqFn+q+fKOCteEsTl5DjxFI9L8othXNwdWHYl7OLEEOoC4/pHJmdCTFFzKmV0mAWGgmNFGvTk53SLlGcVCzZhEqxwhQVWqQFW400oW740IUCARbw7myI04RpR0TNFpa2GqkHNzUreIPRk4F0ylV7QeXXj27t4+Bji6M+jsqsOxC3YtQtTOrULRjUmaKlctrFkKfCSHriob+HdHVPR877JfjK/7IpN6PnkUkrdx9aVkQftIFSnfgJVYNcmTZZeFCZZKlYUgOo4isAM5OZ15xOzr+qXdJI3nxYcRCSdQQL5tq4jQvo2cUt1CzdqyeLf4mkVV0ZOekmYGsypNCb0MyxpThqAYboyfoSqxXsgwE0hqdinsHkTHau9Ju3nIF7DPI/YTPxSf+yI/DPol8sOzFMAJIK1JZhSYUjsioSDSDCkj9qpj/APKczq8bBsE6ryJhc6yNAPtOHpifmE3/AC6/GR/2wfFPpi+SHaOcpTFh1imDg9cK1fNYN6eMVd2BG0aP1qM6PSY9L0rHT+YTf8uvxkf9kSOj5n+WX4yP+yD459MN8OygPH2xAiB0VPDsiYHL0Gzty7daMO4RP6M2nSb4bP8Az/DQvhn0P5YdgYSQSoaJD8yoMD3B/HgI2DYZzN1S3a7yr6tjhf6PnYn6mZRIsqXUubgTKsGbmYFSn0Hyw7KGMs3o9KlFRJJORZgThyatEhLHKOh8zm/YzPGX/PGbaOjJylOJUwUa/NuzOAz0gVOa9A6kH7Mn6LSzYlmjGor23LNSi1CjXiw6OS7kk2O8xdiDmNRWLfofaKDq1sOK87h+v/tAeiJ/2a+G8s+P66J/HU/qI74E7LsQQXxLNCN5quQQSwuGP4s6RomJcEOQ4IcZOLjlFtn2OcAypSzybP7yybvnBO2OaWHUzGxAmibJqPragRH4534ZLfC3KEbMAoBRclzXEpQ+8kKUbj2h4zy1Tqnq5Tu37RTMAP8ARrTujpI2ab9lM8B74rJ2SaEh5UwFq0F/GsP455wR3wxkzyJSmVjUSVEkDdZAIACUkJDgM7mrkxfr2JCgQ2bODU6O1ADXXvjUNmmfZzPD+sKm7HMJAMuZhq9LmjPqL05Qvin0S3w7Mx2JBOJql6gmuK/dU+JaL7NISgMmgd6kmrAZ8hGr5sv7OZ+EwlRYkEFxcMXD6jw8YNk+mG+HaESkJSsuz3SSTVyxvTEHQMVyFARqBqYSvCbhzxS9FDlmIotFsJmA5OFqBewwnViKV8Iapyfpic4r2ev6NH6mX9xP5RBF9kQRLQDcJA8BExqGaNggghAEREwQARBBBCABBBBCGEEEEMQQQQQAEEEEABBBBAAQQQQAEEEEABBBBAAQQQQAEEEEABBBBAAQtWzIJcoSSbkgEnvgghoCDsqPIR+EZQDZUeQmlt0ZO3rPjEwQwGwQQQ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ttp://www.lib.utexas.edu/maps/middle_east_and_asia/caucasus_central_asia_pol_2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334" y="-762000"/>
            <a:ext cx="12066767" cy="927524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0" y="76200"/>
            <a:ext cx="7010400" cy="646331"/>
          </a:xfrm>
          <a:prstGeom prst="rect">
            <a:avLst/>
          </a:prstGeom>
          <a:gradFill flip="none" rotWithShape="1">
            <a:gsLst>
              <a:gs pos="0">
                <a:schemeClr val="bg1">
                  <a:lumMod val="75000"/>
                  <a:tint val="66000"/>
                  <a:satMod val="160000"/>
                </a:schemeClr>
              </a:gs>
              <a:gs pos="50000">
                <a:schemeClr val="bg1">
                  <a:lumMod val="75000"/>
                  <a:tint val="44500"/>
                  <a:satMod val="160000"/>
                </a:schemeClr>
              </a:gs>
              <a:gs pos="100000">
                <a:schemeClr val="bg1">
                  <a:lumMod val="75000"/>
                  <a:tint val="23500"/>
                  <a:satMod val="160000"/>
                </a:schemeClr>
              </a:gs>
            </a:gsLst>
            <a:lin ang="16200000" scaled="1"/>
            <a:tileRect/>
          </a:gradFill>
        </p:spPr>
        <p:txBody>
          <a:bodyPr wrap="square" rtlCol="0">
            <a:spAutoFit/>
          </a:bodyPr>
          <a:lstStyle/>
          <a:p>
            <a:pPr algn="ctr"/>
            <a:r>
              <a:rPr lang="en-US" sz="3600" dirty="0" smtClean="0"/>
              <a:t>1991: End of the Soviet Union</a:t>
            </a:r>
            <a:endParaRPr lang="en-US" sz="3600" dirty="0"/>
          </a:p>
        </p:txBody>
      </p:sp>
    </p:spTree>
    <p:extLst>
      <p:ext uri="{BB962C8B-B14F-4D97-AF65-F5344CB8AC3E}">
        <p14:creationId xmlns:p14="http://schemas.microsoft.com/office/powerpoint/2010/main" val="1349077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kendzior\AppData\Local\Temp\bahodir fb.jpg"/>
          <p:cNvPicPr>
            <a:picLocks noChangeAspect="1" noChangeArrowheads="1"/>
          </p:cNvPicPr>
          <p:nvPr/>
        </p:nvPicPr>
        <p:blipFill>
          <a:blip r:embed="rId2"/>
          <a:srcRect/>
          <a:stretch>
            <a:fillRect/>
          </a:stretch>
        </p:blipFill>
        <p:spPr bwMode="auto">
          <a:xfrm>
            <a:off x="-533400" y="0"/>
            <a:ext cx="10761922" cy="6172200"/>
          </a:xfrm>
          <a:prstGeom prst="rect">
            <a:avLst/>
          </a:prstGeom>
          <a:noFill/>
        </p:spPr>
      </p:pic>
      <p:sp>
        <p:nvSpPr>
          <p:cNvPr id="3" name="Rectangle 2"/>
          <p:cNvSpPr/>
          <p:nvPr/>
        </p:nvSpPr>
        <p:spPr>
          <a:xfrm>
            <a:off x="3124200" y="4038600"/>
            <a:ext cx="914400" cy="45719"/>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3200400" y="5334000"/>
            <a:ext cx="8382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3124200" y="4038600"/>
            <a:ext cx="2819400" cy="990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3200400" y="5334000"/>
            <a:ext cx="2667000" cy="1524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82231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xQSEhQUEhMUFRUXFhQXFBQVFRQWFBQUFRQXFhQVFBUYHCggGBolHBQUITEhJSkrLi4uFx8zODMsNygtLiwBCgoKDg0OFxAQGi0lHyQsLCwsLCwsLCwsLCwsLCwsLCwsLCwsLCwsLCwsLCwsLCwsLCwsLCwsLCwsLCwsLCwsLP/AABEIAIgA8wMBIgACEQEDEQH/xAAbAAABBQEBAAAAAAAAAAAAAAABAAIEBQYDB//EADwQAAEDAgQEAwUFBwQDAAAAAAEAAhEDBAUSITFBUWFxIoGRBhMyocEUYnKx8AcjM0JD0eEVUpLxNESC/8QAGQEAAwEBAQAAAAAAAAAAAAAAAAECAwQF/8QAIBEBAQACAgMBAAMAAAAAAAAAAAECEQMhEjFBUQQTMv/aAAwDAQACEQMRAD8A1gRQhFeU7xSQCIKAIRQlFMEnJsIwghKCRSQAKbKcQqL2oxs2rBlALnGADt3Kcm7qBehOBXltf2sun/1Mv4WgKur4lVf8VWof/o/lK2/oqfOPYalyxolzmtHUgJUL2m8S17XDo4FeKF09T6lDUaajnwlVOCfqfJ7Y7EqQMGqwEc3tEJzMQpHarTPZ7f7rxFqdoj+ifo8nuQqNOxB7EJOC8Qo1yxwcwlrhsQvXcAvjXoMeYkjWOazz4/GbVLtYFNKcU0rJRpTZTimlMAU1OTUgBTHJ5TXBMOZTSnlNKYNSShFASAigipMkkkpQBCMoBFAEIpqSABrNmMwnlOqYLgF2VYn2hxBzLkxEAbd1Cp4y8OzBxmduH+U9NseLc29FDtYWH/aOYNLXmIVnheP5iMzhJ3kEKq/aBD204ILi/TnCrj/1GfJx3GMhTaXGGgk8gCT6BXtp7Nuy+8ryxv8AtEZj3nRqmWtejY0hmc11U7huryOH4Qq2reXF8YHhpjhqG+Z/mK7tzGbrmktuontxSjQEUgB+EZ3f8zA+aez2xj+g133nOGb5NT7H2Ypj4yXn0b6DX5q0o4RTH9NkdtVjf5E+RvP49+qyp7QWtb+Nb5erYMeYgrh/pVrVk0qjh2Id6tOoVzcYFRdvTHlp+SocR9mQPFRcQRsD9CnOfG+yy4Mp6canszU1NJ7KoHAGHehW09gv/GykQWucCDuDKw+He0Fa2fFQZuBzaOjvxW/9mKocHlpkOIcPPdLm1cemePVXhCaU4oFcrQ0ppRKaSkAQRSTBhQKcUCUBzKYuhTCEwCCMJIDukhKRUmKUoJIM5IIJJgS6Fx+209fG3TcSJHcKJd4rQbIdUb1Akx3jZY3GLqi5x924aA+Lee2mnFPTTDDyvaFjt0H1XEHjppyVd78jw8OK53Fy06a9DEFcWPI1BWkxdHlJ6XtK3flkGI19dkrisTBdsyTHVVIvn6QeCFxcnIWjUuO6McbuI5cp4XRtlbmvUJdOWdT9JW1sWBoAAAAVFhlHI0Djx7q9tAp5M/KseLDUXVswEKbSAA0+agWylapRtT6sRsqi4OpVk+OJUGqwc0WBnsYsRVHIjYqX+zu/LXvoO7j+3ZdLynCiWDfd3NOoOeV3Yp43qxhyY/XoxTXIygVDM0psJ8IFANQKKRQDCE0p5TSEAwphXWEwpg2UEYSQHYhBFBSZFIIQiEzEIPEgjbqiudV+UEoClu/Zlj3A53AcQIknnKyuM4E1lUhriARIABPzWivMRqEnxQOioL2q4mSST1Tl0vG3fajuMPyiSSBzgqH7mdA4HsDPor73546hNrUaLmzBD+2nqFczXbPkUr6wHhEjnz81Ls7YlzTGkE9fNdKNkHHM4yBtO6mW1dpkCZnWd0/L8TlbUy3AnVSq+JtYP7KBVEiRm7wSFyt3uBEUTUPAOADR6qJjs/SbbY/JEghXttd5hI+SzdxRqv1fRYz8JCucAgNITs0rG0zEMQIMDU8lC9zcfGD5KVdWxeTBAOusSq/7JUH/ALRB/wBsH8kQskj7WTo469V1pvAc09RPquVC0qEguLXjmfDr2G6fVkcv8qfpWNlSxekXNZn8R2BVgvN7CxJqse5xLpB+a9HbslWeWOiKCKCEBCBRSQDSmlOKEJg0ppCegUBzISTiUkAU2o+ASeCRcqDGsda1rmgGdv8AKF442+lva4gx8wdRwKkkrzW1vqjHTmzDbXh/ZabBsbzy1xji08xxRZpplxWLW4xAU6gDjoRp0PZdbl2Zvh1lYPHb73lbMCQNgefNTLfGiKXug4hxmCDMDqSjQvHel5RsA8njzVfi1k1o0V/YQKTY5Knxd3NDNm6lBR3t0VpUonQyIJgg8ORlR7m3jQ+oSVKGH2znkCCQJmN1wuLbJVJiPopNjcVKTpZB5g6g/iHHsji1y57i55Eu3gADyARheziTh1VW7bRjzJ36Ej8lmrOpBVyy+DRJKr1WuOrHW5Y1g4AeZQwhszGoVRdXb/4hBgbCOCZhntGGTwngnMb7K5ReGqGOOafISpluGP1BaVmP9YNWocgJnQuOwHFSCDSOamfCfiby6p+OhMptoLogCAFR3dTVSKl7IVbUJJU/Rlel1hLA6owN4albRZv2UpAgujbTz4rRpMM7ukklKBQgEEUJQAKCJKEoAFMITimlACUkEkBUYvibqOsAtM9CsReXPvSXQA7UnqFo8ZxCncUCabhI1ynQ9dFh6p5q8Y6+LUiVRfB3EfRSXvG7XAxERPHfWFX+8Go+EfRcxWa3Yz5J6218pPbvUqfWOXrxUjDnku/60VeKwI2M/rgpWHvgfFBPr/0nZ0i5dt5gF654cCDlZADjxPFVWIYgytUaxpOjtdGkHsp9zWYyzcGkGGR4SN4WVwB72va8AloOpiQBxA01PQKNM8cd21qsRtQ2hUJ3iQeII24p1OwNVrRDYgZnkazyaBHqm3F8yu3IZyuMbQdFeUsrWaDQD8gpY60zFlhBfUe0OOVpieq4Yzh4YNHhxHDp3RoYm4F4boHOJniulpR964t4QZU776Vle1JT1UkUtJd8I4LpTw0h0E9o106qwurU5Q2PDxW0n0/KelJVxAE66jkBPkoFakHGQyoOmUrQNoxo0RyUhttU5x5J409T6oba6NNsCg48zBzHzUmxuHF/ia5odpDhzVyLY6ZiSuv2TNoB2PVOUrIrKtPKCFwCtq+Hzq4nTlxQtLAAyfml4UrnNNRgIiizQDT9FWCwVDH30apjWlMEfULcW9YPaHN2IlTnhYy3t1QSlAlQCQKUoEoAIFFNlAIphTigUA1JKEkB5lj+GOovlr9DzOqpvf5tCNeY/NXWOYiazACPEN1nGzMAxK2x79tpbHY0HT4iAOp+iLmsb8P7xx9B3XRliP5jK6B1NkAGDx4j5Ktr8f3pw+zn4qjo6cT2Xa2qgGQ4xyj5JX9UEtAIjc9020GukQOiPhdS9JN3f5y0AkNAgg7NJ30A5pWF142tdJZJ0zOa38WijXdN2jngAHWYABHYK69n8GqVn5qdPSQRVfsOMgfzdkvHrpV5LvdWDruWtDNBOkccvMQrm+xNv2aQRLhA+qk1MEayCG5yT4pDQ2OjYgfmpWGYQ1jszmj7oJkNHGOSicN25rnGQpW50bETzkAd1Pq3HuG/u6byB8b5b4+zc0gfNa6vSBEGD3WdxBgDXg7CZJ5cFU4ZLtPmi2l0x3iB8uXdWtrWa5p2PJeZXFcsqhzSQD5aKzs8Yc07q9aEa2rbxJG44KAbgzBMwdQmW+PNqSCMroO/FQWV5cT1CJIrdaKkQdxorKiA39clQjGKTBq6TyCqr72nc7RggI6G7WmvK4kDn+pPRUmMY0G+CkZd/M5Z2tfPdu4nzTrahmStOYrSi9uQTGu/fqtt7N6UQDw27cFj6Fnn8P67rVWbnMADTAPhDiJh0fOU/wDfVRlPGryUCojLepv749AWsj5a/NH3z2/GyfvMM+rTqPmoy4bPRTJIKRKjC+ZMZgDyd4fzXeVlZZ7UUoFAoSkBlJNlKUAUk2Uk9B5JRrZtCPFtEfkoV3RAPEHkeCdaYkMoZWp52j4XshtVnY7PHR3qpwsTUH7g+/H3WuZUb0c08exK6fDXo8Oaa1kqC4nifUoinorWywl1R+WHMj4y9pGWei3VnhYoMZ9mBzOJzPnUgDj0T0Msp8edUBmAWjwf2aq1ROXK2NnHKXDpofmtjSwppIdU8buMiB2gbjvKsWEZo5iPRLxiblWfsfZynTy+9GYfyguJDO0BuvktDZ0mtEN24cVGqPkFp3C7WrtE5CtdXuiTronNfOoXMfER0XFz/du+675FWlIrAlp+SzF+XXI90fCB/Ejd0bBaZx0ngspeXvu7gEjTj1CXrs1BjGDE0zlHip8ObVQU9l6tWoNcBUZrprHELMY37NSc9Ib6lv1CVn4eN7ZOUDUKkVbVzdCDPz9FGcCOChqBcSpFvaly52tuXHaFdCgWjgOZKKqT9chaNaNVa2drA1Gp2HJV7K1NupdmdwA2la/DrAgAx4nDU7gdkTC0ss5HK0syDlGrzv8AdCtr6gGUYHAtPnIUq1twwab8TzUPGK3gjiXNA9VtMdOe21ZNfIGnBJwRYYATHp0jCyeAKjm2y/wzl+7/ACf8eHkpNPmiSpuO4aNRryYIh3Lgex4rqU2qyf1sU2m47Hf81zZ4a9LlPSSQJWZlKSakgKm29m7VuX9yyRqSRMlTnMEOAaIEQ0CIH3Y2KSS60u9tSYWywDXedyepOpTGANbtsSkkjQdmkkAhcLh5EHkUkk9Ede0w4B7fNCyekkjQdKj4cF3ewOaQdiikq0VVtvXNN2R3keijY3hgqCRvwSSSkClbhNRzHGlWqU6rd2AnK7yH5qPYX9egIcwvO5a4nMezoKSSeugtGYzQrDK+m8HiCwkj01XC4wam8ZqD2vHFsiR+uqSSVxl9qxys9KGrVLdGNn6FRK9J7tXuHb/CSSUml5ZWlZWrnva1nP4iNB16rVWOC1aGtK4dO5EeEnsSUklpO/bKp/2u8b8TGVB0EfMKVQpPrOY5zDTDZJBIJJ8uCSSeiXI6lcazp0SSUmewdkikkmTk7Zcb1mxbuPQjkUklFhjSq5hO3ROckkuTKaq4aCkkkpN//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3" name="AutoShape 4" descr="data:image/jpeg;base64,/9j/4AAQSkZJRgABAQAAAQABAAD/2wCEAAkGBxQSEhQUEhMUFRUXFhQXFBQVFRQWFBQUFRQXFhQVFBUYHCggGBolHBQUITEhJSkrLi4uFx8zODMsNygtLiwBCgoKDg0OFxAQGi0lHyQsLCwsLCwsLCwsLCwsLCwsLCwsLCwsLCwsLCwsLCwsLCwsLCwsLCwsLCwsLCwsLCwsLP/AABEIAIgA8wMBIgACEQEDEQH/xAAbAAABBQEBAAAAAAAAAAAAAAABAAIEBQYDB//EADwQAAEDAgQEAwUFBwQDAAAAAAEAAhEDBAUSITFBUWFxIoGRBhMyocEUYnKx8AcjM0JD0eEVUpLxNESC/8QAGQEAAwEBAQAAAAAAAAAAAAAAAAECAwQF/8QAIBEBAQACAgMBAAMAAAAAAAAAAAECEQMhEjFBUQQTMv/aAAwDAQACEQMRAD8A1gRQhFeU7xSQCIKAIRQlFMEnJsIwghKCRSQAKbKcQqL2oxs2rBlALnGADt3Kcm7qBehOBXltf2sun/1Mv4WgKur4lVf8VWof/o/lK2/oqfOPYalyxolzmtHUgJUL2m8S17XDo4FeKF09T6lDUaajnwlVOCfqfJ7Y7EqQMGqwEc3tEJzMQpHarTPZ7f7rxFqdoj+ifo8nuQqNOxB7EJOC8Qo1yxwcwlrhsQvXcAvjXoMeYkjWOazz4/GbVLtYFNKcU0rJRpTZTimlMAU1OTUgBTHJ5TXBMOZTSnlNKYNSShFASAigipMkkkpQBCMoBFAEIpqSABrNmMwnlOqYLgF2VYn2hxBzLkxEAbd1Cp4y8OzBxmduH+U9NseLc29FDtYWH/aOYNLXmIVnheP5iMzhJ3kEKq/aBD204ILi/TnCrj/1GfJx3GMhTaXGGgk8gCT6BXtp7Nuy+8ryxv8AtEZj3nRqmWtejY0hmc11U7huryOH4Qq2reXF8YHhpjhqG+Z/mK7tzGbrmktuontxSjQEUgB+EZ3f8zA+aez2xj+g133nOGb5NT7H2Ypj4yXn0b6DX5q0o4RTH9NkdtVjf5E+RvP49+qyp7QWtb+Nb5erYMeYgrh/pVrVk0qjh2Id6tOoVzcYFRdvTHlp+SocR9mQPFRcQRsD9CnOfG+yy4Mp6canszU1NJ7KoHAGHehW09gv/GykQWucCDuDKw+He0Fa2fFQZuBzaOjvxW/9mKocHlpkOIcPPdLm1cemePVXhCaU4oFcrQ0ppRKaSkAQRSTBhQKcUCUBzKYuhTCEwCCMJIDukhKRUmKUoJIM5IIJJgS6Fx+209fG3TcSJHcKJd4rQbIdUb1Akx3jZY3GLqi5x924aA+Lee2mnFPTTDDyvaFjt0H1XEHjppyVd78jw8OK53Fy06a9DEFcWPI1BWkxdHlJ6XtK3flkGI19dkrisTBdsyTHVVIvn6QeCFxcnIWjUuO6McbuI5cp4XRtlbmvUJdOWdT9JW1sWBoAAAAVFhlHI0Djx7q9tAp5M/KseLDUXVswEKbSAA0+agWylapRtT6sRsqi4OpVk+OJUGqwc0WBnsYsRVHIjYqX+zu/LXvoO7j+3ZdLynCiWDfd3NOoOeV3Yp43qxhyY/XoxTXIygVDM0psJ8IFANQKKRQDCE0p5TSEAwphXWEwpg2UEYSQHYhBFBSZFIIQiEzEIPEgjbqiudV+UEoClu/Zlj3A53AcQIknnKyuM4E1lUhriARIABPzWivMRqEnxQOioL2q4mSST1Tl0vG3fajuMPyiSSBzgqH7mdA4HsDPor73546hNrUaLmzBD+2nqFczXbPkUr6wHhEjnz81Ls7YlzTGkE9fNdKNkHHM4yBtO6mW1dpkCZnWd0/L8TlbUy3AnVSq+JtYP7KBVEiRm7wSFyt3uBEUTUPAOADR6qJjs/SbbY/JEghXttd5hI+SzdxRqv1fRYz8JCucAgNITs0rG0zEMQIMDU8lC9zcfGD5KVdWxeTBAOusSq/7JUH/ALRB/wBsH8kQskj7WTo469V1pvAc09RPquVC0qEguLXjmfDr2G6fVkcv8qfpWNlSxekXNZn8R2BVgvN7CxJqse5xLpB+a9HbslWeWOiKCKCEBCBRSQDSmlOKEJg0ppCegUBzISTiUkAU2o+ASeCRcqDGsda1rmgGdv8AKF442+lva4gx8wdRwKkkrzW1vqjHTmzDbXh/ZabBsbzy1xji08xxRZpplxWLW4xAU6gDjoRp0PZdbl2Zvh1lYPHb73lbMCQNgefNTLfGiKXug4hxmCDMDqSjQvHel5RsA8njzVfi1k1o0V/YQKTY5Knxd3NDNm6lBR3t0VpUonQyIJgg8ORlR7m3jQ+oSVKGH2znkCCQJmN1wuLbJVJiPopNjcVKTpZB5g6g/iHHsji1y57i55Eu3gADyARheziTh1VW7bRjzJ36Ej8lmrOpBVyy+DRJKr1WuOrHW5Y1g4AeZQwhszGoVRdXb/4hBgbCOCZhntGGTwngnMb7K5ReGqGOOafISpluGP1BaVmP9YNWocgJnQuOwHFSCDSOamfCfiby6p+OhMptoLogCAFR3dTVSKl7IVbUJJU/Rlel1hLA6owN4albRZv2UpAgujbTz4rRpMM7ukklKBQgEEUJQAKCJKEoAFMITimlACUkEkBUYvibqOsAtM9CsReXPvSXQA7UnqFo8ZxCncUCabhI1ynQ9dFh6p5q8Y6+LUiVRfB3EfRSXvG7XAxERPHfWFX+8Go+EfRcxWa3Yz5J6218pPbvUqfWOXrxUjDnku/60VeKwI2M/rgpWHvgfFBPr/0nZ0i5dt5gF654cCDlZADjxPFVWIYgytUaxpOjtdGkHsp9zWYyzcGkGGR4SN4WVwB72va8AloOpiQBxA01PQKNM8cd21qsRtQ2hUJ3iQeII24p1OwNVrRDYgZnkazyaBHqm3F8yu3IZyuMbQdFeUsrWaDQD8gpY60zFlhBfUe0OOVpieq4Yzh4YNHhxHDp3RoYm4F4boHOJniulpR964t4QZU776Vle1JT1UkUtJd8I4LpTw0h0E9o106qwurU5Q2PDxW0n0/KelJVxAE66jkBPkoFakHGQyoOmUrQNoxo0RyUhttU5x5J409T6oba6NNsCg48zBzHzUmxuHF/ia5odpDhzVyLY6ZiSuv2TNoB2PVOUrIrKtPKCFwCtq+Hzq4nTlxQtLAAyfml4UrnNNRgIiizQDT9FWCwVDH30apjWlMEfULcW9YPaHN2IlTnhYy3t1QSlAlQCQKUoEoAIFFNlAIphTigUA1JKEkB5lj+GOovlr9DzOqpvf5tCNeY/NXWOYiazACPEN1nGzMAxK2x79tpbHY0HT4iAOp+iLmsb8P7xx9B3XRliP5jK6B1NkAGDx4j5Ktr8f3pw+zn4qjo6cT2Xa2qgGQ4xyj5JX9UEtAIjc9020GukQOiPhdS9JN3f5y0AkNAgg7NJ30A5pWF142tdJZJ0zOa38WijXdN2jngAHWYABHYK69n8GqVn5qdPSQRVfsOMgfzdkvHrpV5LvdWDruWtDNBOkccvMQrm+xNv2aQRLhA+qk1MEayCG5yT4pDQ2OjYgfmpWGYQ1jszmj7oJkNHGOSicN25rnGQpW50bETzkAd1Pq3HuG/u6byB8b5b4+zc0gfNa6vSBEGD3WdxBgDXg7CZJ5cFU4ZLtPmi2l0x3iB8uXdWtrWa5p2PJeZXFcsqhzSQD5aKzs8Yc07q9aEa2rbxJG44KAbgzBMwdQmW+PNqSCMroO/FQWV5cT1CJIrdaKkQdxorKiA39clQjGKTBq6TyCqr72nc7RggI6G7WmvK4kDn+pPRUmMY0G+CkZd/M5Z2tfPdu4nzTrahmStOYrSi9uQTGu/fqtt7N6UQDw27cFj6Fnn8P67rVWbnMADTAPhDiJh0fOU/wDfVRlPGryUCojLepv749AWsj5a/NH3z2/GyfvMM+rTqPmoy4bPRTJIKRKjC+ZMZgDyd4fzXeVlZZ7UUoFAoSkBlJNlKUAUk2Uk9B5JRrZtCPFtEfkoV3RAPEHkeCdaYkMoZWp52j4XshtVnY7PHR3qpwsTUH7g+/H3WuZUb0c08exK6fDXo8Oaa1kqC4nifUoinorWywl1R+WHMj4y9pGWei3VnhYoMZ9mBzOJzPnUgDj0T0Msp8edUBmAWjwf2aq1ROXK2NnHKXDpofmtjSwppIdU8buMiB2gbjvKsWEZo5iPRLxiblWfsfZynTy+9GYfyguJDO0BuvktDZ0mtEN24cVGqPkFp3C7WrtE5CtdXuiTronNfOoXMfER0XFz/du+675FWlIrAlp+SzF+XXI90fCB/Ejd0bBaZx0ngspeXvu7gEjTj1CXrs1BjGDE0zlHip8ObVQU9l6tWoNcBUZrprHELMY37NSc9Ib6lv1CVn4eN7ZOUDUKkVbVzdCDPz9FGcCOChqBcSpFvaly52tuXHaFdCgWjgOZKKqT9chaNaNVa2drA1Gp2HJV7K1NupdmdwA2la/DrAgAx4nDU7gdkTC0ss5HK0syDlGrzv8AdCtr6gGUYHAtPnIUq1twwab8TzUPGK3gjiXNA9VtMdOe21ZNfIGnBJwRYYATHp0jCyeAKjm2y/wzl+7/ACf8eHkpNPmiSpuO4aNRryYIh3Lgex4rqU2qyf1sU2m47Hf81zZ4a9LlPSSQJWZlKSakgKm29m7VuX9yyRqSRMlTnMEOAaIEQ0CIH3Y2KSS60u9tSYWywDXedyepOpTGANbtsSkkjQdmkkAhcLh5EHkUkk9Ede0w4B7fNCyekkjQdKj4cF3ewOaQdiikq0VVtvXNN2R3keijY3hgqCRvwSSSkClbhNRzHGlWqU6rd2AnK7yH5qPYX9egIcwvO5a4nMezoKSSeugtGYzQrDK+m8HiCwkj01XC4wam8ZqD2vHFsiR+uqSSVxl9qxys9KGrVLdGNn6FRK9J7tXuHb/CSSUml5ZWlZWrnva1nP4iNB16rVWOC1aGtK4dO5EeEnsSUklpO/bKp/2u8b8TGVB0EfMKVQpPrOY5zDTDZJBIJJ8uCSSeiXI6lcazp0SSUmewdkikkmTk7Zcb1mxbuPQjkUklFhjSq5hO3ROckkuTKaq4aCkkkpN//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30" name="Picture 6" descr="http://birdamlik.info/wp-content/uploads/2013/08/1Hasan-Choriye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12738"/>
            <a:ext cx="7620000" cy="428625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47800" y="5334000"/>
            <a:ext cx="6324600" cy="769441"/>
          </a:xfrm>
          <a:prstGeom prst="rect">
            <a:avLst/>
          </a:prstGeom>
          <a:noFill/>
        </p:spPr>
        <p:txBody>
          <a:bodyPr wrap="square" rtlCol="0">
            <a:spAutoFit/>
          </a:bodyPr>
          <a:lstStyle/>
          <a:p>
            <a:pPr algn="ctr"/>
            <a:r>
              <a:rPr lang="en-US" sz="4400" dirty="0" err="1" smtClean="0">
                <a:solidFill>
                  <a:prstClr val="black"/>
                </a:solidFill>
              </a:rPr>
              <a:t>Hasan</a:t>
            </a:r>
            <a:r>
              <a:rPr lang="en-US" sz="4400" dirty="0" smtClean="0">
                <a:solidFill>
                  <a:prstClr val="black"/>
                </a:solidFill>
              </a:rPr>
              <a:t> </a:t>
            </a:r>
            <a:r>
              <a:rPr lang="en-US" sz="4400" dirty="0" err="1" smtClean="0">
                <a:solidFill>
                  <a:prstClr val="black"/>
                </a:solidFill>
              </a:rPr>
              <a:t>Choriyev</a:t>
            </a:r>
            <a:endParaRPr lang="en-US" sz="4400" dirty="0">
              <a:solidFill>
                <a:prstClr val="black"/>
              </a:solidFill>
            </a:endParaRPr>
          </a:p>
        </p:txBody>
      </p:sp>
    </p:spTree>
    <p:extLst>
      <p:ext uri="{BB962C8B-B14F-4D97-AF65-F5344CB8AC3E}">
        <p14:creationId xmlns:p14="http://schemas.microsoft.com/office/powerpoint/2010/main" val="34276020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a:stretch>
            <a:fillRect/>
          </a:stretch>
        </p:blipFill>
        <p:spPr bwMode="auto">
          <a:xfrm>
            <a:off x="-1135461" y="228600"/>
            <a:ext cx="10436025" cy="63245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33940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kendzior\AppData\Local\Temp\arbuz4.jpg"/>
          <p:cNvPicPr>
            <a:picLocks noChangeAspect="1" noChangeArrowheads="1"/>
          </p:cNvPicPr>
          <p:nvPr/>
        </p:nvPicPr>
        <p:blipFill>
          <a:blip r:embed="rId2"/>
          <a:srcRect/>
          <a:stretch>
            <a:fillRect/>
          </a:stretch>
        </p:blipFill>
        <p:spPr bwMode="auto">
          <a:xfrm>
            <a:off x="-228600" y="-304800"/>
            <a:ext cx="11734800" cy="6551449"/>
          </a:xfrm>
          <a:prstGeom prst="rect">
            <a:avLst/>
          </a:prstGeom>
          <a:noFill/>
        </p:spPr>
      </p:pic>
      <p:sp>
        <p:nvSpPr>
          <p:cNvPr id="4" name="Rectangle 3"/>
          <p:cNvSpPr/>
          <p:nvPr/>
        </p:nvSpPr>
        <p:spPr>
          <a:xfrm>
            <a:off x="1752600" y="3048000"/>
            <a:ext cx="7315200" cy="1295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smtClean="0">
                <a:solidFill>
                  <a:prstClr val="black"/>
                </a:solidFill>
                <a:ea typeface="Calibri"/>
                <a:cs typeface="Times New Roman"/>
              </a:rPr>
              <a:t>“Unfortunately most in Uzbekistan still have no idea what has transpired [in </a:t>
            </a:r>
            <a:r>
              <a:rPr lang="en-US" sz="1600" dirty="0" err="1" smtClean="0">
                <a:solidFill>
                  <a:prstClr val="black"/>
                </a:solidFill>
                <a:ea typeface="Calibri"/>
                <a:cs typeface="Times New Roman"/>
              </a:rPr>
              <a:t>Andijon</a:t>
            </a:r>
            <a:r>
              <a:rPr lang="en-US" sz="1600" dirty="0" smtClean="0">
                <a:solidFill>
                  <a:prstClr val="black"/>
                </a:solidFill>
                <a:ea typeface="Calibri"/>
                <a:cs typeface="Times New Roman"/>
              </a:rPr>
              <a:t>]. The lies just keep coming and these fabrications are being absorbed into everyone’s consciousness.  The majority of people automatically believe these lies, let’s see what happens after there are no other topics. “</a:t>
            </a:r>
            <a:endParaRPr lang="en-US" sz="1600" dirty="0">
              <a:solidFill>
                <a:prstClr val="black"/>
              </a:solidFill>
            </a:endParaRPr>
          </a:p>
        </p:txBody>
      </p:sp>
      <p:sp>
        <p:nvSpPr>
          <p:cNvPr id="5" name="Rectangle 4"/>
          <p:cNvSpPr/>
          <p:nvPr/>
        </p:nvSpPr>
        <p:spPr>
          <a:xfrm>
            <a:off x="914400" y="533400"/>
            <a:ext cx="7467600"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prstClr val="black"/>
                </a:solidFill>
              </a:rPr>
              <a:t>Screenshot of </a:t>
            </a:r>
            <a:r>
              <a:rPr lang="en-US" sz="3200" dirty="0" err="1" smtClean="0">
                <a:solidFill>
                  <a:prstClr val="black"/>
                </a:solidFill>
              </a:rPr>
              <a:t>Arbuz</a:t>
            </a:r>
            <a:r>
              <a:rPr lang="en-US" sz="3200" dirty="0" smtClean="0">
                <a:solidFill>
                  <a:prstClr val="black"/>
                </a:solidFill>
              </a:rPr>
              <a:t> web forum, June 2005</a:t>
            </a:r>
            <a:endParaRPr lang="en-US" sz="3200" dirty="0">
              <a:solidFill>
                <a:prstClr val="black"/>
              </a:solidFill>
            </a:endParaRPr>
          </a:p>
        </p:txBody>
      </p:sp>
    </p:spTree>
    <p:extLst>
      <p:ext uri="{BB962C8B-B14F-4D97-AF65-F5344CB8AC3E}">
        <p14:creationId xmlns:p14="http://schemas.microsoft.com/office/powerpoint/2010/main" val="35397013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kendzior\AppData\Local\Temp\Uzbek FB.jpg"/>
          <p:cNvPicPr>
            <a:picLocks noChangeAspect="1" noChangeArrowheads="1"/>
          </p:cNvPicPr>
          <p:nvPr/>
        </p:nvPicPr>
        <p:blipFill>
          <a:blip r:embed="rId2"/>
          <a:srcRect/>
          <a:stretch>
            <a:fillRect/>
          </a:stretch>
        </p:blipFill>
        <p:spPr bwMode="auto">
          <a:xfrm>
            <a:off x="0" y="228600"/>
            <a:ext cx="11189452" cy="8415653"/>
          </a:xfrm>
          <a:prstGeom prst="rect">
            <a:avLst/>
          </a:prstGeom>
          <a:noFill/>
        </p:spPr>
      </p:pic>
      <p:sp>
        <p:nvSpPr>
          <p:cNvPr id="3" name="Rectangle 2"/>
          <p:cNvSpPr/>
          <p:nvPr/>
        </p:nvSpPr>
        <p:spPr>
          <a:xfrm>
            <a:off x="1524000" y="3810000"/>
            <a:ext cx="5715000" cy="19050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endParaRPr lang="en-US" dirty="0">
              <a:solidFill>
                <a:prstClr val="black"/>
              </a:solidFill>
            </a:endParaRPr>
          </a:p>
        </p:txBody>
      </p:sp>
      <p:sp>
        <p:nvSpPr>
          <p:cNvPr id="4" name="TextBox 3"/>
          <p:cNvSpPr txBox="1"/>
          <p:nvPr/>
        </p:nvSpPr>
        <p:spPr>
          <a:xfrm>
            <a:off x="1524000" y="3810000"/>
            <a:ext cx="5638800" cy="1754326"/>
          </a:xfrm>
          <a:prstGeom prst="rect">
            <a:avLst/>
          </a:prstGeom>
          <a:noFill/>
        </p:spPr>
        <p:txBody>
          <a:bodyPr wrap="square" rtlCol="0">
            <a:spAutoFit/>
          </a:bodyPr>
          <a:lstStyle/>
          <a:p>
            <a:r>
              <a:rPr lang="en-US" b="1" dirty="0" smtClean="0">
                <a:solidFill>
                  <a:prstClr val="black"/>
                </a:solidFill>
              </a:rPr>
              <a:t>“Today I decided to form this group after some difficult events in life. The question I keep asking myself is, will the Uzbek mentality change? Can it change? When? How?...If someone seeks to answer these questions or other questions, that would be great. Maybe the mentality will change through </a:t>
            </a:r>
            <a:r>
              <a:rPr lang="en-US" b="1" dirty="0" err="1" smtClean="0">
                <a:solidFill>
                  <a:prstClr val="black"/>
                </a:solidFill>
              </a:rPr>
              <a:t>Facebook</a:t>
            </a:r>
            <a:r>
              <a:rPr lang="en-US" b="1" dirty="0" smtClean="0">
                <a:solidFill>
                  <a:prstClr val="black"/>
                </a:solidFill>
              </a:rPr>
              <a:t>. Welcome!”</a:t>
            </a:r>
            <a:endParaRPr lang="en-US" b="1" dirty="0">
              <a:solidFill>
                <a:prstClr val="black"/>
              </a:solidFill>
            </a:endParaRPr>
          </a:p>
        </p:txBody>
      </p:sp>
      <p:sp>
        <p:nvSpPr>
          <p:cNvPr id="5" name="Rectangle 4"/>
          <p:cNvSpPr/>
          <p:nvPr/>
        </p:nvSpPr>
        <p:spPr>
          <a:xfrm>
            <a:off x="1066800" y="3733800"/>
            <a:ext cx="9144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Rectangle 5"/>
          <p:cNvSpPr/>
          <p:nvPr/>
        </p:nvSpPr>
        <p:spPr>
          <a:xfrm>
            <a:off x="1318146" y="5943600"/>
            <a:ext cx="9144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371600" y="5715000"/>
            <a:ext cx="609600" cy="76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extBox 1"/>
          <p:cNvSpPr txBox="1"/>
          <p:nvPr/>
        </p:nvSpPr>
        <p:spPr>
          <a:xfrm>
            <a:off x="1676400" y="6324600"/>
            <a:ext cx="4114800" cy="369332"/>
          </a:xfrm>
          <a:prstGeom prst="rect">
            <a:avLst/>
          </a:prstGeom>
          <a:solidFill>
            <a:schemeClr val="accent1"/>
          </a:solidFill>
        </p:spPr>
        <p:txBody>
          <a:bodyPr wrap="square" rtlCol="0">
            <a:spAutoFit/>
          </a:bodyPr>
          <a:lstStyle/>
          <a:p>
            <a:endParaRPr lang="en-US" dirty="0"/>
          </a:p>
        </p:txBody>
      </p:sp>
    </p:spTree>
    <p:extLst>
      <p:ext uri="{BB962C8B-B14F-4D97-AF65-F5344CB8AC3E}">
        <p14:creationId xmlns:p14="http://schemas.microsoft.com/office/powerpoint/2010/main" val="430028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42907" y="762000"/>
            <a:ext cx="6024693" cy="4410075"/>
          </a:xfrm>
          <a:prstGeom prst="rect">
            <a:avLst/>
          </a:prstGeom>
          <a:noFill/>
          <a:ln w="9525">
            <a:noFill/>
            <a:miter lim="800000"/>
            <a:headEnd/>
            <a:tailEnd/>
          </a:ln>
          <a:effectLst/>
        </p:spPr>
      </p:pic>
      <p:sp>
        <p:nvSpPr>
          <p:cNvPr id="3" name="TextBox 2"/>
          <p:cNvSpPr txBox="1"/>
          <p:nvPr/>
        </p:nvSpPr>
        <p:spPr>
          <a:xfrm>
            <a:off x="1371600" y="5638800"/>
            <a:ext cx="5867400" cy="461665"/>
          </a:xfrm>
          <a:prstGeom prst="rect">
            <a:avLst/>
          </a:prstGeom>
          <a:noFill/>
        </p:spPr>
        <p:txBody>
          <a:bodyPr wrap="square" rtlCol="0">
            <a:spAutoFit/>
          </a:bodyPr>
          <a:lstStyle/>
          <a:p>
            <a:pPr algn="ctr"/>
            <a:r>
              <a:rPr lang="en-US" sz="2400" b="1" dirty="0" err="1" smtClean="0">
                <a:solidFill>
                  <a:prstClr val="black"/>
                </a:solidFill>
              </a:rPr>
              <a:t>Alisher</a:t>
            </a:r>
            <a:r>
              <a:rPr lang="en-US" sz="2400" b="1" dirty="0" smtClean="0">
                <a:solidFill>
                  <a:prstClr val="black"/>
                </a:solidFill>
              </a:rPr>
              <a:t> </a:t>
            </a:r>
            <a:r>
              <a:rPr lang="en-US" sz="2400" b="1" dirty="0" err="1" smtClean="0">
                <a:solidFill>
                  <a:prstClr val="black"/>
                </a:solidFill>
              </a:rPr>
              <a:t>Saipov</a:t>
            </a:r>
            <a:r>
              <a:rPr lang="en-US" sz="2400" b="1" dirty="0" smtClean="0">
                <a:solidFill>
                  <a:prstClr val="black"/>
                </a:solidFill>
              </a:rPr>
              <a:t>, 1981-2007</a:t>
            </a:r>
            <a:endParaRPr lang="en-US" sz="2400" b="1" dirty="0">
              <a:solidFill>
                <a:prstClr val="black"/>
              </a:solidFill>
            </a:endParaRPr>
          </a:p>
        </p:txBody>
      </p:sp>
    </p:spTree>
    <p:extLst>
      <p:ext uri="{BB962C8B-B14F-4D97-AF65-F5344CB8AC3E}">
        <p14:creationId xmlns:p14="http://schemas.microsoft.com/office/powerpoint/2010/main" val="25802510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srcRect/>
          <a:stretch>
            <a:fillRect/>
          </a:stretch>
        </p:blipFill>
        <p:spPr bwMode="auto">
          <a:xfrm>
            <a:off x="1066800" y="304800"/>
            <a:ext cx="7315200" cy="5486400"/>
          </a:xfrm>
          <a:prstGeom prst="rect">
            <a:avLst/>
          </a:prstGeom>
          <a:noFill/>
          <a:ln w="9525">
            <a:noFill/>
            <a:miter lim="800000"/>
            <a:headEnd/>
            <a:tailEnd/>
          </a:ln>
          <a:effectLst/>
        </p:spPr>
      </p:pic>
      <p:sp>
        <p:nvSpPr>
          <p:cNvPr id="5" name="TextBox 4"/>
          <p:cNvSpPr txBox="1"/>
          <p:nvPr/>
        </p:nvSpPr>
        <p:spPr>
          <a:xfrm>
            <a:off x="457200" y="6019800"/>
            <a:ext cx="8305800" cy="646331"/>
          </a:xfrm>
          <a:prstGeom prst="rect">
            <a:avLst/>
          </a:prstGeom>
          <a:noFill/>
        </p:spPr>
        <p:txBody>
          <a:bodyPr wrap="square" rtlCol="0">
            <a:spAutoFit/>
          </a:bodyPr>
          <a:lstStyle/>
          <a:p>
            <a:pPr algn="ctr"/>
            <a:r>
              <a:rPr lang="en-US" b="1" dirty="0" smtClean="0">
                <a:solidFill>
                  <a:prstClr val="black"/>
                </a:solidFill>
              </a:rPr>
              <a:t>Screenshot from YouTube broadcast of Imam </a:t>
            </a:r>
            <a:r>
              <a:rPr lang="en-US" b="1" dirty="0" err="1" smtClean="0">
                <a:solidFill>
                  <a:prstClr val="black"/>
                </a:solidFill>
              </a:rPr>
              <a:t>Obidxon</a:t>
            </a:r>
            <a:r>
              <a:rPr lang="en-US" b="1" dirty="0" smtClean="0">
                <a:solidFill>
                  <a:prstClr val="black"/>
                </a:solidFill>
              </a:rPr>
              <a:t> </a:t>
            </a:r>
            <a:r>
              <a:rPr lang="en-US" b="1" dirty="0" err="1" smtClean="0">
                <a:solidFill>
                  <a:prstClr val="black"/>
                </a:solidFill>
              </a:rPr>
              <a:t>Qori</a:t>
            </a:r>
            <a:r>
              <a:rPr lang="en-US" b="1" dirty="0" smtClean="0">
                <a:solidFill>
                  <a:prstClr val="black"/>
                </a:solidFill>
              </a:rPr>
              <a:t> </a:t>
            </a:r>
            <a:r>
              <a:rPr lang="en-US" b="1" dirty="0" err="1" smtClean="0">
                <a:solidFill>
                  <a:prstClr val="black"/>
                </a:solidFill>
              </a:rPr>
              <a:t>Nazarov</a:t>
            </a:r>
            <a:r>
              <a:rPr lang="en-US" b="1" dirty="0" smtClean="0">
                <a:solidFill>
                  <a:prstClr val="black"/>
                </a:solidFill>
              </a:rPr>
              <a:t> </a:t>
            </a:r>
            <a:br>
              <a:rPr lang="en-US" b="1" dirty="0" smtClean="0">
                <a:solidFill>
                  <a:prstClr val="black"/>
                </a:solidFill>
              </a:rPr>
            </a:br>
            <a:endParaRPr lang="en-US" b="1" dirty="0">
              <a:solidFill>
                <a:prstClr val="black"/>
              </a:solidFill>
            </a:endParaRPr>
          </a:p>
        </p:txBody>
      </p:sp>
    </p:spTree>
    <p:extLst>
      <p:ext uri="{BB962C8B-B14F-4D97-AF65-F5344CB8AC3E}">
        <p14:creationId xmlns:p14="http://schemas.microsoft.com/office/powerpoint/2010/main" val="13806109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xQSEhUUEhQUFhUXGBwaGBgXGBgYFxkYFRQaHRgYGBQYHSggGBslHBwYIjEhJSkrLi4uFx8zODMsNygtLisBCgoKDg0OGxAQGzQkICUsLDQsNCwsNDQsLCwvLCwsLCwsLCwsLCwsLCwsLCwsNywsLCwsLCwsLCwsLCwsLCwsLP/AABEIAMIBBAMBIgACEQEDEQH/xAAbAAACAwEBAQAAAAAAAAAAAAAAAwECBAUGB//EAEgQAAECBAMEBQcICAYCAwAAAAECEQADITESQVEEImFxBRMygZFSc6GxwdHwBhQ0QlNykrIVIzOTs9Lh8UNUYqLD0ySCY7TC/8QAGgEAAgMBAQAAAAAAAAAAAAAAAAECBAUDBv/EAC4RAAIBAwQCAQMEAAcAAAAAAAABAgMRIQQSMVEUQRMiMmFxgZHwBSNCobHB0f/aAAwDAQACEQMRAD8A+ydKLmCWTKIC3SzgEMVDFcjJz3Ry5XSe17yTIluErKV9YAlSgkGWCjJycJrk8aflKgGWkGo6xN65KjyPWyiooX1PkthILkszkMX4RXqVtjtY706O9XuekHS+0pIHzczAz4ypEsvvMOrClf6avmS2UR+m9qp/4d2f9aihOJ62LbumfAHzxQkFjgGFTF0AuCHAxMwLEDU4eMN2eRLOMhCaqzSAQyUhiCHFQaHIiIeT+Dp435PQ/pnaME1XzQ4k4erT1iXmBSyC5+qQAFZ9ocWgdKbUVsNmSkb1TMBCv1SikUbDv4Ukl7ltRw07MjyEV/0p90SNnl+Qj8KdOXGF5S6DxfydlHS21Bh826zdcrfqqurdEslZFAKk1JFAIhHS+1nADsjFSgFKxEpSAlBUcLCjqWkV+o9RHJ+ay/IR+FPuip2KWogFMsJNC6Q1eLU95EShqFKSjYjPT7YuVzsq6W2oLWn5qSnGoS1DyEpIBUyjiJUkn6jCYgMSCT1eitqXNlJXMlKlKJLoUXIZRALsLgA98eR+aoYAIR+FJtoWtasXGzI8hH4U+6E9Ul6GtNf2e2iY8OvYpZvLl/gT7ogbFL+zl/gT7oXlLoPFfZ7mCPCr2NDfs5X7tOvKJOyyx/hSvwp/lh+Uug8Z9nuYI8N82R9lL/Cj1xCdnRUGXLf7iM+7V/CDyV0Lxn2e6gjw6pCMkIH/AKJ15Rfqk+Qn8KfdB5S6Dxn2e1iI8ZgHkDwTAUDyRB5S6H4z7PZwR4ibLDhgLueWb/F++GGQP7Ug8mPRFad9ns4I8YJI4+J98T1Y4+J98Lyo9EvFfZ7OCPGKl0ufxK98VEp2IUoH7ym7w8NaqPQnppHtYI8QpagQ5U2oXM99Kw8P5Uz95M/mhvUpehLTt+z2ERHkC/lzf3s3+aKHE/bmt52b/PC8qPQ/Gl2ezgjxzHy5v76b/PEsfLnfvp388Pyo9B40uz2EEYehFEyEOSTWpJJoos5NTTWCLKdys8GX5S/s0sH3x+VUeYQhWNR3k4gl2mFQ3XASEmiLuSBWkeo+UfYR9/8A/C48rtW3hCiCFFtGbslWvBucUdRfdjou6e2zPZqkSwkMHu9STU8SSYVPlVcEAsQSRQinaqDRtczHOQJQJxhcxWJjMIAeu6XThGECgLWRnUxrXPxoWQ4ahfhU1Bs2muTRw2tMsXRqlKdILM4BY3Di0Cw1QOfstEISoZgjuHdYwxKfH49ELgfJQLI7QvbCCW5tEhzy9Jb1QT1lKVFKSsgEhIIBUQKJBVQE2rSsZ0InN25feg05suALWHEEWsG5tmB8cIYJqdRyND4GsSm0LmqAIUWADuS1H9X9Yas8Mi7rKHGCMCduU7FHOk12JZ2Mtn78o3xCxO5Cj8dxjNsm3S53YJLpCqpWh0qsoY0jEk6hxGhY9Rjn9EdF9Q29i/VS0FyokGWC5SVE4UFxuigI4xJWsRd7mxW1pD4lMUoC1UNEuQ9BqlXhEdaEha1kJAvoAnud8+8Rk6T2NSitQKQFyxLUCC7BS1OlqFRClUNLGNW07JiEwODjDb4xJJzdAZwQwo1omtqX6nNuTl+heTPSsOkmhYghSVA0LFKgCCxBqLERB2tGPBi3nZmLPhxYcTYcWGuF3bKF7BsypaVBSiQVOkYlKCAyRhC1nEoOCa2xMKCFnYV9d1gUlIxOrCVgqGDDhXLfAou2/cAAcYhaNyd2bZk0JZy2I4RxLEt4A+ERtE5KElSyEpAck2Ahe1bOVmWQQMEwLPEBCw3ioeEV27ZjMCU4sICgVUBJCQSkAKBHawmoyhKw22NAcqbQDvqfUoQ184zbFs2CWhCmUUpCXu4TQGubM/F4aJSWtTQUFOAhuxFXGNBC0ym7NPSPTX0xdJf1fHoPfCsST7LRUZ/F/gxMQfj4+LwhsCIiULjQ/wBfbFoyy9sTUgKNfqpUoOKEYkhnBBB0IIyhpYE+TXEERSXNxOwUPvJUn8wrF4QwTWLCKi/P1/29UWhoDv8AQX7BHI/mMEHQX0eXy9pgjXjwZUuWZflO/Vows/WZ2/ZrpS3PLQ2jgypjjRqEZg6Fo7/yk7Mrzn/DMjz82Qkl2ZQbeDBTDJyKipodYo6m25foXdN9n7krWQIVNU26xIYuQ7saUAr4VDhuCwVuEFiSGxh2oN4kMwJLAB9Tk0XEtQUSCC4A3hXdxFqUq98tDHC1jvyN2V8IxBjWhZ2c4bUs0MELlLLkEAEAGhcMSWqwrQwyIvkmiTFSIsoPSIQXbk/j8GATJgiTECEBXBxP4le+FJTgLuopbmzC5GedhGmFzLMM/U9fQ8Tg23Y5zSSuLlT8R7CwCLkABqs4JcOGoQ4zaLrmgNm+hHpJOfsgEocdKEiwGhhiEACgA5Qnt9DW58lJKc2qdb/0hkTCtnnhYdLtQgtRQIcFKrKHEe0RFu40ki6vjxhSkTH3VoavaQVGpdnStIbutDVRWZi+rh4kv3Bh6+EAMrLC33igitkqB4XUYbCE9Zn1bUdsXf7YuvaEgsSH0FVfhFYBNpcjDEJzjHtKyoEMoJzAIC1ObBjQZ9oHKM8tZLOmYlTA1KlISoByxJqMrVBNKmJJFeWqgnZHUUWistYqykk3oQcgPdGT9JSlAAqG8OJS5DlAWKYgKtdg+UXTNlhOJJSUjdcAPQsQCL1yEOx23rs2GKn47oyha8QUp2Y7iasS1TbFY+NBcnTLWCHB/voRcHgYiEKkZ8AtTClSbcSfh+QMWQlvaYrhehYxPVjQezwtDvixK2blogQoFVqWudc+cSlJrWr60yNsqQWDcNMWSYqkvzESL/Hx8GEM9B0F9Hlfdgg6C+jyvuD1RMa64MuXJj+U3Zlec/4ZscMhhrz98dz5TdmV50/wJscX2fHxzihqfuX6F3TfZ+5hTMmJWoFOIKUMJThSUpwgb2Je/vYi6dbRtELXL3nHIwxA4juqKUpwjlJXW47RdntE9lZJB3iyS9gEuxBtUKLjWNEJnJJYihBcOHHZIqAQc4mXOJIBSQT90hxlQvqagWytESdyZiqhOvqB+PCLpz+LRWYSGOntaLiE+BeyYgQGIxQhloTPNqE8shx52i+N7A99IJYapvc/GkTjeLuc5fUrCZe1JsEro9kkgVZnFKRqSpwDWutDXUG0VGXKLRFklwBgEAiIQwVGaZtRCygBLsDUkEgmpAw1Ap48I0qtGOYnEtVSMJA3WswNSzm5obaZmSOFebjG6JZRAxKbUIoLeV2jXMEcolCGs93qSatqeQi8EIzJTlLlkCIziwiDAiAH1W4QtMgBjUkEs5JZ3FrWJHecyTDYILjuzP8AOEB99FMipORqL0i6TZaLkZgjENCCHHAtTk4LCkZgeEUWk/Vv64d7jjJxd0aJUwKqO8G4IyPGGKMYFkiqe01QymPeA7jI++FyFhhgWoAh23XsK4Vh0nUakw9pejq42yb+tS+HEMWjh7PblWLqTpf4vGJkhLEMM3o73L5l84khdC+MaKYZXxJTX45E2hHVxeGbHBv4XhM64SlnNT5WEdovlo/GnBMtSwR2SVHslwlLD6pvYWapc0iZWJLusIOKpMvdUSSXC8TNWgJcM1Yawd4zU1dHrugA2zSWDfq0003RSCJ6CP8A40nzSPyCCNRcFB8mL5UHdledP8CbHHRHa+UkoqEkC/W52pImxydv2QpSGUSLKtnppp35xWq0ZTd0WKNeMFZnJmdHrIbrSKKFi1UBIJrcMVcyIrN6OUCT1isJdwHBwspiCFBiMRs1MLdkR0cR8nxIbvrEYNS9uFQfjOKyb9ssySfCEbHs6klRUrE+txajZa0LVtGmZLCgyg4hS0rfdUkDQpJPGoUPVEicEsFqSDzZx5TGz+h2cxzecnTCwUIIISSSFHdVQkYQVMp72v46lyV5G/g/IGFbOkFa13skGjMACWOe8T4cIer0QPoSXsCfj+sKmrDXHE3Ya04tC1bQlL1oGFwS5LAJDuXdm4ZxEjaATVMxyc5a2FSAHwswrX3xJK2WQct2EalTA4BIcuwzLXYQhc96JGoJIIAILMBQqq9qUvCUIxDE5xFi92wqJSNCA5FLgmtYYhDC71JtmpRUfSYjgqVNU7NRFTZagQoFZJO/hUzgtZKqABmoQQDd3MNlTFJAeqWqGJmANbFiIURQanUm9zACYLleNaad7jZU9Kg6VBQdnBe0UG1oyUPgtTWukIGzpAZi1mc1BJLGu8HJodTrBOSomhwtmwUfSaQYLD1nSNRIWksSxBFHB0NRUG/EERnQgowpLEWBAwkMCaptlcaikLEjdYqUX7VgFPcFNQHzZie+HJQAXqeZKm5YiWgwc6teM45WSzwRD8PVBESqTEKggaGBWdKCqF20BZ9KivgYJcpKXZw93KjbmS0WApFJsp2YlJBcG/iLK7+BhgMeIEJ6pf2n+xPwYfCGDQtEpIsA9asH41hsRDEAikm3E355twi7RVc53TvmoBACyHDEAkBtLxKNrNMkotvASqlRqSk7ooBVA3tTXEH4Fs40y1qcbueREJ2dJKsRBSwZizmoL0JDDL7yrZ6kwro1KMWoL0d/oH6NI81L/IImI6A+i7P5mX/DEEaq4KL5KdMXk+cP/wBebGSeS1ACdDnGvppL9UNVqHjIm5xzTsQ8ub+8X746w4OM+TnznLlIALWFA/EGgOVodLkboUou7UBSkCh8rN8nyhkvYFtvKS+ZYnEcyzjC553iVbLMAZCk0tiBa/k1p3xWpUndupG/8FipUVl8crfyQNmDE7xAyBSSdeyMr3jIlADlOKpfeKTwyS9mF8hDps9RABZIFwMyD6Bw9cJIo3dFfUVKd9sEv4LFCnO26bf8lcBIu2dIMJa/xqzX9EMgMVVNp3LLgmiikveKTUO6HuM60eoObEOPGGCBct2yIsYE+xSWMGeROxpChmAbgs4s40hmkK2hSQyqJU+EijkGjcRZXdDRf1d/CBxdzKqw2OwQQufMKS2FROeTA2qpge6LS1EhyCOBZx4FoTTXJAtERJiIQgMLRtCVLUgF1JuNLM/N6cjpDFQsbMnEVAMou5BL7wSD6EI/DDVgKI2tJSVhyEkvl2bmrUbefQgxb50ncdwZnZBBBs+8Pq5CuZAhadglhJQlOFJIJCSU1Rha33Uvq1YvM2RCikqDlLYSakMoKcG4JID6tD+kMEo2hKllAO8LjSiSH54g2rHQwtG3IMszQ5QA5LHsgOSBnTvHOGJ2ZIWVgMokknV0pB7mQj8MUGxIwrTUhYZTqJJGHD2jW2d4PpDAwzwClJcFbsGOQcvpTWIRtSSopB3gWIY+SD3hjfgRkYJuzJUoKUHUGIOYZT00ciuoDQDZk48bb1aufrM9O7urqYMBgfEQyTLKlADP1ZwqdMSCQBiFgSQ7jkQK99onGk2t3BFuxaI+Pj4ygQqmXIhKm8XbuiVEm5JOpLnxMJqKX5Grg8Gz/X+9/wAaIWFuWAc5jIfeOXK/CLyJSgokkVuA9TQBVTSgsBncxAu6WMt262DSkRZF4hMXSKjnAjQO58n/AKLs/mZf8MRMR8n/AKLs/mZf8MQRrrgynyR0veV5w/wZkYp8zCHAJcswh3yjmECUQWPWHT7GZrHNlbafrV9B9FII14Qe2QnQnNbomlG0u24u4FRQP7IgbTVsKqlhQtUsCTlrw9ENkzMSQdYtFq6ZVs0ZNs2a6kiuY148/XGDMfHxnHbjz/ShXJViYGUSA9iCVNhxEtc0BZ3Ad4oanTOT3Q59mjpK3+h/sPgMKk7QlfZUDweo5puIbGY1bk0CsJOyJLkBRUS4AWsOTyUwqe6HmNXR4GIu+IW0aj9/v5x2oQ3zUThWnsi2IldD5GgdycSip2ABSSThpTvOpjpSZSUvhAHLl/WGmMe07YE4gDvDW3w3ujVUIU0ZE5uTuzSprlqZnLWuUcJ6/A9GUWVtCiGKiQdf6wtMZ2prqokkCRcxEK2ieEM4JcsAG0JzIpSMytqWbBI8VHxoB4GOdOhOpmKO0KMpq6RtvQVOgvbSLLGE1fkpJBAyOjcefONEtK0qVLO8lKRhXuoUFKquoAvvGmSQNTFduG+5BDgUPh7PTFmpplSpXeWcPdhEUTOSSwUl+YfwgVKBBDXoWJF+IrECUBYJ4WDeiKOCQyJjMnaFG0tXeUjlQlxD0EkBwx0oW7xSCwEwhWxpL9uukyYPBlUh5ggANmQlAWwfElnJKiOG8SWtQUBApEGWNB4CJgiTm2kugsCUgWAHKCKT5yUJKlFgLliblrCEfOyGxy1IfNSpbDmcURs2NIdLZCnqxcGpYKUoEFnYOcXeRGwRhmzApCikpUGIu6XI+sRYa6CN6UsACSWzNzxLZwM0dLJuLT9Fosi4isWRcQi0d7oH6NI81L/hiCDoL6NI81L/ACCCNhcGU+TH8pzST5w/wZkcYR2flPaT5w/wZkcVu6M/U/eXtN9gyTMwqcAWbx/tHSkzgq3eNI5AgWo/VLHIl++oPtidDUunh5RGtplPKwzsTEgpIIcaaxmGxymYJSaNQ6jnGGRPmgjEpJGm8bWLqLju1im0SUrSU4UpBzQkIIfMKAcGgzyi35lO1yqtJUucFcxOZAPNiKXByMb9n6WDMoFR1RhqKVYqFXLU9DtC9u6OYFSa6ulJIDUVQVY5aHhXnnZ5ssgkUJD4pKpZwtUgtvF2pS54CFJ0ayy//TTbyejkz0rDpL66g6EZGNexIdYJyBPfQd9CY85s224DQYgqhFi6QaAmxvun0VfuSNoAAWDQVe1M3e1HvaKiSo1l0cq8HKDR2jHO6VQTKcNiDVNhiLE8Wd2o7M4vGiZtNHAUoEAgpBPatl4u14gbXoiZ+H45RrShvi12Yl0mcOUFVxFJ0wgjxcl4YIb0mESyK4dQeNgM3oqlYxytqSosDXQgjwxAPGJUpuEmmd4xk1utgXt5qnvPgG9sZxDttO8nkr1ojNPmhIcgnQAOTyEaelxSTNPSr/LOx+mEl8UtyalmbstnX+8c9W1HGVtQ3SLNkw1HprwbAvawA5FSKB6F9FW74fLUS7pI5kF/Ax3ko1I29CWlpxbVjoHbEeUDydXiEgtEK21ItiPJKh+YD3xjJgiotDD22Q8OPZ0UqCgCDyI+PhorjILGxsYw7Mtpl2BSSxNMWJA8WjbPSSKKYitgbcDk7RSqU/jltZQq09krDjFZkwJDqIHPXTiYUpCk1K3H+oJAbVwB7oxLnGYsEUQkEVuSeGVk+kXJbi1aLZ109B1ZqKNc3bEBJOJNASxOF2FqxzV9IrTMZyUscTy1EPTDhwJqm/1nte8LUklWJCUtcFKiAqoYnCoAvWpe2blm45rdgPzHh2u/3Rzcv7c1aWipwvfP7GtCsZGNSsJqyQ1NMBI/3P7IvtnVABMlGEvVRDKJalRYXe0YwqY7FKW1Bq2oDxq2XYyqqcIDkOXJoWO7nUEXEONSW1xR3dGnFqXCX94tn92UlbF1lwDkVFieSSRf1P3R20igikmWEpCRYADw14xZKoklZHGctzuWi6LiFiLJRUPWGRPQ9CD/AMeR5pH5BExPQ30eT5tH5BBGwjKZz/lRaT5w/wAGZHHjr/Kg0lecP8JccgDge8EeuM7Up7rl7TtbbGb50zOlnWUir2U2YF6ltBGeZ0k2LdUySU0q5ClB7cOPeXEb1LYZ2yBJpwEUCMT3ANwaPxb4fOOUbctHSV+EzMdprMaoQ3ZIxKxBKiWZmY97RsAOvj7w0VlBxc/iOtKE6QKAHaN9VEegewQPLsgvZXZl2lKlKcJSoBmaapJYXoBd3D8eEa9k2dExKwULThOH9YomWslKVPhLFSQotvAEtoxim2kpSoipALMRSlw9DSME+ZMlK6yUiYDXGThL1uUpdzfICiKgCOGooyksYaI235Rz5ktTsyXFHJJJUCBvFNDvC9bRCZ6rEyyHcDEpnJNcJsfa8MVJdaeqriSlZCS6UFaVOgGyUpagLOfCGzdjKVMVFyHoolg7MSR8Me8u7XL0JqduzvdB7RilYCRiBoxcEKP1Xqc46UqWoGq3DWZtKu76+McPZehguWhW71gUSha0leEMUmgUmp1dxSO7KCgN4pUcyAUi/kur1xvabd8SUujz+q2OtJx7OL8odlBUlbgHARvFnwqBYcd4njhHCOER/Q6HIx3vlFsyyy3ThSnM5uSWDVo3hHn1TAGcgPqQPBzyitqF9fBv/wCGNOhZu/46NE7acRScJoC9mckWq5FIzy05kVc1N709DUiUrBsQeVfVFnjlue1RLVDTQpfaRMDgg2Ib0QpM1YYPoC6FKNq2YCr2JHqhpMS8Tp1XDglVoxqPL4JTOAG8oGj0Bzf6tdD4GD50jyvX3QpKEuyheqebuz6vUZ1VF1SUAdkVpwOjxfhLdG6M2cZRk0SuegguaMXLHyXNW0hk7aEzBvISspvWxsrCGrUFgSLQqZLSA+EGwa/ADxPKpgkgggJkqc5JwklgSzA1o8QqU4yzP0V6lNT+4PmyVTEiVQJPZl4SJpEsnee+EEkAF3Gdovt+xqQwdCFkEqFXSlwAVsQN44s6YeJbfs3Rk04pgCgpIHVpUCnfJDqAUzkJcBzhJPCLK6GnGpSVBKnCVTEneP1gCSARe4vYkCMqrradOexNOK5/L/XrgdKO3CdkcOQVHF1ZBIocO6kFnHaJSX4DOpFY6MmZiAYKJsAQyiQHNKDWtqR0VdDTnbCgim9ioHu4Ictyq44gNmdFmVhWpTspmAwgYgUguXep1F7HOnV1UK1RcK/RcjWhTj9LuzNL6PdsRVifIgBq7oDWtVnplaNklACQEthyq9DV8Rvq8UXLQsu5JbJahTIsk+mHgR2x6ODk5csyp2xGDGpwklLFQYNMICVVo28OWbNF5W0pUUMe2kqTxCSn+YRMrZUJGEAsCkiqixQQUs5oBhDC1IlMhIYgdkECpoCQVDvwiJYI2ZSVt6FSzMBJSADY4qi2G+J6Nd6RqlqBYioLEHUGM6NilgEYQxKSRcEoCQlwb0Snwh0mUEhKUhgAABoBYQsBn2el6H/YSfNo/IIIOhvo8nzaPyCCNhGWZenl4erOij6Zah7Y8uuWpe8sWBYPvYqb2J2Cu0BzvlHf+VkzCmWWJAUokBnYS1GxvlHLaKOpqPES5poKzkYUJm4qlNAauDe1OrGYyNnjQpZsUHShSRXQkg+gRlPSKGCmXZ3DWcipCtQR3cQ75e0BWEjskliRVwSA/wAZiK7X4O6di6lHNB7iHHOzdxMLE0EsQt06OaGodvUa5sxhqxiUzlgAaEpqSblJByPieEVnIIA6sJBtWzKVctdnJbOtYSZJoptU5JQpiDulwCysI7Qa6SzirMWtGlaedyP9oN7veEqkFQONswMJULjOo+H1iyN5CakWJGhAYhqVBDcGhxcc3IyUsWMyEDEAeucHylqTejqsRSHfM8U1CqM4xAvl5PNqjkdXaiUwY1HxxhiTBFrcm+LjaltdubHTSkBgKABm0FGHoi8Zdm2nEpiwpTidG741RuQnGavHgxZQcXZmbbtkTNThV3HQsziPGFAJdgeJGQdqZXMe32gnCpr4S3NqR5HZNlUssxSG7RSfAPQn1N3RU1bSsza/wmajGe54x/2YlSlAuhgCzhgPKrZz9XwMLSicwdSfD+kehHRaHqVngSB3ukA+ysZp/RykuUbw0feHeaHPSKaqI0lXpt8tHGwzWuM3tarNTl48IMM1rh2za+8NPunui0zYFANNVMCyKkEoSWABYJJAyoD64dJl4Qzk8ySfExO51hHdm/8AuKVjZilKrvVsy1CDk0SlSgCFhKkk2uQKUc0VVzl6IuJyXZw+hLHwhpEShUcHgJ0YzREmWi6UpBGgYh40IJBBBIIqCKEfGkZE7PiUAkBR0LUDOb28c4YdiVcy5h3gKEksWAoFOwOeQfhFpV4S+mRnVIKPs72xTZswJImntKE0/qxgACsBCSghT7tmHpjXtMopTvLUtWIFB3UkE6FKagAYjwBypGTYDLTJCMONRLrS7MxYBZswAAwm+l2WrZEKLqloYlTJwS2AxHDYO7VvePNyo7qzcVaKb9c/3/gqbbs1bHsiVulRXiGWIkKBSBiGIUuzAljzjdL2dEsKKlFlM+NQKc9aB3buEYNmWiSXw4UBKqJSwclJqBQWVU0c1NYXMmLmnEoJAagU5YEV3KVL3JBajCsQnppzqNJ2iPZmxp6XnoBRvpxglOFw5CgCQE5qogsKs9DC4QjZQ4JyDAJdCQCXbCk1rq/pLyrcYucLsXcsCCQdQAWGjHhFylT+OO29zpFNDoGhQ2lDdpI4E4SOaVMR3xcF9QPAn3COliVyyLcoYmM6sQYApqbkGwuS1y1MhXuLZEoJt8eEMR6Tob6PJ82j8ggg6I/YSfNo/III2DKOb8qZeISgXbEpwCz/AKtQY8K24aUjlx0/lSthLNKFRLlgAE1JOkcAbUD/AIiBkwZ30xKofwxnalfWX9O/oNZjPPWkhQeugqqg8kV1iCAxxBSme4UoXLUZvAe+NCEsAMh8Wive2Tu1fAvZzSvaJJNG5U4Bh3RO0EgOMj7DGZSJhMtwGDFXZooBVs74RQjtG+VFzJxluAMeIlgxo2JIIuwUySwfdJF3idvZBt2sdGEBJSoAMysSiC5Nxiwl9VA1s9OF1zWSVZMTXhyygkymqaqPaOZrbNgLAPlEOCfIyCIeJhDIHt9VPZFJnS6UEpVMAIbtXDs1SK39ehjPM2vCpiZYDi6lYgCHqAlrnWEyJ4ljCjqUJxFTArFVqdR7NyokvxjrCco8M5SjGXKOsqao3Ue6nqhTinh4RmlbaK41Io3ZKjd+04pGaYmUcLzBRSlDIEzJuNtCKM2hhOUpfcxxjGP2o6hiGjEiQiZ1hCgoTGxijMHYN92lbtGqRKwJZyakubnEoqr4xBpE02U2mQlYZQfS4IpkRURydp2JSAVEpKQQLnExUACRhbMPWO4qxhG3SsSMOpSAbscYq2bXiUZWOtOrKDwzhYYnTjZqk8hnGmZsEwEDCC+hoOeJvQ+cdPYtjCEigKmqpqnvu2kdHNJF2pqopfTknYpeGWgGhYOP9Rqr0kxoaIaJAjhe5nEAxC8vi9ImMk3bd5SUoUvA2JiAxIxAbxD0a2vCGiLG7SLE1CS5Hgyv/Wpb2gRG0SlEuFlLAUuKEkuHq9ByfWJ2kOyTZRY8sJcd9u88ItPmC2d2zLEQ16FLgyo2WZTFMJ1uDcH6pFePOlYvICknemYmemE6jRyM/HnGleRZxp3hi2bHK/tsUDQeAh7g2iU7RmxA5h8q8rxWTMqWLuSS5TTlhqzMP7mHFQzI72vE/d8Mv6QsBkhNSDkGbmQXrmwNxS98nCMoJRRXYJbinEaOdMrUo+ZjQmY415W8c+6CwXPSdEj9RK82j8ggiei/2MrzafyiCNgyzk/Kk1kh2cqFn+q+fKOCteEsTl5DjxFI9L8othXNwdWHYl7OLEEOoC4/pHJmdCTFFzKmV0mAWGgmNFGvTk53SLlGcVCzZhEqxwhQVWqQFW400oW740IUCARbw7myI04RpR0TNFpa2GqkHNzUreIPRk4F0ylV7QeXXj27t4+Bji6M+jsqsOxC3YtQtTOrULRjUmaKlctrFkKfCSHriob+HdHVPR877JfjK/7IpN6PnkUkrdx9aVkQftIFSnfgJVYNcmTZZeFCZZKlYUgOo4isAM5OZ15xOzr+qXdJI3nxYcRCSdQQL5tq4jQvo2cUt1CzdqyeLf4mkVV0ZOekmYGsypNCb0MyxpThqAYboyfoSqxXsgwE0hqdinsHkTHau9Ju3nIF7DPI/YTPxSf+yI/DPol8sOzFMAJIK1JZhSYUjsioSDSDCkj9qpj/APKczq8bBsE6ryJhc6yNAPtOHpifmE3/AC6/GR/2wfFPpi+SHaOcpTFh1imDg9cK1fNYN6eMVd2BG0aP1qM6PSY9L0rHT+YTf8uvxkf9kSOj5n+WX4yP+yD459MN8OygPH2xAiB0VPDsiYHL0Gzty7daMO4RP6M2nSb4bP8Az/DQvhn0P5YdgYSQSoaJD8yoMD3B/HgI2DYZzN1S3a7yr6tjhf6PnYn6mZRIsqXUubgTKsGbmYFSn0Hyw7KGMs3o9KlFRJJORZgThyatEhLHKOh8zm/YzPGX/PGbaOjJylOJUwUa/NuzOAz0gVOa9A6kH7Mn6LSzYlmjGor23LNSi1CjXiw6OS7kk2O8xdiDmNRWLfofaKDq1sOK87h+v/tAeiJ/2a+G8s+P66J/HU/qI74E7LsQQXxLNCN5quQQSwuGP4s6RomJcEOQ4IcZOLjlFtn2OcAypSzybP7yybvnBO2OaWHUzGxAmibJqPragRH4534ZLfC3KEbMAoBRclzXEpQ+8kKUbj2h4zy1Tqnq5Tu37RTMAP8ARrTujpI2ab9lM8B74rJ2SaEh5UwFq0F/GsP455wR3wxkzyJSmVjUSVEkDdZAIACUkJDgM7mrkxfr2JCgQ2bODU6O1ADXXvjUNmmfZzPD+sKm7HMJAMuZhq9LmjPqL05Qvin0S3w7Mx2JBOJql6gmuK/dU+JaL7NISgMmgd6kmrAZ8hGr5sv7OZ+EwlRYkEFxcMXD6jw8YNk+mG+HaESkJSsuz3SSTVyxvTEHQMVyFARqBqYSvCbhzxS9FDlmIotFsJmA5OFqBewwnViKV8Iapyfpic4r2ev6NH6mX9xP5RBF9kQRLQDcJA8BExqGaNggghAEREwQARBBBCABBBBCGEEEEMQQQQQAEEEEABBBBAAQQQQAEEEEABBBBAAQQQQAEEEEABBBBAAQtWzIJcoSSbkgEnvgghoCDsqPIR+EZQDZUeQmlt0ZO3rPjEwQwGwQQQA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5" name="AutoShape 4" descr="data:image/jpeg;base64,/9j/4AAQSkZJRgABAQAAAQABAAD/2wCEAAkGBxQSEhUUEhQUFhUXGBwaGBgXGBgYFxkYFRQaHRgYGBQYHSggGBslHBwYIjEhJSkrLi4uFx8zODMsNygtLisBCgoKDg0OGxAQGzQkICUsLDQsNCwsNDQsLCwvLCwsLCwsLCwsLCwsLCwsLCwsNywsLCwsLCwsLCwsLCwsLCwsLP/AABEIAMIBBAMBIgACEQEDEQH/xAAbAAACAwEBAQAAAAAAAAAAAAAAAwECBAUGB//EAEgQAAECBAMEBQcICAYCAwAAAAECEQADITESQVEEImFxBRMygZFSc6GxwdHwBhQ0QlNykrIVIzOTs9Lh8UNUYqLD0ySCY7TC/8QAGgEAAgMBAQAAAAAAAAAAAAAAAAECBAUDBv/EAC4RAAIBAwQCAQMEAAcAAAAAAAABAgMRIQQSMVEUQRMiMmFxgZHwBSNCobHB0f/aAAwDAQACEQMRAD8A+ydKLmCWTKIC3SzgEMVDFcjJz3Ry5XSe17yTIluErKV9YAlSgkGWCjJycJrk8aflKgGWkGo6xN65KjyPWyiooX1PkthILkszkMX4RXqVtjtY706O9XuekHS+0pIHzczAz4ypEsvvMOrClf6avmS2UR+m9qp/4d2f9aihOJ62LbumfAHzxQkFjgGFTF0AuCHAxMwLEDU4eMN2eRLOMhCaqzSAQyUhiCHFQaHIiIeT+Dp435PQ/pnaME1XzQ4k4erT1iXmBSyC5+qQAFZ9ocWgdKbUVsNmSkb1TMBCv1SikUbDv4Ukl7ltRw07MjyEV/0p90SNnl+Qj8KdOXGF5S6DxfydlHS21Bh826zdcrfqqurdEslZFAKk1JFAIhHS+1nADsjFSgFKxEpSAlBUcLCjqWkV+o9RHJ+ay/IR+FPuip2KWogFMsJNC6Q1eLU95EShqFKSjYjPT7YuVzsq6W2oLWn5qSnGoS1DyEpIBUyjiJUkn6jCYgMSCT1eitqXNlJXMlKlKJLoUXIZRALsLgA98eR+aoYAIR+FJtoWtasXGzI8hH4U+6E9Ul6GtNf2e2iY8OvYpZvLl/gT7ogbFL+zl/gT7oXlLoPFfZ7mCPCr2NDfs5X7tOvKJOyyx/hSvwp/lh+Uug8Z9nuYI8N82R9lL/Cj1xCdnRUGXLf7iM+7V/CDyV0Lxn2e6gjw6pCMkIH/AKJ15Rfqk+Qn8KfdB5S6Dxn2e1iI8ZgHkDwTAUDyRB5S6H4z7PZwR4ibLDhgLueWb/F++GGQP7Ug8mPRFad9ns4I8YJI4+J98T1Y4+J98Lyo9EvFfZ7OCPGKl0ufxK98VEp2IUoH7ym7w8NaqPQnppHtYI8QpagQ5U2oXM99Kw8P5Uz95M/mhvUpehLTt+z2ERHkC/lzf3s3+aKHE/bmt52b/PC8qPQ/Gl2ezgjxzHy5v76b/PEsfLnfvp388Pyo9B40uz2EEYehFEyEOSTWpJJoos5NTTWCLKdys8GX5S/s0sH3x+VUeYQhWNR3k4gl2mFQ3XASEmiLuSBWkeo+UfYR9/8A/C48rtW3hCiCFFtGbslWvBucUdRfdjou6e2zPZqkSwkMHu9STU8SSYVPlVcEAsQSRQinaqDRtczHOQJQJxhcxWJjMIAeu6XThGECgLWRnUxrXPxoWQ4ahfhU1Bs2muTRw2tMsXRqlKdILM4BY3Di0Cw1QOfstEISoZgjuHdYwxKfH49ELgfJQLI7QvbCCW5tEhzy9Jb1QT1lKVFKSsgEhIIBUQKJBVQE2rSsZ0InN25feg05suALWHEEWsG5tmB8cIYJqdRyND4GsSm0LmqAIUWADuS1H9X9Yas8Mi7rKHGCMCduU7FHOk12JZ2Mtn78o3xCxO5Cj8dxjNsm3S53YJLpCqpWh0qsoY0jEk6hxGhY9Rjn9EdF9Q29i/VS0FyokGWC5SVE4UFxuigI4xJWsRd7mxW1pD4lMUoC1UNEuQ9BqlXhEdaEha1kJAvoAnud8+8Rk6T2NSitQKQFyxLUCC7BS1OlqFRClUNLGNW07JiEwODjDb4xJJzdAZwQwo1omtqX6nNuTl+heTPSsOkmhYghSVA0LFKgCCxBqLERB2tGPBi3nZmLPhxYcTYcWGuF3bKF7BsypaVBSiQVOkYlKCAyRhC1nEoOCa2xMKCFnYV9d1gUlIxOrCVgqGDDhXLfAou2/cAAcYhaNyd2bZk0JZy2I4RxLEt4A+ERtE5KElSyEpAck2Ahe1bOVmWQQMEwLPEBCw3ioeEV27ZjMCU4sICgVUBJCQSkAKBHawmoyhKw22NAcqbQDvqfUoQ184zbFs2CWhCmUUpCXu4TQGubM/F4aJSWtTQUFOAhuxFXGNBC0ym7NPSPTX0xdJf1fHoPfCsST7LRUZ/F/gxMQfj4+LwhsCIiULjQ/wBfbFoyy9sTUgKNfqpUoOKEYkhnBBB0IIyhpYE+TXEERSXNxOwUPvJUn8wrF4QwTWLCKi/P1/29UWhoDv8AQX7BHI/mMEHQX0eXy9pgjXjwZUuWZflO/Vows/WZ2/ZrpS3PLQ2jgypjjRqEZg6Fo7/yk7Mrzn/DMjz82Qkl2ZQbeDBTDJyKipodYo6m25foXdN9n7krWQIVNU26xIYuQ7saUAr4VDhuCwVuEFiSGxh2oN4kMwJLAB9Tk0XEtQUSCC4A3hXdxFqUq98tDHC1jvyN2V8IxBjWhZ2c4bUs0MELlLLkEAEAGhcMSWqwrQwyIvkmiTFSIsoPSIQXbk/j8GATJgiTECEBXBxP4le+FJTgLuopbmzC5GedhGmFzLMM/U9fQ8Tg23Y5zSSuLlT8R7CwCLkABqs4JcOGoQ4zaLrmgNm+hHpJOfsgEocdKEiwGhhiEACgA5Qnt9DW58lJKc2qdb/0hkTCtnnhYdLtQgtRQIcFKrKHEe0RFu40ki6vjxhSkTH3VoavaQVGpdnStIbutDVRWZi+rh4kv3Bh6+EAMrLC33igitkqB4XUYbCE9Zn1bUdsXf7YuvaEgsSH0FVfhFYBNpcjDEJzjHtKyoEMoJzAIC1ObBjQZ9oHKM8tZLOmYlTA1KlISoByxJqMrVBNKmJJFeWqgnZHUUWistYqykk3oQcgPdGT9JSlAAqG8OJS5DlAWKYgKtdg+UXTNlhOJJSUjdcAPQsQCL1yEOx23rs2GKn47oyha8QUp2Y7iasS1TbFY+NBcnTLWCHB/voRcHgYiEKkZ8AtTClSbcSfh+QMWQlvaYrhehYxPVjQezwtDvixK2blogQoFVqWudc+cSlJrWr60yNsqQWDcNMWSYqkvzESL/Hx8GEM9B0F9Hlfdgg6C+jyvuD1RMa64MuXJj+U3Zlec/4ZscMhhrz98dz5TdmV50/wJscX2fHxzihqfuX6F3TfZ+5hTMmJWoFOIKUMJThSUpwgb2Je/vYi6dbRtELXL3nHIwxA4juqKUpwjlJXW47RdntE9lZJB3iyS9gEuxBtUKLjWNEJnJJYihBcOHHZIqAQc4mXOJIBSQT90hxlQvqagWytESdyZiqhOvqB+PCLpz+LRWYSGOntaLiE+BeyYgQGIxQhloTPNqE8shx52i+N7A99IJYapvc/GkTjeLuc5fUrCZe1JsEro9kkgVZnFKRqSpwDWutDXUG0VGXKLRFklwBgEAiIQwVGaZtRCygBLsDUkEgmpAw1Ap48I0qtGOYnEtVSMJA3WswNSzm5obaZmSOFebjG6JZRAxKbUIoLeV2jXMEcolCGs93qSatqeQi8EIzJTlLlkCIziwiDAiAH1W4QtMgBjUkEs5JZ3FrWJHecyTDYILjuzP8AOEB99FMipORqL0i6TZaLkZgjENCCHHAtTk4LCkZgeEUWk/Vv64d7jjJxd0aJUwKqO8G4IyPGGKMYFkiqe01QymPeA7jI++FyFhhgWoAh23XsK4Vh0nUakw9pejq42yb+tS+HEMWjh7PblWLqTpf4vGJkhLEMM3o73L5l84khdC+MaKYZXxJTX45E2hHVxeGbHBv4XhM64SlnNT5WEdovlo/GnBMtSwR2SVHslwlLD6pvYWapc0iZWJLusIOKpMvdUSSXC8TNWgJcM1Yawd4zU1dHrugA2zSWDfq0003RSCJ6CP8A40nzSPyCCNRcFB8mL5UHdledP8CbHHRHa+UkoqEkC/W52pImxydv2QpSGUSLKtnppp35xWq0ZTd0WKNeMFZnJmdHrIbrSKKFi1UBIJrcMVcyIrN6OUCT1isJdwHBwspiCFBiMRs1MLdkR0cR8nxIbvrEYNS9uFQfjOKyb9ssySfCEbHs6klRUrE+txajZa0LVtGmZLCgyg4hS0rfdUkDQpJPGoUPVEicEsFqSDzZx5TGz+h2cxzecnTCwUIIISSSFHdVQkYQVMp72v46lyV5G/g/IGFbOkFa13skGjMACWOe8T4cIer0QPoSXsCfj+sKmrDXHE3Ya04tC1bQlL1oGFwS5LAJDuXdm4ZxEjaATVMxyc5a2FSAHwswrX3xJK2WQct2EalTA4BIcuwzLXYQhc96JGoJIIAILMBQqq9qUvCUIxDE5xFi92wqJSNCA5FLgmtYYhDC71JtmpRUfSYjgqVNU7NRFTZagQoFZJO/hUzgtZKqABmoQQDd3MNlTFJAeqWqGJmANbFiIURQanUm9zACYLleNaad7jZU9Kg6VBQdnBe0UG1oyUPgtTWukIGzpAZi1mc1BJLGu8HJodTrBOSomhwtmwUfSaQYLD1nSNRIWksSxBFHB0NRUG/EERnQgowpLEWBAwkMCaptlcaikLEjdYqUX7VgFPcFNQHzZie+HJQAXqeZKm5YiWgwc6teM45WSzwRD8PVBESqTEKggaGBWdKCqF20BZ9KivgYJcpKXZw93KjbmS0WApFJsp2YlJBcG/iLK7+BhgMeIEJ6pf2n+xPwYfCGDQtEpIsA9asH41hsRDEAikm3E355twi7RVc53TvmoBACyHDEAkBtLxKNrNMkotvASqlRqSk7ooBVA3tTXEH4Fs40y1qcbueREJ2dJKsRBSwZizmoL0JDDL7yrZ6kwro1KMWoL0d/oH6NI81L/IImI6A+i7P5mX/DEEaq4KL5KdMXk+cP/wBebGSeS1ACdDnGvppL9UNVqHjIm5xzTsQ8ub+8X746w4OM+TnznLlIALWFA/EGgOVodLkboUou7UBSkCh8rN8nyhkvYFtvKS+ZYnEcyzjC553iVbLMAZCk0tiBa/k1p3xWpUndupG/8FipUVl8crfyQNmDE7xAyBSSdeyMr3jIlADlOKpfeKTwyS9mF8hDps9RABZIFwMyD6Bw9cJIo3dFfUVKd9sEv4LFCnO26bf8lcBIu2dIMJa/xqzX9EMgMVVNp3LLgmiikveKTUO6HuM60eoObEOPGGCBct2yIsYE+xSWMGeROxpChmAbgs4s40hmkK2hSQyqJU+EijkGjcRZXdDRf1d/CBxdzKqw2OwQQufMKS2FROeTA2qpge6LS1EhyCOBZx4FoTTXJAtERJiIQgMLRtCVLUgF1JuNLM/N6cjpDFQsbMnEVAMou5BL7wSD6EI/DDVgKI2tJSVhyEkvl2bmrUbefQgxb50ncdwZnZBBBs+8Pq5CuZAhadglhJQlOFJIJCSU1Rha33Uvq1YvM2RCikqDlLYSakMoKcG4JID6tD+kMEo2hKllAO8LjSiSH54g2rHQwtG3IMszQ5QA5LHsgOSBnTvHOGJ2ZIWVgMokknV0pB7mQj8MUGxIwrTUhYZTqJJGHD2jW2d4PpDAwzwClJcFbsGOQcvpTWIRtSSopB3gWIY+SD3hjfgRkYJuzJUoKUHUGIOYZT00ciuoDQDZk48bb1aufrM9O7urqYMBgfEQyTLKlADP1ZwqdMSCQBiFgSQ7jkQK99onGk2t3BFuxaI+Pj4ygQqmXIhKm8XbuiVEm5JOpLnxMJqKX5Grg8Gz/X+9/wAaIWFuWAc5jIfeOXK/CLyJSgokkVuA9TQBVTSgsBncxAu6WMt262DSkRZF4hMXSKjnAjQO58n/AKLs/mZf8MRMR8n/AKLs/mZf8MQRrrgynyR0veV5w/wZkYp8zCHAJcswh3yjmECUQWPWHT7GZrHNlbafrV9B9FII14Qe2QnQnNbomlG0u24u4FRQP7IgbTVsKqlhQtUsCTlrw9ENkzMSQdYtFq6ZVs0ZNs2a6kiuY148/XGDMfHxnHbjz/ShXJViYGUSA9iCVNhxEtc0BZ3Ad4oanTOT3Q59mjpK3+h/sPgMKk7QlfZUDweo5puIbGY1bk0CsJOyJLkBRUS4AWsOTyUwqe6HmNXR4GIu+IW0aj9/v5x2oQ3zUThWnsi2IldD5GgdycSip2ABSSThpTvOpjpSZSUvhAHLl/WGmMe07YE4gDvDW3w3ujVUIU0ZE5uTuzSprlqZnLWuUcJ6/A9GUWVtCiGKiQdf6wtMZ2prqokkCRcxEK2ieEM4JcsAG0JzIpSMytqWbBI8VHxoB4GOdOhOpmKO0KMpq6RtvQVOgvbSLLGE1fkpJBAyOjcefONEtK0qVLO8lKRhXuoUFKquoAvvGmSQNTFduG+5BDgUPh7PTFmpplSpXeWcPdhEUTOSSwUl+YfwgVKBBDXoWJF+IrECUBYJ4WDeiKOCQyJjMnaFG0tXeUjlQlxD0EkBwx0oW7xSCwEwhWxpL9uukyYPBlUh5ggANmQlAWwfElnJKiOG8SWtQUBApEGWNB4CJgiTm2kugsCUgWAHKCKT5yUJKlFgLliblrCEfOyGxy1IfNSpbDmcURs2NIdLZCnqxcGpYKUoEFnYOcXeRGwRhmzApCikpUGIu6XI+sRYa6CN6UsACSWzNzxLZwM0dLJuLT9Fosi4isWRcQi0d7oH6NI81L/hiCDoL6NI81L/ACCCNhcGU+TH8pzST5w/wZkcYR2flPaT5w/wZkcVu6M/U/eXtN9gyTMwqcAWbx/tHSkzgq3eNI5AgWo/VLHIl++oPtidDUunh5RGtplPKwzsTEgpIIcaaxmGxymYJSaNQ6jnGGRPmgjEpJGm8bWLqLju1im0SUrSU4UpBzQkIIfMKAcGgzyi35lO1yqtJUucFcxOZAPNiKXByMb9n6WDMoFR1RhqKVYqFXLU9DtC9u6OYFSa6ulJIDUVQVY5aHhXnnZ5ssgkUJD4pKpZwtUgtvF2pS54CFJ0ayy//TTbyejkz0rDpL66g6EZGNexIdYJyBPfQd9CY85s224DQYgqhFi6QaAmxvun0VfuSNoAAWDQVe1M3e1HvaKiSo1l0cq8HKDR2jHO6VQTKcNiDVNhiLE8Wd2o7M4vGiZtNHAUoEAgpBPatl4u14gbXoiZ+H45RrShvi12Yl0mcOUFVxFJ0wgjxcl4YIb0mESyK4dQeNgM3oqlYxytqSosDXQgjwxAPGJUpuEmmd4xk1utgXt5qnvPgG9sZxDttO8nkr1ojNPmhIcgnQAOTyEaelxSTNPSr/LOx+mEl8UtyalmbstnX+8c9W1HGVtQ3SLNkw1HprwbAvawA5FSKB6F9FW74fLUS7pI5kF/Ax3ko1I29CWlpxbVjoHbEeUDydXiEgtEK21ItiPJKh+YD3xjJgiotDD22Q8OPZ0UqCgCDyI+PhorjILGxsYw7Mtpl2BSSxNMWJA8WjbPSSKKYitgbcDk7RSqU/jltZQq09krDjFZkwJDqIHPXTiYUpCk1K3H+oJAbVwB7oxLnGYsEUQkEVuSeGVk+kXJbi1aLZ109B1ZqKNc3bEBJOJNASxOF2FqxzV9IrTMZyUscTy1EPTDhwJqm/1nte8LUklWJCUtcFKiAqoYnCoAvWpe2blm45rdgPzHh2u/3Rzcv7c1aWipwvfP7GtCsZGNSsJqyQ1NMBI/3P7IvtnVABMlGEvVRDKJalRYXe0YwqY7FKW1Bq2oDxq2XYyqqcIDkOXJoWO7nUEXEONSW1xR3dGnFqXCX94tn92UlbF1lwDkVFieSSRf1P3R20igikmWEpCRYADw14xZKoklZHGctzuWi6LiFiLJRUPWGRPQ9CD/AMeR5pH5BExPQ30eT5tH5BBGwjKZz/lRaT5w/wAGZHHjr/Kg0lecP8JccgDge8EeuM7Up7rl7TtbbGb50zOlnWUir2U2YF6ltBGeZ0k2LdUySU0q5ClB7cOPeXEb1LYZ2yBJpwEUCMT3ANwaPxb4fOOUbctHSV+EzMdprMaoQ3ZIxKxBKiWZmY97RsAOvj7w0VlBxc/iOtKE6QKAHaN9VEegewQPLsgvZXZl2lKlKcJSoBmaapJYXoBd3D8eEa9k2dExKwULThOH9YomWslKVPhLFSQotvAEtoxim2kpSoipALMRSlw9DSME+ZMlK6yUiYDXGThL1uUpdzfICiKgCOGooyksYaI235Rz5ktTsyXFHJJJUCBvFNDvC9bRCZ6rEyyHcDEpnJNcJsfa8MVJdaeqriSlZCS6UFaVOgGyUpagLOfCGzdjKVMVFyHoolg7MSR8Me8u7XL0JqduzvdB7RilYCRiBoxcEKP1Xqc46UqWoGq3DWZtKu76+McPZehguWhW71gUSha0leEMUmgUmp1dxSO7KCgN4pUcyAUi/kur1xvabd8SUujz+q2OtJx7OL8odlBUlbgHARvFnwqBYcd4njhHCOER/Q6HIx3vlFsyyy3ThSnM5uSWDVo3hHn1TAGcgPqQPBzyitqF9fBv/wCGNOhZu/46NE7acRScJoC9mckWq5FIzy05kVc1N709DUiUrBsQeVfVFnjlue1RLVDTQpfaRMDgg2Ib0QpM1YYPoC6FKNq2YCr2JHqhpMS8Tp1XDglVoxqPL4JTOAG8oGj0Bzf6tdD4GD50jyvX3QpKEuyheqebuz6vUZ1VF1SUAdkVpwOjxfhLdG6M2cZRk0SuegguaMXLHyXNW0hk7aEzBvISspvWxsrCGrUFgSLQqZLSA+EGwa/ADxPKpgkgggJkqc5JwklgSzA1o8QqU4yzP0V6lNT+4PmyVTEiVQJPZl4SJpEsnee+EEkAF3Gdovt+xqQwdCFkEqFXSlwAVsQN44s6YeJbfs3Rk04pgCgpIHVpUCnfJDqAUzkJcBzhJPCLK6GnGpSVBKnCVTEneP1gCSARe4vYkCMqrradOexNOK5/L/XrgdKO3CdkcOQVHF1ZBIocO6kFnHaJSX4DOpFY6MmZiAYKJsAQyiQHNKDWtqR0VdDTnbCgim9ioHu4Ictyq44gNmdFmVhWpTspmAwgYgUguXep1F7HOnV1UK1RcK/RcjWhTj9LuzNL6PdsRVifIgBq7oDWtVnplaNklACQEthyq9DV8Rvq8UXLQsu5JbJahTIsk+mHgR2x6ODk5csyp2xGDGpwklLFQYNMICVVo28OWbNF5W0pUUMe2kqTxCSn+YRMrZUJGEAsCkiqixQQUs5oBhDC1IlMhIYgdkECpoCQVDvwiJYI2ZSVt6FSzMBJSADY4qi2G+J6Nd6RqlqBYioLEHUGM6NilgEYQxKSRcEoCQlwb0Snwh0mUEhKUhgAABoBYQsBn2el6H/YSfNo/IIIOhvo8nzaPyCCNhGWZenl4erOij6Zah7Y8uuWpe8sWBYPvYqb2J2Cu0BzvlHf+VkzCmWWJAUokBnYS1GxvlHLaKOpqPES5poKzkYUJm4qlNAauDe1OrGYyNnjQpZsUHShSRXQkg+gRlPSKGCmXZ3DWcipCtQR3cQ75e0BWEjskliRVwSA/wAZiK7X4O6di6lHNB7iHHOzdxMLE0EsQt06OaGodvUa5sxhqxiUzlgAaEpqSblJByPieEVnIIA6sJBtWzKVctdnJbOtYSZJoptU5JQpiDulwCysI7Qa6SzirMWtGlaedyP9oN7veEqkFQONswMJULjOo+H1iyN5CakWJGhAYhqVBDcGhxcc3IyUsWMyEDEAeucHylqTejqsRSHfM8U1CqM4xAvl5PNqjkdXaiUwY1HxxhiTBFrcm+LjaltdubHTSkBgKABm0FGHoi8Zdm2nEpiwpTidG741RuQnGavHgxZQcXZmbbtkTNThV3HQsziPGFAJdgeJGQdqZXMe32gnCpr4S3NqR5HZNlUssxSG7RSfAPQn1N3RU1bSsza/wmajGe54x/2YlSlAuhgCzhgPKrZz9XwMLSicwdSfD+kehHRaHqVngSB3ukA+ysZp/RykuUbw0feHeaHPSKaqI0lXpt8tHGwzWuM3tarNTl48IMM1rh2za+8NPunui0zYFANNVMCyKkEoSWABYJJAyoD64dJl4Qzk8ySfExO51hHdm/8AuKVjZilKrvVsy1CDk0SlSgCFhKkk2uQKUc0VVzl6IuJyXZw+hLHwhpEShUcHgJ0YzREmWi6UpBGgYh40IJBBBIIqCKEfGkZE7PiUAkBR0LUDOb28c4YdiVcy5h3gKEksWAoFOwOeQfhFpV4S+mRnVIKPs72xTZswJImntKE0/qxgACsBCSghT7tmHpjXtMopTvLUtWIFB3UkE6FKagAYjwBypGTYDLTJCMONRLrS7MxYBZswAAwm+l2WrZEKLqloYlTJwS2AxHDYO7VvePNyo7qzcVaKb9c/3/gqbbs1bHsiVulRXiGWIkKBSBiGIUuzAljzjdL2dEsKKlFlM+NQKc9aB3buEYNmWiSXw4UBKqJSwclJqBQWVU0c1NYXMmLmnEoJAagU5YEV3KVL3JBajCsQnppzqNJ2iPZmxp6XnoBRvpxglOFw5CgCQE5qogsKs9DC4QjZQ4JyDAJdCQCXbCk1rq/pLyrcYucLsXcsCCQdQAWGjHhFylT+OO29zpFNDoGhQ2lDdpI4E4SOaVMR3xcF9QPAn3COliVyyLcoYmM6sQYApqbkGwuS1y1MhXuLZEoJt8eEMR6Tob6PJ82j8ggg6I/YSfNo/III2DKOb8qZeISgXbEpwCz/AKtQY8K24aUjlx0/lSthLNKFRLlgAE1JOkcAbUD/AIiBkwZ30xKofwxnalfWX9O/oNZjPPWkhQeugqqg8kV1iCAxxBSme4UoXLUZvAe+NCEsAMh8Wive2Tu1fAvZzSvaJJNG5U4Bh3RO0EgOMj7DGZSJhMtwGDFXZooBVs74RQjtG+VFzJxluAMeIlgxo2JIIuwUySwfdJF3idvZBt2sdGEBJSoAMysSiC5Nxiwl9VA1s9OF1zWSVZMTXhyygkymqaqPaOZrbNgLAPlEOCfIyCIeJhDIHt9VPZFJnS6UEpVMAIbtXDs1SK39ehjPM2vCpiZYDi6lYgCHqAlrnWEyJ4ljCjqUJxFTArFVqdR7NyokvxjrCco8M5SjGXKOsqao3Ue6nqhTinh4RmlbaK41Io3ZKjd+04pGaYmUcLzBRSlDIEzJuNtCKM2hhOUpfcxxjGP2o6hiGjEiQiZ1hCgoTGxijMHYN92lbtGqRKwJZyakubnEoqr4xBpE02U2mQlYZQfS4IpkRURydp2JSAVEpKQQLnExUACRhbMPWO4qxhG3SsSMOpSAbscYq2bXiUZWOtOrKDwzhYYnTjZqk8hnGmZsEwEDCC+hoOeJvQ+cdPYtjCEigKmqpqnvu2kdHNJF2pqopfTknYpeGWgGhYOP9Rqr0kxoaIaJAjhe5nEAxC8vi9ImMk3bd5SUoUvA2JiAxIxAbxD0a2vCGiLG7SLE1CS5Hgyv/Wpb2gRG0SlEuFlLAUuKEkuHq9ByfWJ2kOyTZRY8sJcd9u88ItPmC2d2zLEQ16FLgyo2WZTFMJ1uDcH6pFePOlYvICknemYmemE6jRyM/HnGleRZxp3hi2bHK/tsUDQeAh7g2iU7RmxA5h8q8rxWTMqWLuSS5TTlhqzMP7mHFQzI72vE/d8Mv6QsBkhNSDkGbmQXrmwNxS98nCMoJRRXYJbinEaOdMrUo+ZjQmY415W8c+6CwXPSdEj9RK82j8ggiei/2MrzafyiCNgyzk/Kk1kh2cqFn+q+fKOCteEsTl5DjxFI9L8othXNwdWHYl7OLEEOoC4/pHJmdCTFFzKmV0mAWGgmNFGvTk53SLlGcVCzZhEqxwhQVWqQFW400oW740IUCARbw7myI04RpR0TNFpa2GqkHNzUreIPRk4F0ylV7QeXXj27t4+Bji6M+jsqsOxC3YtQtTOrULRjUmaKlctrFkKfCSHriob+HdHVPR877JfjK/7IpN6PnkUkrdx9aVkQftIFSnfgJVYNcmTZZeFCZZKlYUgOo4isAM5OZ15xOzr+qXdJI3nxYcRCSdQQL5tq4jQvo2cUt1CzdqyeLf4mkVV0ZOekmYGsypNCb0MyxpThqAYboyfoSqxXsgwE0hqdinsHkTHau9Ju3nIF7DPI/YTPxSf+yI/DPol8sOzFMAJIK1JZhSYUjsioSDSDCkj9qpj/APKczq8bBsE6ryJhc6yNAPtOHpifmE3/AC6/GR/2wfFPpi+SHaOcpTFh1imDg9cK1fNYN6eMVd2BG0aP1qM6PSY9L0rHT+YTf8uvxkf9kSOj5n+WX4yP+yD459MN8OygPH2xAiB0VPDsiYHL0Gzty7daMO4RP6M2nSb4bP8Az/DQvhn0P5YdgYSQSoaJD8yoMD3B/HgI2DYZzN1S3a7yr6tjhf6PnYn6mZRIsqXUubgTKsGbmYFSn0Hyw7KGMs3o9KlFRJJORZgThyatEhLHKOh8zm/YzPGX/PGbaOjJylOJUwUa/NuzOAz0gVOa9A6kH7Mn6LSzYlmjGor23LNSi1CjXiw6OS7kk2O8xdiDmNRWLfofaKDq1sOK87h+v/tAeiJ/2a+G8s+P66J/HU/qI74E7LsQQXxLNCN5quQQSwuGP4s6RomJcEOQ4IcZOLjlFtn2OcAypSzybP7yybvnBO2OaWHUzGxAmibJqPragRH4534ZLfC3KEbMAoBRclzXEpQ+8kKUbj2h4zy1Tqnq5Tu37RTMAP8ARrTujpI2ab9lM8B74rJ2SaEh5UwFq0F/GsP455wR3wxkzyJSmVjUSVEkDdZAIACUkJDgM7mrkxfr2JCgQ2bODU6O1ADXXvjUNmmfZzPD+sKm7HMJAMuZhq9LmjPqL05Qvin0S3w7Mx2JBOJql6gmuK/dU+JaL7NISgMmgd6kmrAZ8hGr5sv7OZ+EwlRYkEFxcMXD6jw8YNk+mG+HaESkJSsuz3SSTVyxvTEHQMVyFARqBqYSvCbhzxS9FDlmIotFsJmA5OFqBewwnViKV8Iapyfpic4r2ev6NH6mX9xP5RBF9kQRLQDcJA8BExqGaNggghAEREwQARBBBCABBBBCGEEEEMQQQQQAEEEEABBBBAAQQQQAEEEEABBBBAAQQQQAEEEEABBBBAAQtWzIJcoSSbkgEnvgghoCDsqPIR+EZQDZUeQmlt0ZO3rPjEwQwGwQQQAf/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1030" name="Picture 6" descr="http://www.lib.utexas.edu/maps/middle_east_and_asia/caucasus_central_asia_pol_2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4334" y="-762000"/>
            <a:ext cx="12066767" cy="9275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510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1991: Birth of the Internet</a:t>
            </a:r>
            <a:endParaRPr lang="en-US" dirty="0">
              <a:solidFill>
                <a:schemeClr val="accent1">
                  <a:lumMod val="75000"/>
                </a:schemeClr>
              </a:solidFill>
            </a:endParaRPr>
          </a:p>
        </p:txBody>
      </p:sp>
      <p:sp>
        <p:nvSpPr>
          <p:cNvPr id="3" name="Content Placeholder 2"/>
          <p:cNvSpPr>
            <a:spLocks noGrp="1"/>
          </p:cNvSpPr>
          <p:nvPr>
            <p:ph idx="1"/>
          </p:nvPr>
        </p:nvSpPr>
        <p:spPr>
          <a:xfrm>
            <a:off x="457200" y="1798637"/>
            <a:ext cx="8229600" cy="4525963"/>
          </a:xfrm>
        </p:spPr>
        <p:txBody>
          <a:bodyPr>
            <a:normAutofit fontScale="92500"/>
          </a:bodyPr>
          <a:lstStyle/>
          <a:p>
            <a:pPr marL="0" indent="0">
              <a:buNone/>
            </a:pPr>
            <a:r>
              <a:rPr lang="en-US" dirty="0" smtClean="0"/>
              <a:t>“</a:t>
            </a:r>
            <a:r>
              <a:rPr lang="en-US" dirty="0"/>
              <a:t>The </a:t>
            </a:r>
            <a:r>
              <a:rPr lang="en-US" dirty="0" smtClean="0"/>
              <a:t>World Wide Web project </a:t>
            </a:r>
            <a:r>
              <a:rPr lang="en-US" dirty="0"/>
              <a:t>aims to allow all links to be made to any information anywhere. [...] The WWW project was started to allow [people] to share data, news, and documentation. </a:t>
            </a:r>
            <a:endParaRPr lang="en-US" dirty="0" smtClean="0"/>
          </a:p>
          <a:p>
            <a:pPr marL="0" indent="0">
              <a:buNone/>
            </a:pPr>
            <a:r>
              <a:rPr lang="en-US" dirty="0" smtClean="0"/>
              <a:t>“We </a:t>
            </a:r>
            <a:r>
              <a:rPr lang="en-US" dirty="0"/>
              <a:t>are very interested in spreading the web to other areas, and having gateway servers for other data. Collaborators </a:t>
            </a:r>
            <a:r>
              <a:rPr lang="en-US" dirty="0" smtClean="0"/>
              <a:t>welcome!”</a:t>
            </a:r>
          </a:p>
          <a:p>
            <a:pPr marL="0" indent="0" algn="r">
              <a:buNone/>
            </a:pPr>
            <a:endParaRPr lang="en-US" dirty="0" smtClean="0"/>
          </a:p>
          <a:p>
            <a:pPr marL="0" indent="0" algn="r">
              <a:buNone/>
            </a:pPr>
            <a:r>
              <a:rPr lang="en-US" dirty="0" smtClean="0"/>
              <a:t>--Tim Berners-Lee</a:t>
            </a:r>
            <a:endParaRPr lang="en-US" dirty="0"/>
          </a:p>
        </p:txBody>
      </p:sp>
    </p:spTree>
    <p:extLst>
      <p:ext uri="{BB962C8B-B14F-4D97-AF65-F5344CB8AC3E}">
        <p14:creationId xmlns:p14="http://schemas.microsoft.com/office/powerpoint/2010/main" val="7121652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news.fergananews.com/photos/kudr/monument/6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0"/>
            <a:ext cx="6553200" cy="8737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600" y="685800"/>
            <a:ext cx="3276600" cy="2677656"/>
          </a:xfrm>
          <a:prstGeom prst="rect">
            <a:avLst/>
          </a:prstGeom>
          <a:noFill/>
        </p:spPr>
        <p:txBody>
          <a:bodyPr wrap="square" rtlCol="0">
            <a:spAutoFit/>
          </a:bodyPr>
          <a:lstStyle/>
          <a:p>
            <a:r>
              <a:rPr lang="en-US" sz="2400" dirty="0" smtClean="0"/>
              <a:t>In 1991, the “</a:t>
            </a:r>
            <a:r>
              <a:rPr lang="en-US" sz="2400" dirty="0"/>
              <a:t>Monument of Independence and </a:t>
            </a:r>
            <a:r>
              <a:rPr lang="en-US" sz="2400" dirty="0" smtClean="0"/>
              <a:t>Humanism” replaced a statue of Lenin in Tashkent, </a:t>
            </a:r>
          </a:p>
          <a:p>
            <a:r>
              <a:rPr lang="en-US" sz="2400" dirty="0" smtClean="0"/>
              <a:t>Uzbekistan.</a:t>
            </a:r>
          </a:p>
          <a:p>
            <a:endParaRPr lang="en-US" sz="2400" dirty="0"/>
          </a:p>
        </p:txBody>
      </p:sp>
    </p:spTree>
    <p:extLst>
      <p:ext uri="{BB962C8B-B14F-4D97-AF65-F5344CB8AC3E}">
        <p14:creationId xmlns:p14="http://schemas.microsoft.com/office/powerpoint/2010/main" val="657703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1507153"/>
            <a:ext cx="8763000" cy="4893647"/>
          </a:xfrm>
          <a:prstGeom prst="rect">
            <a:avLst/>
          </a:prstGeom>
        </p:spPr>
        <p:txBody>
          <a:bodyPr wrap="square">
            <a:spAutoFit/>
          </a:bodyPr>
          <a:lstStyle/>
          <a:p>
            <a:r>
              <a:rPr lang="en-US" sz="2600" dirty="0"/>
              <a:t>“Governments of the Industrial World, you weary giants of flesh and steel, I come from Cyberspace, the new home of Mind. On behalf of the future, I ask you of the past to leave us alone. You are not welcome among us. You have no sovereignty where we gather</a:t>
            </a:r>
            <a:r>
              <a:rPr lang="en-US" sz="2600" dirty="0" smtClean="0"/>
              <a:t>.</a:t>
            </a:r>
          </a:p>
          <a:p>
            <a:endParaRPr lang="en-US" sz="2600" dirty="0"/>
          </a:p>
          <a:p>
            <a:r>
              <a:rPr lang="en-US" sz="2600" dirty="0" smtClean="0"/>
              <a:t>“…</a:t>
            </a:r>
            <a:r>
              <a:rPr lang="en-US" sz="2600" dirty="0"/>
              <a:t>I declare the global social space we are building to be naturally independent of the tyrannies you seek to impose on us. You have no moral right to rule us nor do you possess any methods of enforcement we have true reason to fear</a:t>
            </a:r>
            <a:r>
              <a:rPr lang="en-US" sz="2600" dirty="0" smtClean="0"/>
              <a:t>.”</a:t>
            </a:r>
          </a:p>
          <a:p>
            <a:endParaRPr lang="en-US" sz="2600" dirty="0"/>
          </a:p>
          <a:p>
            <a:pPr algn="r"/>
            <a:r>
              <a:rPr lang="en-US" sz="2600" dirty="0" smtClean="0"/>
              <a:t>--John Perry Barlow, 1995</a:t>
            </a:r>
            <a:endParaRPr lang="en-US" sz="2600" dirty="0"/>
          </a:p>
        </p:txBody>
      </p:sp>
      <p:sp>
        <p:nvSpPr>
          <p:cNvPr id="6" name="TextBox 5"/>
          <p:cNvSpPr txBox="1"/>
          <p:nvPr/>
        </p:nvSpPr>
        <p:spPr>
          <a:xfrm>
            <a:off x="1295400" y="381000"/>
            <a:ext cx="6553200" cy="707886"/>
          </a:xfrm>
          <a:prstGeom prst="rect">
            <a:avLst/>
          </a:prstGeom>
          <a:noFill/>
        </p:spPr>
        <p:txBody>
          <a:bodyPr wrap="square" rtlCol="0">
            <a:spAutoFit/>
          </a:bodyPr>
          <a:lstStyle/>
          <a:p>
            <a:pPr algn="ctr"/>
            <a:r>
              <a:rPr lang="en-US" sz="4000" dirty="0" smtClean="0">
                <a:solidFill>
                  <a:srgbClr val="C00000"/>
                </a:solidFill>
              </a:rPr>
              <a:t>Declaration of Cyberspace</a:t>
            </a:r>
            <a:endParaRPr lang="en-US" sz="4000" dirty="0">
              <a:solidFill>
                <a:srgbClr val="C00000"/>
              </a:solidFill>
            </a:endParaRPr>
          </a:p>
        </p:txBody>
      </p:sp>
    </p:spTree>
    <p:extLst>
      <p:ext uri="{BB962C8B-B14F-4D97-AF65-F5344CB8AC3E}">
        <p14:creationId xmlns:p14="http://schemas.microsoft.com/office/powerpoint/2010/main" val="42312240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90600"/>
            <a:ext cx="849331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01116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589" y="609600"/>
            <a:ext cx="8065411" cy="586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5293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lumMod val="75000"/>
                  </a:schemeClr>
                </a:solidFill>
              </a:rPr>
              <a:t>Beware Central Asian statistics!</a:t>
            </a:r>
            <a:endParaRPr lang="en-US" dirty="0">
              <a:solidFill>
                <a:schemeClr val="accent1">
                  <a:lumMod val="75000"/>
                </a:schemeClr>
              </a:solidFill>
            </a:endParaRPr>
          </a:p>
        </p:txBody>
      </p:sp>
      <p:sp>
        <p:nvSpPr>
          <p:cNvPr id="3" name="Content Placeholder 2"/>
          <p:cNvSpPr>
            <a:spLocks noGrp="1"/>
          </p:cNvSpPr>
          <p:nvPr>
            <p:ph idx="1"/>
          </p:nvPr>
        </p:nvSpPr>
        <p:spPr>
          <a:xfrm>
            <a:off x="457200" y="1752600"/>
            <a:ext cx="8229600" cy="4525963"/>
          </a:xfrm>
        </p:spPr>
        <p:txBody>
          <a:bodyPr>
            <a:normAutofit fontScale="92500" lnSpcReduction="20000"/>
          </a:bodyPr>
          <a:lstStyle/>
          <a:p>
            <a:r>
              <a:rPr lang="en-US" dirty="0" smtClean="0"/>
              <a:t>They have been skewed by governments </a:t>
            </a:r>
          </a:p>
          <a:p>
            <a:endParaRPr lang="en-US" dirty="0" smtClean="0"/>
          </a:p>
          <a:p>
            <a:r>
              <a:rPr lang="en-US" dirty="0" smtClean="0"/>
              <a:t>They are not up-to-date</a:t>
            </a:r>
          </a:p>
          <a:p>
            <a:endParaRPr lang="en-US" dirty="0"/>
          </a:p>
          <a:p>
            <a:r>
              <a:rPr lang="en-US" dirty="0" smtClean="0"/>
              <a:t>People lie for their own safety</a:t>
            </a:r>
          </a:p>
          <a:p>
            <a:endParaRPr lang="en-US" dirty="0"/>
          </a:p>
          <a:p>
            <a:r>
              <a:rPr lang="en-US" dirty="0" smtClean="0"/>
              <a:t>They are not validated </a:t>
            </a:r>
            <a:r>
              <a:rPr lang="en-US" dirty="0" err="1" smtClean="0"/>
              <a:t>empircally</a:t>
            </a:r>
            <a:endParaRPr lang="en-US" dirty="0" smtClean="0"/>
          </a:p>
          <a:p>
            <a:endParaRPr lang="en-US" dirty="0" smtClean="0"/>
          </a:p>
          <a:p>
            <a:r>
              <a:rPr lang="en-US" i="1" dirty="0" smtClean="0"/>
              <a:t>When it comes to tech, states argue that quantity compensates for quality</a:t>
            </a:r>
            <a:endParaRPr lang="en-US" i="1" dirty="0"/>
          </a:p>
          <a:p>
            <a:endParaRPr lang="en-US" dirty="0" smtClean="0"/>
          </a:p>
        </p:txBody>
      </p:sp>
    </p:spTree>
    <p:extLst>
      <p:ext uri="{BB962C8B-B14F-4D97-AF65-F5344CB8AC3E}">
        <p14:creationId xmlns:p14="http://schemas.microsoft.com/office/powerpoint/2010/main" val="2288443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solidFill>
                  <a:srgbClr val="C00000"/>
                </a:solidFill>
              </a:rPr>
              <a:t>A Few Questions</a:t>
            </a:r>
            <a:endParaRPr lang="en-US" dirty="0">
              <a:solidFill>
                <a:srgbClr val="C00000"/>
              </a:solidFill>
            </a:endParaRPr>
          </a:p>
        </p:txBody>
      </p:sp>
      <p:sp>
        <p:nvSpPr>
          <p:cNvPr id="3" name="Content Placeholder 2"/>
          <p:cNvSpPr>
            <a:spLocks noGrp="1"/>
          </p:cNvSpPr>
          <p:nvPr>
            <p:ph idx="1"/>
          </p:nvPr>
        </p:nvSpPr>
        <p:spPr>
          <a:xfrm>
            <a:off x="457200" y="1371600"/>
            <a:ext cx="8229600" cy="5334000"/>
          </a:xfrm>
        </p:spPr>
        <p:txBody>
          <a:bodyPr>
            <a:normAutofit lnSpcReduction="10000"/>
          </a:bodyPr>
          <a:lstStyle/>
          <a:p>
            <a:r>
              <a:rPr lang="en-US" dirty="0"/>
              <a:t>I</a:t>
            </a:r>
            <a:r>
              <a:rPr lang="en-US" dirty="0" smtClean="0"/>
              <a:t>s </a:t>
            </a:r>
            <a:r>
              <a:rPr lang="en-US" dirty="0"/>
              <a:t>independence the same thing as freedom</a:t>
            </a:r>
            <a:r>
              <a:rPr lang="en-US" dirty="0" smtClean="0"/>
              <a:t>?</a:t>
            </a:r>
          </a:p>
          <a:p>
            <a:endParaRPr lang="en-US" dirty="0" smtClean="0"/>
          </a:p>
          <a:p>
            <a:r>
              <a:rPr lang="en-US" dirty="0" smtClean="0"/>
              <a:t> </a:t>
            </a:r>
            <a:r>
              <a:rPr lang="en-US" dirty="0"/>
              <a:t>What happens when independence creates </a:t>
            </a:r>
            <a:r>
              <a:rPr lang="en-US" dirty="0" smtClean="0"/>
              <a:t>state borders </a:t>
            </a:r>
            <a:r>
              <a:rPr lang="en-US" dirty="0"/>
              <a:t>– and then a technological medium appears that allows borders </a:t>
            </a:r>
            <a:r>
              <a:rPr lang="en-US" dirty="0" smtClean="0"/>
              <a:t>to be crossed</a:t>
            </a:r>
            <a:r>
              <a:rPr lang="en-US" dirty="0"/>
              <a:t>? </a:t>
            </a:r>
            <a:endParaRPr lang="en-US" dirty="0" smtClean="0"/>
          </a:p>
          <a:p>
            <a:endParaRPr lang="en-US" dirty="0" smtClean="0"/>
          </a:p>
          <a:p>
            <a:r>
              <a:rPr lang="en-US" dirty="0" smtClean="0"/>
              <a:t>How does </a:t>
            </a:r>
            <a:r>
              <a:rPr lang="en-US" dirty="0"/>
              <a:t>digital media a</a:t>
            </a:r>
            <a:r>
              <a:rPr lang="en-US" dirty="0" smtClean="0"/>
              <a:t>ffect citizens </a:t>
            </a:r>
            <a:r>
              <a:rPr lang="en-US" dirty="0"/>
              <a:t>of authoritarian states? Does it transform their </a:t>
            </a:r>
            <a:r>
              <a:rPr lang="en-US" dirty="0" smtClean="0"/>
              <a:t>politics? Does it reify </a:t>
            </a:r>
            <a:r>
              <a:rPr lang="en-US" dirty="0"/>
              <a:t>or reflect them? </a:t>
            </a:r>
          </a:p>
        </p:txBody>
      </p:sp>
    </p:spTree>
    <p:extLst>
      <p:ext uri="{BB962C8B-B14F-4D97-AF65-F5344CB8AC3E}">
        <p14:creationId xmlns:p14="http://schemas.microsoft.com/office/powerpoint/2010/main" val="990461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TotalTime>
  <Words>629</Words>
  <Application>Microsoft Office PowerPoint</Application>
  <PresentationFormat>On-screen Show (4:3)</PresentationFormat>
  <Paragraphs>49</Paragraphs>
  <Slides>27</Slides>
  <Notes>1</Notes>
  <HiddenSlides>0</HiddenSlides>
  <MMClips>0</MMClips>
  <ScaleCrop>false</ScaleCrop>
  <HeadingPairs>
    <vt:vector size="4" baseType="variant">
      <vt:variant>
        <vt:lpstr>Theme</vt:lpstr>
      </vt:variant>
      <vt:variant>
        <vt:i4>17</vt:i4>
      </vt:variant>
      <vt:variant>
        <vt:lpstr>Slide Titles</vt:lpstr>
      </vt:variant>
      <vt:variant>
        <vt:i4>27</vt:i4>
      </vt:variant>
    </vt:vector>
  </HeadingPairs>
  <TitlesOfParts>
    <vt:vector size="44" baseType="lpstr">
      <vt:lpstr>Office Theme</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Youth and Digital Media  in Central Asia</vt:lpstr>
      <vt:lpstr>PowerPoint Presentation</vt:lpstr>
      <vt:lpstr>1991: Birth of the Internet</vt:lpstr>
      <vt:lpstr>PowerPoint Presentation</vt:lpstr>
      <vt:lpstr>PowerPoint Presentation</vt:lpstr>
      <vt:lpstr>PowerPoint Presentation</vt:lpstr>
      <vt:lpstr>PowerPoint Presentation</vt:lpstr>
      <vt:lpstr>Beware Central Asian statistics!</vt:lpstr>
      <vt:lpstr>A Few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USCENTCOM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Tucker, Noah D CTR USCENTCOM CCJ3-IO-MISO</dc:creator>
  <cp:lastModifiedBy>skendzior</cp:lastModifiedBy>
  <cp:revision>73</cp:revision>
  <dcterms:created xsi:type="dcterms:W3CDTF">2014-03-14T17:14:34Z</dcterms:created>
  <dcterms:modified xsi:type="dcterms:W3CDTF">2014-03-20T18:27:21Z</dcterms:modified>
</cp:coreProperties>
</file>