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1" r:id="rId3"/>
    <p:sldId id="258" r:id="rId4"/>
    <p:sldId id="257" r:id="rId5"/>
    <p:sldId id="263" r:id="rId6"/>
    <p:sldId id="264" r:id="rId7"/>
    <p:sldId id="267" r:id="rId8"/>
    <p:sldId id="268" r:id="rId9"/>
    <p:sldId id="265" r:id="rId10"/>
    <p:sldId id="262" r:id="rId11"/>
    <p:sldId id="260" r:id="rId12"/>
    <p:sldId id="266" r:id="rId13"/>
    <p:sldId id="259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April 7,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April 7,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feature=player_embedded&amp;v=c2Q3VYWWkz8" TargetMode="External"/><Relationship Id="rId3" Type="http://schemas.openxmlformats.org/officeDocument/2006/relationships/hyperlink" Target="https://www.youtube.com/watch?feature=player_embedded&amp;v=1D2dUoEWpI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uardian.co.uk/world/interactive/2011/mar/22/middle-east-protest-interactive-timeline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07866" cy="17526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By: Sami Hermez</a:t>
            </a:r>
          </a:p>
          <a:p>
            <a:pPr algn="ctr"/>
            <a:r>
              <a:rPr lang="en-US" sz="2000" dirty="0" smtClean="0"/>
              <a:t>Visiting Professor of Contemporary International Issues</a:t>
            </a:r>
          </a:p>
          <a:p>
            <a:pPr algn="ctr"/>
            <a:r>
              <a:rPr lang="en-US" sz="2000" dirty="0" smtClean="0"/>
              <a:t>University of Pittsburgh</a:t>
            </a:r>
          </a:p>
          <a:p>
            <a:pPr algn="ctr"/>
            <a:r>
              <a:rPr lang="en-US" sz="2000" dirty="0" smtClean="0"/>
              <a:t>April 7, 2013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85799" y="1797208"/>
            <a:ext cx="79078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"/>
                <a:ea typeface="ＭＳ 明朝"/>
                <a:cs typeface="Times"/>
              </a:rPr>
              <a:t>The Effects of the Gulf States on the Arab Spring</a:t>
            </a:r>
            <a:r>
              <a:rPr lang="en-US" sz="3600" dirty="0">
                <a:solidFill>
                  <a:schemeClr val="tx2"/>
                </a:solidFill>
                <a:latin typeface="Times New Roman"/>
                <a:ea typeface="ＭＳ 明朝"/>
                <a:cs typeface="Times New Roman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Times New Roman"/>
                <a:ea typeface="ＭＳ 明朝"/>
                <a:cs typeface="Times New Roman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1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Gulf States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Saudi Arabia</a:t>
            </a:r>
          </a:p>
          <a:p>
            <a:r>
              <a:rPr lang="en-US" dirty="0" smtClean="0"/>
              <a:t>Around 1/5 total conventional oil reserves</a:t>
            </a:r>
          </a:p>
          <a:p>
            <a:r>
              <a:rPr lang="en-US" dirty="0" smtClean="0"/>
              <a:t>2/3 of GCC total population</a:t>
            </a:r>
          </a:p>
          <a:p>
            <a:r>
              <a:rPr lang="en-US" dirty="0" smtClean="0"/>
              <a:t>Nearly 1/2 the region’s GDP</a:t>
            </a:r>
          </a:p>
          <a:p>
            <a:r>
              <a:rPr lang="en-US" dirty="0" smtClean="0"/>
              <a:t>Aside from brief British treaty it was never under full control of British or the Ottomans</a:t>
            </a:r>
          </a:p>
          <a:p>
            <a:r>
              <a:rPr lang="en-US" dirty="0" smtClean="0"/>
              <a:t>Rulers gained power from feudal tribute </a:t>
            </a:r>
            <a:r>
              <a:rPr lang="en-US" dirty="0"/>
              <a:t>from nomadic tribes and not through taxes on merchants like </a:t>
            </a:r>
            <a:r>
              <a:rPr lang="en-US" dirty="0" smtClean="0"/>
              <a:t>coastal </a:t>
            </a:r>
            <a:r>
              <a:rPr lang="en-US" dirty="0"/>
              <a:t>rulers </a:t>
            </a:r>
          </a:p>
        </p:txBody>
      </p:sp>
    </p:spTree>
    <p:extLst>
      <p:ext uri="{BB962C8B-B14F-4D97-AF65-F5344CB8AC3E}">
        <p14:creationId xmlns:p14="http://schemas.microsoft.com/office/powerpoint/2010/main" val="84523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Protests in Al-</a:t>
            </a:r>
            <a:r>
              <a:rPr lang="en-US" dirty="0" err="1" smtClean="0"/>
              <a:t>Qatif</a:t>
            </a:r>
            <a:r>
              <a:rPr lang="en-US" dirty="0" smtClean="0"/>
              <a:t> (Eastern Province)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://www.youtube.com/watch?feature=player_embedded&amp;v=</a:t>
            </a:r>
            <a:r>
              <a:rPr lang="en-US" dirty="0" smtClean="0">
                <a:hlinkClick r:id="rId2"/>
              </a:rPr>
              <a:t>c2Q3VYWWkz8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https://www.youtube.com/watch?feature=player_embedded&amp;v=</a:t>
            </a:r>
            <a:r>
              <a:rPr lang="en-US" dirty="0" smtClean="0">
                <a:hlinkClick r:id="rId3"/>
              </a:rPr>
              <a:t>MwG1FiFWJDc</a:t>
            </a: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://www.youtube.com/watch?feature=player_embedded&amp;v=</a:t>
            </a:r>
            <a:r>
              <a:rPr lang="en-US" dirty="0" smtClean="0">
                <a:hlinkClick r:id="rId3"/>
              </a:rPr>
              <a:t>1D2dUoEWpII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of Gulf States in Global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of the relation of oil to the world system </a:t>
            </a:r>
          </a:p>
          <a:p>
            <a:pPr lvl="1"/>
            <a:r>
              <a:rPr lang="en-US" dirty="0" smtClean="0"/>
              <a:t>Not oil as a “thing” but as a commodity embedded in a set of (globally determined) social relations (</a:t>
            </a:r>
            <a:r>
              <a:rPr lang="en-US" dirty="0" err="1" smtClean="0"/>
              <a:t>Hanieh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US desire to protect system of scarcity</a:t>
            </a:r>
          </a:p>
          <a:p>
            <a:endParaRPr lang="en-US" dirty="0" smtClean="0"/>
          </a:p>
          <a:p>
            <a:r>
              <a:rPr lang="en-US" dirty="0" smtClean="0"/>
              <a:t>Saudi Arabia key player</a:t>
            </a:r>
          </a:p>
          <a:p>
            <a:endParaRPr lang="en-US" dirty="0"/>
          </a:p>
          <a:p>
            <a:r>
              <a:rPr lang="en-US" dirty="0" smtClean="0"/>
              <a:t>Rise of </a:t>
            </a:r>
            <a:r>
              <a:rPr lang="en-US" dirty="0" err="1" smtClean="0"/>
              <a:t>McJihad</a:t>
            </a:r>
            <a:endParaRPr lang="en-US" dirty="0"/>
          </a:p>
          <a:p>
            <a:pPr lvl="1"/>
            <a:r>
              <a:rPr lang="en-US" dirty="0" smtClean="0"/>
              <a:t>Notion that capitalism </a:t>
            </a:r>
            <a:r>
              <a:rPr lang="en-US" dirty="0"/>
              <a:t>is not self sufficient, dependent on other forces like </a:t>
            </a:r>
            <a:r>
              <a:rPr lang="en-US" dirty="0" err="1"/>
              <a:t>Muwahhidun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600" dirty="0" smtClean="0"/>
              <a:t>(Source: Timothy Mitchell. </a:t>
            </a:r>
            <a:r>
              <a:rPr lang="en-US" sz="1600" dirty="0" err="1" smtClean="0"/>
              <a:t>McJihad</a:t>
            </a:r>
            <a:r>
              <a:rPr lang="en-US" sz="1600" dirty="0" smtClean="0"/>
              <a:t>: Islam in the US Global Order)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94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Reactions to Arab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conomic handouts</a:t>
            </a:r>
          </a:p>
          <a:p>
            <a:endParaRPr lang="en-US" dirty="0"/>
          </a:p>
          <a:p>
            <a:r>
              <a:rPr lang="en-US" dirty="0" smtClean="0"/>
              <a:t>Political </a:t>
            </a:r>
            <a:r>
              <a:rPr lang="en-US" dirty="0"/>
              <a:t>and economic </a:t>
            </a:r>
            <a:r>
              <a:rPr lang="en-US" dirty="0" smtClean="0"/>
              <a:t>reforms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Military intervention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Outreach </a:t>
            </a:r>
            <a:r>
              <a:rPr lang="en-US" dirty="0"/>
              <a:t>to and support for the protestors.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9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Gulf States vs. the Region: </a:t>
            </a:r>
            <a:br>
              <a:rPr lang="en-US" dirty="0" smtClean="0"/>
            </a:br>
            <a:r>
              <a:rPr lang="en-US" dirty="0" smtClean="0"/>
              <a:t>Political Prisms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Inside – Outside</a:t>
            </a:r>
          </a:p>
          <a:p>
            <a:pPr lvl="2"/>
            <a:r>
              <a:rPr lang="en-US" sz="2000" dirty="0" smtClean="0"/>
              <a:t>Suppression of protest at home vs. promotion of revolutionaries abroad</a:t>
            </a:r>
          </a:p>
          <a:p>
            <a:pPr lvl="2"/>
            <a:endParaRPr lang="en-US" sz="2000" dirty="0"/>
          </a:p>
          <a:p>
            <a:r>
              <a:rPr lang="en-US" dirty="0" smtClean="0"/>
              <a:t>Monarchy – Republic</a:t>
            </a:r>
          </a:p>
          <a:p>
            <a:pPr lvl="2"/>
            <a:r>
              <a:rPr lang="en-US" sz="2000" dirty="0"/>
              <a:t>Can get rid of Parliament with ease to bolster legitimacy</a:t>
            </a:r>
          </a:p>
          <a:p>
            <a:pPr lvl="2"/>
            <a:r>
              <a:rPr lang="en-US" sz="2000" dirty="0"/>
              <a:t>Pluralism has created competition between social groups rather than vertical confrontation between society and regime</a:t>
            </a:r>
          </a:p>
          <a:p>
            <a:pPr lvl="1"/>
            <a:endParaRPr lang="en-US" sz="2400" dirty="0"/>
          </a:p>
          <a:p>
            <a:r>
              <a:rPr lang="en-US" dirty="0" smtClean="0"/>
              <a:t>Sunni – Shi’a</a:t>
            </a:r>
          </a:p>
          <a:p>
            <a:pPr lvl="2"/>
            <a:r>
              <a:rPr lang="en-US" sz="2000" dirty="0"/>
              <a:t>Sectarianism is </a:t>
            </a:r>
            <a:r>
              <a:rPr lang="en-US" sz="2000" i="1" dirty="0"/>
              <a:t>modern</a:t>
            </a:r>
            <a:r>
              <a:rPr lang="en-US" sz="2000" dirty="0"/>
              <a:t>; exists alongside nationalism</a:t>
            </a:r>
          </a:p>
          <a:p>
            <a:pPr lvl="2"/>
            <a:r>
              <a:rPr lang="en-US" sz="2000" dirty="0" smtClean="0"/>
              <a:t>Myth of Shi’a crescent</a:t>
            </a:r>
          </a:p>
          <a:p>
            <a:pPr lvl="2"/>
            <a:r>
              <a:rPr lang="en-US" sz="2000" dirty="0"/>
              <a:t>Saudi role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99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Saudi Managing Internal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T</a:t>
            </a:r>
            <a:r>
              <a:rPr lang="en-US" sz="3100" dirty="0" smtClean="0"/>
              <a:t>wo </a:t>
            </a:r>
            <a:r>
              <a:rPr lang="en-US" sz="3100" dirty="0"/>
              <a:t>contradictory discourses both sponsored by the state: </a:t>
            </a:r>
            <a:endParaRPr lang="en-US" sz="31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600" dirty="0" smtClean="0"/>
              <a:t>a </a:t>
            </a:r>
            <a:r>
              <a:rPr lang="en-US" sz="2600" dirty="0"/>
              <a:t>religious one in support of Sunni unity against Shia </a:t>
            </a:r>
            <a:r>
              <a:rPr lang="en-US" sz="2600" dirty="0" smtClean="0"/>
              <a:t>heretics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600" dirty="0" smtClean="0"/>
              <a:t>a </a:t>
            </a:r>
            <a:r>
              <a:rPr lang="en-US" sz="2600" dirty="0"/>
              <a:t>so-called liberal discourse denouncing religious scholars and their sectarianism </a:t>
            </a:r>
            <a:endParaRPr lang="en-US" sz="2600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sz="3100" dirty="0" smtClean="0"/>
              <a:t>Objective: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600" dirty="0" smtClean="0"/>
              <a:t>Suppress Shi’a areas – Al-</a:t>
            </a:r>
            <a:r>
              <a:rPr lang="en-US" sz="2600" dirty="0" err="1" smtClean="0"/>
              <a:t>Qatif</a:t>
            </a:r>
            <a:r>
              <a:rPr lang="en-US" sz="2600" dirty="0" smtClean="0"/>
              <a:t> predominantly Shi’a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600" dirty="0" smtClean="0"/>
              <a:t>Invoke discourse of Iranian backed Shi’a regional revolt</a:t>
            </a:r>
          </a:p>
          <a:p>
            <a:endParaRPr lang="en-US" dirty="0" smtClean="0"/>
          </a:p>
          <a:p>
            <a:r>
              <a:rPr lang="en-US" sz="3100" dirty="0" smtClean="0"/>
              <a:t>Methods for deploying this strategy: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600" dirty="0" smtClean="0"/>
              <a:t>Wahhabi preach that protests are illegal and issue fatwa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600" dirty="0" smtClean="0"/>
              <a:t>Iranian plot directed by Shi’a and exiled Sunni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r>
              <a:rPr lang="en-US" sz="3100" dirty="0" smtClean="0"/>
              <a:t>Protestors become the ones sowing sectarianism that the gov’t is protecting against</a:t>
            </a:r>
            <a:endParaRPr lang="en-US" sz="3100" dirty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6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Summary of the Arab Spring </a:t>
            </a:r>
          </a:p>
          <a:p>
            <a:endParaRPr lang="en-US" sz="2800" dirty="0" smtClean="0"/>
          </a:p>
          <a:p>
            <a:r>
              <a:rPr lang="en-US" sz="2800" dirty="0" smtClean="0"/>
              <a:t>Rise of the Gulf Cooperation Council and formation of its member states</a:t>
            </a:r>
          </a:p>
          <a:p>
            <a:endParaRPr lang="en-US" sz="2800" dirty="0" smtClean="0"/>
          </a:p>
          <a:p>
            <a:r>
              <a:rPr lang="en-US" sz="2800" dirty="0" smtClean="0"/>
              <a:t>Understanding GCC relation to the Arab Spring – 3 prisms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Inside-Outside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Monarchy-Republic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Sunni-Shi’a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4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Arab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33"/>
            <a:ext cx="8229600" cy="1236133"/>
          </a:xfrm>
        </p:spPr>
        <p:txBody>
          <a:bodyPr/>
          <a:lstStyle/>
          <a:p>
            <a:r>
              <a:rPr lang="en-US" dirty="0" smtClean="0"/>
              <a:t>See Guardian Arab Spring Timeline for first year events:</a:t>
            </a:r>
          </a:p>
          <a:p>
            <a:pPr lvl="1"/>
            <a:r>
              <a:rPr lang="en-US" u="sng" dirty="0">
                <a:hlinkClick r:id="rId2"/>
              </a:rPr>
              <a:t>http://www.guardian.co.uk/world/interactive/2011/mar/22/middle-east-protest-interactive-timeline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67" y="2732290"/>
            <a:ext cx="6579132" cy="4125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6482" y="4328891"/>
            <a:ext cx="7730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Jan 25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3797868" y="4524034"/>
            <a:ext cx="893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Feb 16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332144" y="4163987"/>
            <a:ext cx="857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Feb 14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141644" y="5246885"/>
            <a:ext cx="846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Jan 27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223027" y="3497227"/>
            <a:ext cx="618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Mar 19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518" y="3844510"/>
            <a:ext cx="1009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Dec 19, 2010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455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Cooperation Council (GCC)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27300" cy="4876800"/>
          </a:xfrm>
        </p:spPr>
        <p:txBody>
          <a:bodyPr/>
          <a:lstStyle/>
          <a:p>
            <a:r>
              <a:rPr lang="en-US" b="1" dirty="0" smtClean="0"/>
              <a:t>Bahrain</a:t>
            </a:r>
            <a:endParaRPr lang="en-US" b="1" dirty="0"/>
          </a:p>
          <a:p>
            <a:r>
              <a:rPr lang="en-US" dirty="0" smtClean="0"/>
              <a:t>Kuwait</a:t>
            </a:r>
          </a:p>
          <a:p>
            <a:r>
              <a:rPr lang="en-US" dirty="0" smtClean="0"/>
              <a:t>Oman</a:t>
            </a:r>
          </a:p>
          <a:p>
            <a:r>
              <a:rPr lang="en-US" b="1" dirty="0" smtClean="0"/>
              <a:t>Qatar</a:t>
            </a:r>
          </a:p>
          <a:p>
            <a:r>
              <a:rPr lang="en-US" b="1" dirty="0" smtClean="0"/>
              <a:t>Saudi Arabia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UAE</a:t>
            </a:r>
          </a:p>
          <a:p>
            <a:endParaRPr lang="en-US" dirty="0"/>
          </a:p>
          <a:p>
            <a:r>
              <a:rPr lang="en-US" dirty="0" smtClean="0"/>
              <a:t>Formed:</a:t>
            </a:r>
          </a:p>
          <a:p>
            <a:r>
              <a:rPr lang="en-US" dirty="0" smtClean="0"/>
              <a:t>May 1981</a:t>
            </a:r>
            <a:endParaRPr lang="en-US" dirty="0"/>
          </a:p>
        </p:txBody>
      </p:sp>
      <p:pic>
        <p:nvPicPr>
          <p:cNvPr id="6" name="Picture 5" descr="GCC_members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3" y="1524000"/>
            <a:ext cx="5520267" cy="3450167"/>
          </a:xfrm>
          <a:prstGeom prst="rect">
            <a:avLst/>
          </a:prstGeom>
        </p:spPr>
      </p:pic>
      <p:pic>
        <p:nvPicPr>
          <p:cNvPr id="7" name="Picture 6" descr="g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3" y="1425035"/>
            <a:ext cx="5609167" cy="50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9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sz="2600" dirty="0"/>
              <a:t>Gulf countries were protectorates with exception </a:t>
            </a:r>
            <a:r>
              <a:rPr lang="en-US" sz="2600" dirty="0" smtClean="0"/>
              <a:t>of present day Saudi Arabia (except for a treaty between 1915-1927)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British </a:t>
            </a:r>
            <a:r>
              <a:rPr lang="en-US" sz="2600" dirty="0" smtClean="0"/>
              <a:t>rule </a:t>
            </a:r>
            <a:r>
              <a:rPr lang="en-US" sz="2600" dirty="0"/>
              <a:t>by encouraging concentration of power in the hands of individual rulers </a:t>
            </a:r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British </a:t>
            </a:r>
            <a:r>
              <a:rPr lang="en-US" sz="2600" dirty="0"/>
              <a:t>chose divide and rule strategy </a:t>
            </a:r>
            <a:r>
              <a:rPr lang="en-US" sz="2600" dirty="0" smtClean="0">
                <a:sym typeface="Wingdings"/>
              </a:rPr>
              <a:t>breaking </a:t>
            </a:r>
            <a:r>
              <a:rPr lang="en-US" sz="2600" dirty="0" smtClean="0"/>
              <a:t>region </a:t>
            </a:r>
            <a:r>
              <a:rPr lang="en-US" sz="2600" dirty="0"/>
              <a:t>into little </a:t>
            </a:r>
            <a:r>
              <a:rPr lang="en-US" sz="2600" dirty="0" smtClean="0"/>
              <a:t>sheikhdoms</a:t>
            </a:r>
            <a:endParaRPr lang="en-US" sz="2600" dirty="0"/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Many </a:t>
            </a:r>
            <a:r>
              <a:rPr lang="en-US" sz="2600" dirty="0"/>
              <a:t>of the current border disputes are a result of this old policy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600" dirty="0" smtClean="0"/>
              <a:t>(Source: Capitalism and Class in the Gulf Arab States.  Adam </a:t>
            </a:r>
            <a:r>
              <a:rPr lang="en-US" sz="1600" dirty="0" err="1" smtClean="0"/>
              <a:t>Hanieh</a:t>
            </a:r>
            <a:r>
              <a:rPr lang="en-US" sz="1600" dirty="0" smtClean="0"/>
              <a:t>. 2010)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403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</a:t>
            </a:r>
            <a:r>
              <a:rPr lang="en-US" dirty="0"/>
              <a:t>Gulf </a:t>
            </a:r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Kuwait</a:t>
            </a:r>
            <a:endParaRPr lang="en-US" b="1" dirty="0" smtClean="0"/>
          </a:p>
          <a:p>
            <a:r>
              <a:rPr lang="en-US" dirty="0" smtClean="0"/>
              <a:t>Sabah family rule through merchant taxation</a:t>
            </a:r>
          </a:p>
          <a:p>
            <a:r>
              <a:rPr lang="en-US" dirty="0" smtClean="0"/>
              <a:t>Population </a:t>
            </a:r>
            <a:r>
              <a:rPr lang="en-US" dirty="0" err="1" smtClean="0"/>
              <a:t>aprox</a:t>
            </a:r>
            <a:r>
              <a:rPr lang="en-US" dirty="0" smtClean="0"/>
              <a:t> 3 million (1.5 million citizens)</a:t>
            </a:r>
          </a:p>
          <a:p>
            <a:pPr marL="0" indent="0">
              <a:buNone/>
            </a:pPr>
            <a:r>
              <a:rPr lang="en-US" sz="2800" b="1" dirty="0" smtClean="0"/>
              <a:t>Qatar</a:t>
            </a:r>
          </a:p>
          <a:p>
            <a:r>
              <a:rPr lang="en-US" dirty="0" smtClean="0"/>
              <a:t>Ruled by Al-</a:t>
            </a:r>
            <a:r>
              <a:rPr lang="en-US" dirty="0" err="1" smtClean="0"/>
              <a:t>Thani</a:t>
            </a:r>
            <a:r>
              <a:rPr lang="en-US" dirty="0" smtClean="0"/>
              <a:t> family </a:t>
            </a:r>
          </a:p>
          <a:p>
            <a:r>
              <a:rPr lang="en-US" dirty="0" smtClean="0"/>
              <a:t>Population </a:t>
            </a:r>
            <a:r>
              <a:rPr lang="en-US" dirty="0" err="1" smtClean="0"/>
              <a:t>aprox</a:t>
            </a:r>
            <a:r>
              <a:rPr lang="en-US" dirty="0" smtClean="0"/>
              <a:t>. 2 million (250,000 citizens)</a:t>
            </a:r>
          </a:p>
          <a:p>
            <a:pPr marL="0" indent="0">
              <a:buNone/>
            </a:pPr>
            <a:r>
              <a:rPr lang="en-US" sz="2800" b="1" dirty="0" smtClean="0"/>
              <a:t>Bahrain</a:t>
            </a:r>
          </a:p>
          <a:p>
            <a:r>
              <a:rPr lang="en-US" dirty="0" smtClean="0"/>
              <a:t>Ruled by Arab tribe owing fealty to Iran</a:t>
            </a:r>
          </a:p>
          <a:p>
            <a:r>
              <a:rPr lang="en-US" dirty="0" smtClean="0"/>
              <a:t>Conquered by Al-Khalifa who rule today</a:t>
            </a:r>
          </a:p>
        </p:txBody>
      </p:sp>
      <p:pic>
        <p:nvPicPr>
          <p:cNvPr id="5" name="Picture 4" descr="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1" y="513514"/>
            <a:ext cx="8686800" cy="6168347"/>
          </a:xfrm>
          <a:prstGeom prst="rect">
            <a:avLst/>
          </a:prstGeom>
        </p:spPr>
      </p:pic>
      <p:pic>
        <p:nvPicPr>
          <p:cNvPr id="6" name="Picture 5" descr="4885540888_c0c5953ebe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0" y="513514"/>
            <a:ext cx="8686801" cy="6168347"/>
          </a:xfrm>
          <a:prstGeom prst="rect">
            <a:avLst/>
          </a:prstGeom>
        </p:spPr>
      </p:pic>
      <p:pic>
        <p:nvPicPr>
          <p:cNvPr id="4" name="Picture 3" descr="kuwait_landmark_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1" y="533400"/>
            <a:ext cx="86868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6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72" y="0"/>
            <a:ext cx="4401328" cy="2955636"/>
          </a:xfrm>
          <a:prstGeom prst="rect">
            <a:avLst/>
          </a:prstGeom>
        </p:spPr>
      </p:pic>
      <p:pic>
        <p:nvPicPr>
          <p:cNvPr id="11" name="Picture 10" descr="ur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735"/>
            <a:ext cx="5241636" cy="35942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3091" y="1916545"/>
            <a:ext cx="90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Bahrain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3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796"/>
            <a:ext cx="4419600" cy="1841500"/>
          </a:xfrm>
          <a:prstGeom prst="rect">
            <a:avLst/>
          </a:prstGeom>
        </p:spPr>
      </p:pic>
      <p:pic>
        <p:nvPicPr>
          <p:cNvPr id="5" name="Picture 4" descr="ur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7" y="3400867"/>
            <a:ext cx="5287818" cy="3238789"/>
          </a:xfrm>
          <a:prstGeom prst="rect">
            <a:avLst/>
          </a:prstGeom>
        </p:spPr>
      </p:pic>
      <p:pic>
        <p:nvPicPr>
          <p:cNvPr id="8" name="Picture 7" descr="ur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34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5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Gulf </a:t>
            </a:r>
            <a:r>
              <a:rPr lang="en-US" dirty="0"/>
              <a:t>States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000" b="1" dirty="0"/>
              <a:t>Oman</a:t>
            </a:r>
            <a:r>
              <a:rPr lang="en-US" sz="3000" dirty="0"/>
              <a:t> </a:t>
            </a:r>
          </a:p>
          <a:p>
            <a:r>
              <a:rPr lang="en-US" sz="2600" dirty="0" smtClean="0"/>
              <a:t>Was an Empire with control </a:t>
            </a:r>
            <a:r>
              <a:rPr lang="en-US" sz="2600" dirty="0"/>
              <a:t>of Zanzibar </a:t>
            </a:r>
            <a:r>
              <a:rPr lang="en-US" sz="2600" dirty="0" smtClean="0"/>
              <a:t>and connected </a:t>
            </a:r>
            <a:r>
              <a:rPr lang="en-US" sz="2600" dirty="0"/>
              <a:t>to interior Africa</a:t>
            </a:r>
          </a:p>
          <a:p>
            <a:r>
              <a:rPr lang="en-US" sz="2600" dirty="0" smtClean="0"/>
              <a:t>Fought </a:t>
            </a:r>
            <a:r>
              <a:rPr lang="en-US" sz="2600" dirty="0"/>
              <a:t>and defeated by British </a:t>
            </a:r>
            <a:r>
              <a:rPr lang="en-US" sz="2600" dirty="0" smtClean="0"/>
              <a:t>to control </a:t>
            </a:r>
            <a:r>
              <a:rPr lang="en-US" sz="2600" dirty="0"/>
              <a:t>Strait of Hormuz</a:t>
            </a:r>
          </a:p>
          <a:p>
            <a:r>
              <a:rPr lang="en-US" sz="2600" dirty="0" smtClean="0"/>
              <a:t>British brought </a:t>
            </a:r>
            <a:r>
              <a:rPr lang="en-US" sz="2600" dirty="0"/>
              <a:t>in </a:t>
            </a:r>
            <a:r>
              <a:rPr lang="en-US" sz="2600" dirty="0" err="1"/>
              <a:t>Baluchi</a:t>
            </a:r>
            <a:r>
              <a:rPr lang="en-US" sz="2600" dirty="0"/>
              <a:t> Muslims from Pakistan to control military – still make up significant part of population (12%</a:t>
            </a:r>
            <a:r>
              <a:rPr lang="en-US" sz="2600" dirty="0" smtClean="0"/>
              <a:t>)</a:t>
            </a:r>
            <a:endParaRPr lang="en-US" b="1" dirty="0" smtClean="0"/>
          </a:p>
          <a:p>
            <a:pPr marL="0" lvl="0" indent="0">
              <a:buNone/>
            </a:pPr>
            <a:r>
              <a:rPr lang="en-US" sz="3000" b="1" dirty="0" smtClean="0"/>
              <a:t>UAE</a:t>
            </a:r>
            <a:endParaRPr lang="en-US" sz="3000" dirty="0"/>
          </a:p>
          <a:p>
            <a:r>
              <a:rPr lang="en-US" sz="2600" dirty="0"/>
              <a:t>British sponsored 7 individual ruling Sheikhs</a:t>
            </a:r>
          </a:p>
          <a:p>
            <a:r>
              <a:rPr lang="en-US" sz="2600" dirty="0"/>
              <a:t>Forbid entry into negotiations with any other foreign powers</a:t>
            </a:r>
          </a:p>
          <a:p>
            <a:r>
              <a:rPr lang="en-US" sz="2600" dirty="0" smtClean="0"/>
              <a:t>Dubai </a:t>
            </a:r>
            <a:r>
              <a:rPr lang="en-US" sz="2600" dirty="0"/>
              <a:t>was key among them in trading route for British India</a:t>
            </a:r>
          </a:p>
          <a:p>
            <a:r>
              <a:rPr lang="en-US" sz="2600" dirty="0"/>
              <a:t>Joined together after British withdrawal in 1971</a:t>
            </a:r>
          </a:p>
          <a:p>
            <a:endParaRPr lang="en-US" dirty="0"/>
          </a:p>
        </p:txBody>
      </p:sp>
      <p:pic>
        <p:nvPicPr>
          <p:cNvPr id="4" name="Picture 3" descr="OMAN_04-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7" y="512801"/>
            <a:ext cx="8758098" cy="5980176"/>
          </a:xfrm>
          <a:prstGeom prst="rect">
            <a:avLst/>
          </a:prstGeom>
        </p:spPr>
      </p:pic>
      <p:pic>
        <p:nvPicPr>
          <p:cNvPr id="5" name="Picture 4" descr="cityscapes_dubai_DSC_0351_sRGB_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6" y="512800"/>
            <a:ext cx="8758099" cy="5964199"/>
          </a:xfrm>
          <a:prstGeom prst="rect">
            <a:avLst/>
          </a:prstGeom>
        </p:spPr>
      </p:pic>
      <p:pic>
        <p:nvPicPr>
          <p:cNvPr id="6" name="Picture 5" descr="Fog+rolls+over+Dubai+as+the+sun+begins+to+set,+on+September+10,+2010+taken+from+the+roof+of+a+800+foot-tall+residential+building+in+Dubai,+United+Arab+Emirat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7" y="533400"/>
            <a:ext cx="8758098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7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991</TotalTime>
  <Words>732</Words>
  <Application>Microsoft Macintosh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PowerPoint Presentation</vt:lpstr>
      <vt:lpstr>Outline</vt:lpstr>
      <vt:lpstr>The Arab Spring</vt:lpstr>
      <vt:lpstr>Gulf Cooperation Council (GCC)</vt:lpstr>
      <vt:lpstr>Colonial Era</vt:lpstr>
      <vt:lpstr>Background on Gulf States</vt:lpstr>
      <vt:lpstr>PowerPoint Presentation</vt:lpstr>
      <vt:lpstr>PowerPoint Presentation</vt:lpstr>
      <vt:lpstr>Background on Gulf States (cont.)</vt:lpstr>
      <vt:lpstr>Background on Gulf States (cont.)</vt:lpstr>
      <vt:lpstr>Protests in Al-Qatif (Eastern Province)</vt:lpstr>
      <vt:lpstr>Integration of Gulf States in Global System</vt:lpstr>
      <vt:lpstr>GCC Reactions to Arab Spring</vt:lpstr>
      <vt:lpstr>Gulf States vs. the Region:  Political Prisms</vt:lpstr>
      <vt:lpstr>Saudi Managing Internal Protest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Hermez</dc:creator>
  <cp:lastModifiedBy>Veronica Dristas</cp:lastModifiedBy>
  <cp:revision>11</cp:revision>
  <dcterms:created xsi:type="dcterms:W3CDTF">2013-04-06T21:01:08Z</dcterms:created>
  <dcterms:modified xsi:type="dcterms:W3CDTF">2013-04-07T15:50:58Z</dcterms:modified>
</cp:coreProperties>
</file>