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81" r:id="rId5"/>
    <p:sldId id="259" r:id="rId6"/>
    <p:sldId id="268" r:id="rId7"/>
    <p:sldId id="269" r:id="rId8"/>
    <p:sldId id="270" r:id="rId9"/>
    <p:sldId id="274" r:id="rId10"/>
    <p:sldId id="271" r:id="rId11"/>
    <p:sldId id="272" r:id="rId12"/>
    <p:sldId id="282" r:id="rId13"/>
    <p:sldId id="260" r:id="rId14"/>
    <p:sldId id="265" r:id="rId15"/>
    <p:sldId id="261" r:id="rId16"/>
    <p:sldId id="266" r:id="rId17"/>
    <p:sldId id="267" r:id="rId18"/>
    <p:sldId id="262" r:id="rId19"/>
    <p:sldId id="28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445A67-33B0-45C3-B36E-04BDE41DEDDD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730047-E4ED-4CC4-BCDE-DEEAE11699D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Political </a:t>
            </a:r>
            <a:r>
              <a:rPr lang="en-GB" dirty="0"/>
              <a:t>I</a:t>
            </a:r>
            <a:r>
              <a:rPr lang="en-GB" dirty="0" smtClean="0"/>
              <a:t>slam and internal politics in Central Asia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Dr John </a:t>
            </a:r>
            <a:r>
              <a:rPr lang="en-GB" dirty="0" err="1" smtClean="0"/>
              <a:t>Heathershaw</a:t>
            </a:r>
            <a:r>
              <a:rPr lang="en-GB" dirty="0" smtClean="0"/>
              <a:t>, University of Exeter,  UK</a:t>
            </a:r>
          </a:p>
          <a:p>
            <a:endParaRPr lang="en-GB" dirty="0"/>
          </a:p>
          <a:p>
            <a:r>
              <a:rPr lang="en-GB" dirty="0" smtClean="0"/>
              <a:t>A presentation at the University of Pittsburgh</a:t>
            </a:r>
          </a:p>
          <a:p>
            <a:r>
              <a:rPr lang="en-GB" dirty="0" smtClean="0"/>
              <a:t>22 March,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8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5. Underground </a:t>
            </a:r>
            <a:r>
              <a:rPr lang="en-GB" sz="4400" dirty="0"/>
              <a:t>Muslim groups are globally networked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ICG: ‘</a:t>
            </a:r>
            <a:r>
              <a:rPr lang="en-US" sz="2800" dirty="0"/>
              <a:t>Links between Islamic militants in Central Asia, Afghanistan and the former Soviet Union </a:t>
            </a:r>
            <a:r>
              <a:rPr lang="en-US" sz="2800" dirty="0" smtClean="0"/>
              <a:t>[…] supplemented </a:t>
            </a:r>
            <a:r>
              <a:rPr lang="en-US" sz="2800" dirty="0"/>
              <a:t>by an informal web of </a:t>
            </a:r>
            <a:r>
              <a:rPr lang="en-US" sz="2800" dirty="0" smtClean="0"/>
              <a:t>co</a:t>
            </a:r>
            <a:r>
              <a:rPr lang="en-US" sz="2800" dirty="0"/>
              <a:t>ntacts at multiple levels across the internet.’ </a:t>
            </a:r>
            <a:endParaRPr lang="en-GB" sz="2800" dirty="0"/>
          </a:p>
          <a:p>
            <a:r>
              <a:rPr lang="en-GB" sz="2800" dirty="0" smtClean="0"/>
              <a:t>20 </a:t>
            </a:r>
            <a:r>
              <a:rPr lang="en-GB" sz="2800" dirty="0"/>
              <a:t>Central </a:t>
            </a:r>
            <a:r>
              <a:rPr lang="en-GB" sz="2800" dirty="0" err="1"/>
              <a:t>Asianists</a:t>
            </a:r>
            <a:r>
              <a:rPr lang="en-GB" sz="2800" dirty="0"/>
              <a:t> amongst 759 </a:t>
            </a:r>
            <a:r>
              <a:rPr lang="en-GB" sz="2800" dirty="0" err="1"/>
              <a:t>Gtmo</a:t>
            </a:r>
            <a:r>
              <a:rPr lang="en-GB" sz="2800" dirty="0"/>
              <a:t> detainees listed by US </a:t>
            </a:r>
            <a:r>
              <a:rPr lang="en-GB" sz="2800" dirty="0" err="1"/>
              <a:t>DoD</a:t>
            </a:r>
            <a:r>
              <a:rPr lang="en-GB" sz="2800" dirty="0"/>
              <a:t> in </a:t>
            </a:r>
            <a:r>
              <a:rPr lang="en-GB" sz="2800" dirty="0" smtClean="0"/>
              <a:t>2006</a:t>
            </a:r>
          </a:p>
          <a:p>
            <a:pPr marL="82296" indent="0">
              <a:buNone/>
            </a:pPr>
            <a:r>
              <a:rPr lang="en-GB" sz="2800" dirty="0" smtClean="0"/>
              <a:t>BUT…</a:t>
            </a:r>
          </a:p>
          <a:p>
            <a:r>
              <a:rPr lang="en-GB" sz="2800" dirty="0" smtClean="0"/>
              <a:t>Islamic Movement of Uzbekistan: external?</a:t>
            </a:r>
          </a:p>
          <a:p>
            <a:r>
              <a:rPr lang="en-GB" sz="2800" dirty="0" err="1" smtClean="0"/>
              <a:t>Hizb</a:t>
            </a:r>
            <a:r>
              <a:rPr lang="en-GB" sz="2800" dirty="0" smtClean="0"/>
              <a:t> </a:t>
            </a:r>
            <a:r>
              <a:rPr lang="en-GB" sz="2800" dirty="0" err="1" smtClean="0"/>
              <a:t>ut-Tahrir</a:t>
            </a:r>
            <a:r>
              <a:rPr lang="en-GB" sz="2800" dirty="0" smtClean="0"/>
              <a:t>: local?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940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6. Political </a:t>
            </a:r>
            <a:r>
              <a:rPr lang="en-GB" sz="4400" dirty="0"/>
              <a:t>Islam opposes the secular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ICG: ‘</a:t>
            </a:r>
            <a:r>
              <a:rPr lang="en-US" sz="2800" dirty="0" smtClean="0"/>
              <a:t>The </a:t>
            </a:r>
            <a:r>
              <a:rPr lang="en-US" sz="2800" dirty="0"/>
              <a:t>term Islamist in this report is used to refer to political activists with an agenda of applying Islamic law, through peaceful democratic means, through missionary work, through non-violent advocacy or through violent jihad</a:t>
            </a:r>
            <a:r>
              <a:rPr lang="en-US" sz="2800" dirty="0" smtClean="0"/>
              <a:t>.’</a:t>
            </a:r>
          </a:p>
          <a:p>
            <a:pPr marL="82296" indent="0">
              <a:buNone/>
            </a:pPr>
            <a:r>
              <a:rPr lang="en-US" sz="2800" dirty="0" smtClean="0"/>
              <a:t>BUT…</a:t>
            </a:r>
          </a:p>
          <a:p>
            <a:r>
              <a:rPr lang="en-US" sz="2800" dirty="0" smtClean="0"/>
              <a:t>Islamic Revival Party of Tajikistan</a:t>
            </a:r>
          </a:p>
          <a:p>
            <a:r>
              <a:rPr lang="en-US" sz="2800" dirty="0" smtClean="0"/>
              <a:t>Survey: the </a:t>
            </a:r>
            <a:r>
              <a:rPr lang="en-US" sz="2800" dirty="0"/>
              <a:t>majority (62%) of those who claim that religion influences behavior a lot also believe that religion should concern itself only with the </a:t>
            </a:r>
            <a:r>
              <a:rPr lang="en-US" sz="2800" dirty="0" smtClean="0"/>
              <a:t>spiritual</a:t>
            </a:r>
          </a:p>
          <a:p>
            <a:pPr marL="82296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684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Post-Soviet Muslim radicalization?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Myth or reality?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en-GB" dirty="0" smtClean="0"/>
              <a:t>Political violence: 11 casualties and 3 terror attacks in CA since 2001?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en-GB" dirty="0" smtClean="0"/>
              <a:t>A break from the past, or…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en-GB" dirty="0" smtClean="0"/>
              <a:t>Central Asian Islamic secularism?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12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Tajikistan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0660" name="Picture 4" descr="DSC0015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082" y="548680"/>
            <a:ext cx="7009254" cy="5256584"/>
          </a:xfrm>
          <a:prstGeom prst="rect">
            <a:avLst/>
          </a:prstGeom>
          <a:noFill/>
        </p:spPr>
      </p:pic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331913" y="836712"/>
            <a:ext cx="54723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600" dirty="0" smtClean="0"/>
              <a:t>Part Two: Case study – Rasht </a:t>
            </a:r>
            <a:r>
              <a:rPr lang="en-GB" sz="3600" dirty="0" smtClean="0"/>
              <a:t>valley, Tajikistan</a:t>
            </a:r>
            <a:endParaRPr lang="en-US" sz="3600" dirty="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903663" y="5032375"/>
            <a:ext cx="462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Tajikistan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5256584" cy="5174289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563888" y="1844824"/>
            <a:ext cx="3456385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0272" y="1583214"/>
            <a:ext cx="1944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Rasht valley</a:t>
            </a:r>
          </a:p>
          <a:p>
            <a:endParaRPr lang="en-GB" sz="2800" dirty="0"/>
          </a:p>
          <a:p>
            <a:r>
              <a:rPr lang="en-GB" sz="2800" dirty="0" smtClean="0"/>
              <a:t>The main town is called </a:t>
            </a:r>
            <a:r>
              <a:rPr lang="en-GB" sz="2800" dirty="0" err="1" smtClean="0"/>
              <a:t>Garm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276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Rasht and the Tajik civil war</a:t>
            </a:r>
            <a:endParaRPr lang="en-GB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idx="1"/>
          </p:nvPr>
        </p:nvSpPr>
        <p:spPr>
          <a:xfrm>
            <a:off x="1403648" y="1484784"/>
            <a:ext cx="7488832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600" dirty="0" smtClean="0"/>
              <a:t>From 1950s: forced migrations to south from </a:t>
            </a:r>
            <a:r>
              <a:rPr lang="en-GB" sz="2600" dirty="0" err="1" smtClean="0"/>
              <a:t>Garm</a:t>
            </a:r>
            <a:r>
              <a:rPr lang="en-GB" sz="2600" dirty="0" smtClean="0"/>
              <a:t> region of Rasht valley 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1950s-90s: emergence of ‘</a:t>
            </a:r>
            <a:r>
              <a:rPr lang="en-GB" sz="2600" dirty="0" err="1" smtClean="0"/>
              <a:t>Garmi</a:t>
            </a:r>
            <a:r>
              <a:rPr lang="en-GB" sz="2600" dirty="0" smtClean="0"/>
              <a:t>’ identity and land conflicts in South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From 1992: civil war between regional factions including ‘</a:t>
            </a:r>
            <a:r>
              <a:rPr lang="en-GB" sz="2600" dirty="0" err="1" smtClean="0"/>
              <a:t>Garmis</a:t>
            </a:r>
            <a:r>
              <a:rPr lang="en-GB" sz="2600" dirty="0" smtClean="0"/>
              <a:t>’ allied to the military formation of the Islamic Revival Party of Tajikistan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From 1993: ‘</a:t>
            </a:r>
            <a:r>
              <a:rPr lang="en-GB" sz="2600" dirty="0" err="1" smtClean="0"/>
              <a:t>Garmi</a:t>
            </a:r>
            <a:r>
              <a:rPr lang="en-GB" sz="2600" dirty="0" smtClean="0"/>
              <a:t>’ groups, having been forced into Afghanistan, return to the Rasht valley to continue the war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1996: </a:t>
            </a:r>
            <a:r>
              <a:rPr lang="en-GB" sz="2600" dirty="0" err="1" smtClean="0"/>
              <a:t>Garm</a:t>
            </a:r>
            <a:r>
              <a:rPr lang="en-GB" sz="2600" dirty="0" smtClean="0"/>
              <a:t> Protocol signed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27 June 1997: General Peace Agreement involving incorporation of </a:t>
            </a:r>
            <a:r>
              <a:rPr lang="en-GB" sz="2600" dirty="0" err="1" smtClean="0"/>
              <a:t>Garmi</a:t>
            </a:r>
            <a:r>
              <a:rPr lang="en-GB" sz="2600" dirty="0" smtClean="0"/>
              <a:t> commanders into state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954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Post-war </a:t>
            </a:r>
            <a:r>
              <a:rPr lang="en-GB" dirty="0"/>
              <a:t>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1997-2007: gradual exclusion of </a:t>
            </a:r>
            <a:r>
              <a:rPr lang="en-GB" dirty="0" err="1" smtClean="0"/>
              <a:t>Garmi</a:t>
            </a:r>
            <a:r>
              <a:rPr lang="en-GB" dirty="0" smtClean="0"/>
              <a:t> commanders by firing, exile, imprisonment and/or murder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Various incidents of violence in Rasht valley related to these political struggles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2008:  killing of Dushanbe commander Oleg </a:t>
            </a:r>
            <a:r>
              <a:rPr lang="en-GB" dirty="0" err="1" smtClean="0"/>
              <a:t>Zakarchenko</a:t>
            </a:r>
            <a:r>
              <a:rPr lang="en-GB" dirty="0" smtClean="0"/>
              <a:t> by the men of </a:t>
            </a:r>
            <a:r>
              <a:rPr lang="en-GB" dirty="0" err="1" smtClean="0"/>
              <a:t>Garmi</a:t>
            </a:r>
            <a:r>
              <a:rPr lang="en-GB" dirty="0" smtClean="0"/>
              <a:t> commander </a:t>
            </a:r>
            <a:r>
              <a:rPr lang="en-GB" dirty="0" err="1" smtClean="0"/>
              <a:t>Mirzokhuja</a:t>
            </a:r>
            <a:r>
              <a:rPr lang="en-GB" dirty="0" smtClean="0"/>
              <a:t> </a:t>
            </a:r>
            <a:r>
              <a:rPr lang="en-GB" dirty="0" err="1" smtClean="0"/>
              <a:t>Ahmadov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2009:  killing of former Minister </a:t>
            </a:r>
            <a:r>
              <a:rPr lang="en-GB" dirty="0" err="1" smtClean="0"/>
              <a:t>Mirzo</a:t>
            </a:r>
            <a:r>
              <a:rPr lang="en-GB" dirty="0" smtClean="0"/>
              <a:t> </a:t>
            </a:r>
            <a:r>
              <a:rPr lang="en-GB" dirty="0" err="1" smtClean="0"/>
              <a:t>Ziyoev</a:t>
            </a:r>
            <a:endParaRPr lang="en-GB" dirty="0" smtClean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7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Kamarob</a:t>
            </a:r>
            <a:r>
              <a:rPr lang="en-GB" dirty="0" smtClean="0"/>
              <a:t> Gorge, 2010-11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dirty="0"/>
              <a:t>Early-September 2010:  prison break</a:t>
            </a:r>
          </a:p>
          <a:p>
            <a:pPr>
              <a:lnSpc>
                <a:spcPct val="80000"/>
              </a:lnSpc>
            </a:pPr>
            <a:r>
              <a:rPr lang="en-GB" dirty="0"/>
              <a:t>15 September: high-level delegation in Rasht Valley region to meet ex-commanders</a:t>
            </a:r>
          </a:p>
          <a:p>
            <a:pPr>
              <a:lnSpc>
                <a:spcPct val="80000"/>
              </a:lnSpc>
            </a:pPr>
            <a:r>
              <a:rPr lang="en-GB" dirty="0"/>
              <a:t>19 September:  attack on convoy in </a:t>
            </a:r>
            <a:r>
              <a:rPr lang="en-GB" dirty="0" err="1"/>
              <a:t>Kamarob</a:t>
            </a:r>
            <a:r>
              <a:rPr lang="en-GB" dirty="0"/>
              <a:t> gorge of Rasht Valley – 25 government soldiers killed</a:t>
            </a:r>
          </a:p>
          <a:p>
            <a:pPr>
              <a:lnSpc>
                <a:spcPct val="80000"/>
              </a:lnSpc>
            </a:pPr>
            <a:r>
              <a:rPr lang="en-GB" dirty="0"/>
              <a:t>Sept. 2010-Jan.2011: military operations – over 100 killed including more than 60 government troops</a:t>
            </a:r>
          </a:p>
          <a:p>
            <a:pPr>
              <a:lnSpc>
                <a:spcPct val="80000"/>
              </a:lnSpc>
            </a:pPr>
            <a:r>
              <a:rPr lang="en-GB" dirty="0"/>
              <a:t>4 Jan. 2011: announcement of the killing of the commander Ali </a:t>
            </a:r>
            <a:r>
              <a:rPr lang="en-GB" dirty="0" err="1" smtClean="0"/>
              <a:t>Bedaki</a:t>
            </a:r>
            <a:r>
              <a:rPr lang="en-GB" dirty="0" smtClean="0"/>
              <a:t> </a:t>
            </a:r>
            <a:r>
              <a:rPr lang="en-GB" dirty="0"/>
              <a:t>and his group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it all about?</a:t>
            </a:r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Layers of the onion…</a:t>
            </a:r>
          </a:p>
          <a:p>
            <a:pPr marL="598488" indent="-598488">
              <a:buFont typeface="Wingdings" pitchFamily="2" charset="2"/>
              <a:buAutoNum type="romanLcPeriod"/>
            </a:pPr>
            <a:r>
              <a:rPr lang="en-GB" sz="2800" b="1" dirty="0" smtClean="0"/>
              <a:t>Islamic radicalism</a:t>
            </a:r>
            <a:r>
              <a:rPr lang="en-GB" sz="2800" dirty="0" smtClean="0"/>
              <a:t>? Secondarily. Local (Ali </a:t>
            </a:r>
            <a:r>
              <a:rPr lang="en-GB" sz="2800" dirty="0" err="1" smtClean="0"/>
              <a:t>Bedak</a:t>
            </a:r>
            <a:r>
              <a:rPr lang="en-GB" sz="2800" dirty="0" smtClean="0"/>
              <a:t>) </a:t>
            </a:r>
            <a:r>
              <a:rPr lang="en-GB" sz="2800" dirty="0"/>
              <a:t>not regional (IMU) or global (al-Qaeda</a:t>
            </a:r>
            <a:r>
              <a:rPr lang="en-GB" sz="2800" dirty="0" smtClean="0"/>
              <a:t>).</a:t>
            </a:r>
            <a:endParaRPr lang="en-GB" sz="2800" dirty="0"/>
          </a:p>
          <a:p>
            <a:pPr marL="598488" indent="-598488">
              <a:buFont typeface="Wingdings" pitchFamily="2" charset="2"/>
              <a:buAutoNum type="romanLcPeriod"/>
            </a:pPr>
            <a:r>
              <a:rPr lang="en-GB" sz="2800" b="1" dirty="0" smtClean="0"/>
              <a:t>Post-war context? </a:t>
            </a:r>
            <a:r>
              <a:rPr lang="en-GB" sz="2800" dirty="0" smtClean="0"/>
              <a:t>Continuation of a pattern; peripheral region; personal rivalries. </a:t>
            </a:r>
          </a:p>
          <a:p>
            <a:pPr marL="598488" indent="-598488">
              <a:buFont typeface="Wingdings" pitchFamily="2" charset="2"/>
              <a:buAutoNum type="romanLcPeriod"/>
            </a:pPr>
            <a:r>
              <a:rPr lang="en-GB" sz="2800" b="1" dirty="0" smtClean="0"/>
              <a:t>State </a:t>
            </a:r>
            <a:r>
              <a:rPr lang="en-GB" sz="2800" b="1" dirty="0"/>
              <a:t>weakness</a:t>
            </a:r>
            <a:r>
              <a:rPr lang="en-GB" sz="2800" dirty="0"/>
              <a:t>? Fighting within the state.  All main protagonists have held government </a:t>
            </a:r>
            <a:r>
              <a:rPr lang="en-GB" sz="2800" dirty="0" smtClean="0"/>
              <a:t>posts. </a:t>
            </a:r>
          </a:p>
          <a:p>
            <a:pPr marL="598488" indent="-598488">
              <a:buFont typeface="Wingdings" pitchFamily="2" charset="2"/>
              <a:buAutoNum type="romanLcPeriod"/>
            </a:pPr>
            <a:r>
              <a:rPr lang="en-GB" sz="2800" b="1" dirty="0" smtClean="0"/>
              <a:t>Business</a:t>
            </a:r>
            <a:r>
              <a:rPr lang="en-GB" sz="2800" dirty="0"/>
              <a:t>? Turf war over the Rasht valley route; control of coal mine?</a:t>
            </a:r>
          </a:p>
          <a:p>
            <a:pPr marL="598488" indent="-598488">
              <a:buFont typeface="Wingdings" pitchFamily="2" charset="2"/>
              <a:buAutoNum type="romanLcPeriod"/>
            </a:pPr>
            <a:endParaRPr lang="en-GB" sz="2500" dirty="0"/>
          </a:p>
          <a:p>
            <a:pPr marL="598488" indent="-598488">
              <a:buFont typeface="Wingdings" pitchFamily="2" charset="2"/>
              <a:buAutoNum type="romanLcPeriod"/>
            </a:pPr>
            <a:endParaRPr lang="en-GB" sz="2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"/>
            <a:ext cx="1855093" cy="185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Political Islam </a:t>
            </a:r>
            <a:r>
              <a:rPr lang="en-GB" dirty="0" smtClean="0"/>
              <a:t>is weak in Central Asia </a:t>
            </a:r>
          </a:p>
          <a:p>
            <a:r>
              <a:rPr lang="en-GB" b="1" dirty="0" smtClean="0"/>
              <a:t>Non-violent Islamism</a:t>
            </a:r>
            <a:r>
              <a:rPr lang="en-GB" dirty="0" smtClean="0"/>
              <a:t> is marginal and difficult to assess</a:t>
            </a:r>
          </a:p>
          <a:p>
            <a:r>
              <a:rPr lang="en-GB" b="1" dirty="0" smtClean="0"/>
              <a:t>‘Radical Islam’ </a:t>
            </a:r>
            <a:r>
              <a:rPr lang="en-GB" dirty="0" smtClean="0"/>
              <a:t>is a bogeyman deployed casually by secular states (and occasionally foreign experts) </a:t>
            </a:r>
          </a:p>
          <a:p>
            <a:r>
              <a:rPr lang="en-GB" b="1" dirty="0" smtClean="0"/>
              <a:t>Islamic </a:t>
            </a:r>
            <a:r>
              <a:rPr lang="en-GB" b="1" dirty="0"/>
              <a:t>violent </a:t>
            </a:r>
            <a:r>
              <a:rPr lang="en-GB" b="1" dirty="0" smtClean="0"/>
              <a:t>extremist </a:t>
            </a:r>
            <a:r>
              <a:rPr lang="en-GB" b="1" dirty="0"/>
              <a:t>organizations </a:t>
            </a:r>
            <a:r>
              <a:rPr lang="en-GB" dirty="0" smtClean="0"/>
              <a:t>have largely been excluded from Central </a:t>
            </a:r>
            <a:r>
              <a:rPr lang="en-GB" dirty="0" smtClean="0"/>
              <a:t>Asia</a:t>
            </a:r>
          </a:p>
          <a:p>
            <a:r>
              <a:rPr lang="en-GB" dirty="0" smtClean="0"/>
              <a:t>Rather than a crime-terror nexus it is better to think of a </a:t>
            </a:r>
            <a:r>
              <a:rPr lang="en-GB" b="1" dirty="0" smtClean="0"/>
              <a:t>crime-state nexus</a:t>
            </a:r>
            <a:endParaRPr lang="en-GB" b="1" dirty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Islamic-Secular dialogue…?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700808"/>
            <a:ext cx="3474967" cy="24482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00808"/>
            <a:ext cx="3038475" cy="2628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5013176"/>
            <a:ext cx="6412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Or… national </a:t>
            </a:r>
            <a:r>
              <a:rPr lang="en-GB" sz="3600" dirty="0"/>
              <a:t>I</a:t>
            </a:r>
            <a:r>
              <a:rPr lang="en-GB" sz="3600" dirty="0" smtClean="0"/>
              <a:t>slamic secularism?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116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24744"/>
            <a:ext cx="7498080" cy="1143000"/>
          </a:xfrm>
        </p:spPr>
        <p:txBody>
          <a:bodyPr/>
          <a:lstStyle/>
          <a:p>
            <a:r>
              <a:rPr lang="en-GB" dirty="0" smtClean="0"/>
              <a:t>Prompt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/>
          <a:lstStyle/>
          <a:p>
            <a:r>
              <a:rPr lang="en-GB" dirty="0" smtClean="0"/>
              <a:t>Why is Political Islam weak in Tajikistan?</a:t>
            </a:r>
          </a:p>
          <a:p>
            <a:pPr lvl="1"/>
            <a:r>
              <a:rPr lang="en-GB" dirty="0" smtClean="0"/>
              <a:t>Why is it so often conflated and exaggerated?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Political Islam, Islamism, etc..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Some terminology:</a:t>
            </a:r>
          </a:p>
          <a:p>
            <a:r>
              <a:rPr lang="en-GB" dirty="0" smtClean="0"/>
              <a:t>Political Islam</a:t>
            </a:r>
          </a:p>
          <a:p>
            <a:r>
              <a:rPr lang="en-GB" dirty="0" smtClean="0"/>
              <a:t>Islamism</a:t>
            </a:r>
          </a:p>
          <a:p>
            <a:r>
              <a:rPr lang="en-GB" dirty="0" smtClean="0"/>
              <a:t>‘Radical Islam’</a:t>
            </a:r>
          </a:p>
          <a:p>
            <a:r>
              <a:rPr lang="en-GB" dirty="0" smtClean="0"/>
              <a:t>Islamic violent extremist organizations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One: Post-Soviet Muslim radicalization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1752600"/>
          </a:xfrm>
        </p:spPr>
        <p:txBody>
          <a:bodyPr/>
          <a:lstStyle/>
          <a:p>
            <a:r>
              <a:rPr lang="en-GB" dirty="0" smtClean="0"/>
              <a:t>Myth or reality?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92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Six claims about Political Islam in Central 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7344816" cy="44253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</a:t>
            </a:r>
            <a:r>
              <a:rPr lang="en-GB" sz="2800" dirty="0"/>
              <a:t>post-Soviet Islamic Revival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To </a:t>
            </a:r>
            <a:r>
              <a:rPr lang="en-GB" sz="2800" dirty="0"/>
              <a:t>Islamize is to radicalize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Authoritarianism </a:t>
            </a:r>
            <a:r>
              <a:rPr lang="en-GB" sz="2800" dirty="0"/>
              <a:t>and poverty cause radicalism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Underground </a:t>
            </a:r>
            <a:r>
              <a:rPr lang="en-GB" sz="2800" dirty="0"/>
              <a:t>Muslim groups are radical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Underground </a:t>
            </a:r>
            <a:r>
              <a:rPr lang="en-GB" sz="2800" dirty="0"/>
              <a:t>Muslim groups are globally networked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Political </a:t>
            </a:r>
            <a:r>
              <a:rPr lang="en-GB" sz="2800" dirty="0"/>
              <a:t>Islam opposes the secular state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6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1. The </a:t>
            </a:r>
            <a:r>
              <a:rPr lang="en-GB" sz="4400" dirty="0"/>
              <a:t>post-Soviet Islamic Revival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Crisis Group: ‘many </a:t>
            </a:r>
            <a:r>
              <a:rPr lang="en-US" dirty="0"/>
              <a:t>have responded to 70 years of atheism by embracing religion’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US" dirty="0" smtClean="0"/>
              <a:t>2009</a:t>
            </a:r>
            <a:r>
              <a:rPr lang="en-US" dirty="0"/>
              <a:t>, pp.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survey: </a:t>
            </a:r>
            <a:r>
              <a:rPr lang="en-US" dirty="0"/>
              <a:t>43 percent </a:t>
            </a:r>
            <a:r>
              <a:rPr lang="en-US" dirty="0" smtClean="0"/>
              <a:t>pray </a:t>
            </a:r>
            <a:r>
              <a:rPr lang="en-US" dirty="0"/>
              <a:t>more than they did prior to </a:t>
            </a:r>
            <a:r>
              <a:rPr lang="en-US" dirty="0" smtClean="0"/>
              <a:t>independence?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BUT….</a:t>
            </a:r>
          </a:p>
          <a:p>
            <a:r>
              <a:rPr lang="en-US" dirty="0" smtClean="0"/>
              <a:t>Revival began from the 1950s as </a:t>
            </a:r>
            <a:r>
              <a:rPr lang="en-US" dirty="0" err="1" smtClean="0"/>
              <a:t>secularised</a:t>
            </a:r>
            <a:r>
              <a:rPr lang="en-US" dirty="0" smtClean="0"/>
              <a:t> Islam</a:t>
            </a:r>
          </a:p>
          <a:p>
            <a:r>
              <a:rPr lang="en-US" dirty="0" smtClean="0"/>
              <a:t>Political Islam at least from the 1970s</a:t>
            </a:r>
            <a:endParaRPr lang="en-GB" dirty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5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2. To </a:t>
            </a:r>
            <a:r>
              <a:rPr lang="en-GB" sz="4400" dirty="0"/>
              <a:t>Islamize is to </a:t>
            </a:r>
            <a:r>
              <a:rPr lang="en-GB" sz="4400" dirty="0" smtClean="0"/>
              <a:t>radicalize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ICG: ‘the </a:t>
            </a:r>
            <a:r>
              <a:rPr lang="en-US" dirty="0"/>
              <a:t>growth of interest in more strictly observant, and sometimes radical, Islam</a:t>
            </a:r>
            <a:r>
              <a:rPr lang="en-US" dirty="0" smtClean="0"/>
              <a:t>’ (2012, p.12)</a:t>
            </a:r>
          </a:p>
          <a:p>
            <a:pPr marL="82296" indent="0">
              <a:buNone/>
            </a:pPr>
            <a:r>
              <a:rPr lang="en-US" dirty="0" smtClean="0"/>
              <a:t>BUT… </a:t>
            </a:r>
          </a:p>
          <a:p>
            <a:r>
              <a:rPr lang="en-US" dirty="0"/>
              <a:t>T</a:t>
            </a:r>
            <a:r>
              <a:rPr lang="en-US" dirty="0" smtClean="0"/>
              <a:t>his slippage is political, e.g. </a:t>
            </a:r>
            <a:r>
              <a:rPr lang="en-US" dirty="0" err="1" smtClean="0"/>
              <a:t>Akromiya</a:t>
            </a:r>
            <a:endParaRPr lang="en-US" dirty="0" smtClean="0"/>
          </a:p>
          <a:p>
            <a:r>
              <a:rPr lang="en-US" dirty="0" smtClean="0"/>
              <a:t>Survey: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those who claim religion influences their behavior “a lot”, 30 percent either never pray or pray only on special </a:t>
            </a:r>
            <a:r>
              <a:rPr lang="en-US" dirty="0" smtClean="0"/>
              <a:t>occasions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7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3. Authoritarianism </a:t>
            </a:r>
            <a:r>
              <a:rPr lang="en-GB" sz="4400" dirty="0"/>
              <a:t>and poverty cause radicalism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The following claimed as causes of radicalism:</a:t>
            </a:r>
          </a:p>
          <a:p>
            <a:pPr lvl="1"/>
            <a:r>
              <a:rPr lang="en-GB" sz="2000" dirty="0" smtClean="0"/>
              <a:t>‘disappearance </a:t>
            </a:r>
            <a:r>
              <a:rPr lang="en-GB" sz="2000" dirty="0"/>
              <a:t>of basic services’ </a:t>
            </a:r>
          </a:p>
          <a:p>
            <a:pPr lvl="1"/>
            <a:r>
              <a:rPr lang="en-GB" sz="2000" dirty="0" smtClean="0"/>
              <a:t>‘</a:t>
            </a:r>
            <a:r>
              <a:rPr lang="en-GB" sz="2000" dirty="0"/>
              <a:t>poor living conditions, corruption and abuse of office’ </a:t>
            </a:r>
          </a:p>
          <a:p>
            <a:pPr lvl="1"/>
            <a:r>
              <a:rPr lang="en-GB" sz="2000" dirty="0" smtClean="0"/>
              <a:t>‘</a:t>
            </a:r>
            <a:r>
              <a:rPr lang="en-GB" sz="2000" dirty="0"/>
              <a:t>economic crisis and rigged elections</a:t>
            </a:r>
            <a:r>
              <a:rPr lang="en-GB" sz="2000" dirty="0" smtClean="0"/>
              <a:t>’</a:t>
            </a:r>
          </a:p>
          <a:p>
            <a:pPr lvl="1"/>
            <a:r>
              <a:rPr lang="en-GB" sz="2000" dirty="0" smtClean="0"/>
              <a:t>‘declining </a:t>
            </a:r>
            <a:r>
              <a:rPr lang="en-GB" sz="2000" dirty="0"/>
              <a:t>demand for labour </a:t>
            </a:r>
            <a:r>
              <a:rPr lang="en-GB" sz="2000" dirty="0" smtClean="0"/>
              <a:t>migrants’</a:t>
            </a:r>
          </a:p>
          <a:p>
            <a:pPr lvl="1"/>
            <a:r>
              <a:rPr lang="en-GB" sz="2000" dirty="0" smtClean="0"/>
              <a:t>‘woeful </a:t>
            </a:r>
            <a:r>
              <a:rPr lang="en-GB" sz="2000" dirty="0"/>
              <a:t>social and economic conditions’ </a:t>
            </a:r>
          </a:p>
          <a:p>
            <a:pPr lvl="1"/>
            <a:r>
              <a:rPr lang="en-GB" sz="2000" dirty="0" smtClean="0"/>
              <a:t>‘a venal </a:t>
            </a:r>
            <a:r>
              <a:rPr lang="en-GB" sz="2000" dirty="0"/>
              <a:t>and corrupt political elite’ </a:t>
            </a:r>
            <a:endParaRPr lang="en-GB" sz="2000" dirty="0" smtClean="0"/>
          </a:p>
          <a:p>
            <a:pPr marL="82296" indent="0">
              <a:buNone/>
            </a:pPr>
            <a:r>
              <a:rPr lang="en-GB" sz="2800" dirty="0" smtClean="0"/>
              <a:t>BUT…</a:t>
            </a:r>
          </a:p>
          <a:p>
            <a:r>
              <a:rPr lang="en-GB" sz="2800" dirty="0" smtClean="0"/>
              <a:t>No evidence</a:t>
            </a:r>
          </a:p>
          <a:p>
            <a:r>
              <a:rPr lang="en-GB" sz="2800" dirty="0" smtClean="0"/>
              <a:t>Kazakhstan not Kyrgyzstan?</a:t>
            </a:r>
          </a:p>
          <a:p>
            <a:r>
              <a:rPr lang="en-GB" sz="2800" dirty="0" smtClean="0"/>
              <a:t>Turkmenistan and Uzbekistan: effective suppression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414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4. Underground </a:t>
            </a:r>
            <a:r>
              <a:rPr lang="en-GB" sz="4400" dirty="0"/>
              <a:t>Muslim groups are radical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groups are driven underground they ‘radicalise’?</a:t>
            </a:r>
          </a:p>
          <a:p>
            <a:pPr marL="82296" indent="0">
              <a:buNone/>
            </a:pPr>
            <a:r>
              <a:rPr lang="en-GB" dirty="0" smtClean="0"/>
              <a:t>BUT…</a:t>
            </a:r>
          </a:p>
          <a:p>
            <a:r>
              <a:rPr lang="en-GB" dirty="0" smtClean="0"/>
              <a:t>Again, little or no evidence</a:t>
            </a:r>
          </a:p>
          <a:p>
            <a:r>
              <a:rPr lang="en-GB" dirty="0" smtClean="0"/>
              <a:t>Islamic Revival Party of Tajikistan?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4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918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Political Islam and internal politics in Central Asia</vt:lpstr>
      <vt:lpstr>Islamic-Secular dialogue…?</vt:lpstr>
      <vt:lpstr>Political Islam, Islamism, etc..</vt:lpstr>
      <vt:lpstr>Part One: Post-Soviet Muslim radicalization</vt:lpstr>
      <vt:lpstr>Six claims about Political Islam in Central Asia</vt:lpstr>
      <vt:lpstr>1. The post-Soviet Islamic Revival </vt:lpstr>
      <vt:lpstr>2. To Islamize is to radicalize</vt:lpstr>
      <vt:lpstr>3. Authoritarianism and poverty cause radicalism</vt:lpstr>
      <vt:lpstr>4. Underground Muslim groups are radical</vt:lpstr>
      <vt:lpstr>5. Underground Muslim groups are globally networked </vt:lpstr>
      <vt:lpstr>6. Political Islam opposes the secular state</vt:lpstr>
      <vt:lpstr>Post-Soviet Muslim radicalization?</vt:lpstr>
      <vt:lpstr>Tajikistan</vt:lpstr>
      <vt:lpstr>Tajikistan</vt:lpstr>
      <vt:lpstr>Rasht and the Tajik civil war</vt:lpstr>
      <vt:lpstr>Post-war conflicts</vt:lpstr>
      <vt:lpstr>Kamarob Gorge, 2010-11</vt:lpstr>
      <vt:lpstr>What’s it all about?</vt:lpstr>
      <vt:lpstr>Conclusions</vt:lpstr>
      <vt:lpstr>Prompt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Islam and internal politics in Central Asia</dc:title>
  <dc:creator>John</dc:creator>
  <cp:lastModifiedBy>John</cp:lastModifiedBy>
  <cp:revision>17</cp:revision>
  <dcterms:created xsi:type="dcterms:W3CDTF">2014-01-03T16:51:01Z</dcterms:created>
  <dcterms:modified xsi:type="dcterms:W3CDTF">2014-03-17T00:46:03Z</dcterms:modified>
</cp:coreProperties>
</file>