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40"/>
  </p:notesMasterIdLst>
  <p:sldIdLst>
    <p:sldId id="256" r:id="rId2"/>
    <p:sldId id="285" r:id="rId3"/>
    <p:sldId id="299" r:id="rId4"/>
    <p:sldId id="300" r:id="rId5"/>
    <p:sldId id="305" r:id="rId6"/>
    <p:sldId id="263" r:id="rId7"/>
    <p:sldId id="262" r:id="rId8"/>
    <p:sldId id="264" r:id="rId9"/>
    <p:sldId id="309" r:id="rId10"/>
    <p:sldId id="260" r:id="rId11"/>
    <p:sldId id="261" r:id="rId12"/>
    <p:sldId id="293" r:id="rId13"/>
    <p:sldId id="310" r:id="rId14"/>
    <p:sldId id="287" r:id="rId15"/>
    <p:sldId id="282" r:id="rId16"/>
    <p:sldId id="283" r:id="rId17"/>
    <p:sldId id="284" r:id="rId18"/>
    <p:sldId id="306" r:id="rId19"/>
    <p:sldId id="307" r:id="rId20"/>
    <p:sldId id="308" r:id="rId21"/>
    <p:sldId id="259" r:id="rId22"/>
    <p:sldId id="266" r:id="rId23"/>
    <p:sldId id="268" r:id="rId24"/>
    <p:sldId id="267" r:id="rId25"/>
    <p:sldId id="269" r:id="rId26"/>
    <p:sldId id="289" r:id="rId27"/>
    <p:sldId id="290" r:id="rId28"/>
    <p:sldId id="275" r:id="rId29"/>
    <p:sldId id="280" r:id="rId30"/>
    <p:sldId id="273" r:id="rId31"/>
    <p:sldId id="294" r:id="rId32"/>
    <p:sldId id="279" r:id="rId33"/>
    <p:sldId id="270" r:id="rId34"/>
    <p:sldId id="301" r:id="rId35"/>
    <p:sldId id="304" r:id="rId36"/>
    <p:sldId id="302" r:id="rId37"/>
    <p:sldId id="295" r:id="rId38"/>
    <p:sldId id="31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54" autoAdjust="0"/>
  </p:normalViewPr>
  <p:slideViewPr>
    <p:cSldViewPr snapToGrid="0" snapToObjects="1">
      <p:cViewPr varScale="1">
        <p:scale>
          <a:sx n="64" d="100"/>
          <a:sy n="64" d="100"/>
        </p:scale>
        <p:origin x="22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5D1B3-CF18-9B48-8FA5-644E2549EA10}"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4D516-1256-DB4E-AF42-35DD6CAB1B15}" type="slidenum">
              <a:rPr lang="en-US" smtClean="0"/>
              <a:t>‹#›</a:t>
            </a:fld>
            <a:endParaRPr lang="en-US"/>
          </a:p>
        </p:txBody>
      </p:sp>
    </p:spTree>
    <p:extLst>
      <p:ext uri="{BB962C8B-B14F-4D97-AF65-F5344CB8AC3E}">
        <p14:creationId xmlns:p14="http://schemas.microsoft.com/office/powerpoint/2010/main" val="1627103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2 photos together: thinking about migration and social change in sending </a:t>
            </a:r>
            <a:r>
              <a:rPr lang="en-US" baseline="0" dirty="0" err="1"/>
              <a:t>communties</a:t>
            </a:r>
            <a:r>
              <a:rPr lang="en-US" baseline="0" dirty="0"/>
              <a:t> at the same time</a:t>
            </a:r>
          </a:p>
          <a:p>
            <a:r>
              <a:rPr lang="en-US" baseline="0" dirty="0"/>
              <a:t>Migration a huge part of life across Central Asia, for different reasons.  Kg, </a:t>
            </a:r>
            <a:r>
              <a:rPr lang="en-US" baseline="0" dirty="0" err="1"/>
              <a:t>Taj</a:t>
            </a:r>
            <a:r>
              <a:rPr lang="en-US" baseline="0" dirty="0"/>
              <a:t>, </a:t>
            </a:r>
            <a:r>
              <a:rPr lang="en-US" baseline="0" dirty="0" err="1"/>
              <a:t>Uzb</a:t>
            </a:r>
            <a:r>
              <a:rPr lang="en-US" baseline="0" dirty="0"/>
              <a:t> as sending communities; </a:t>
            </a:r>
            <a:r>
              <a:rPr lang="en-US" baseline="0" dirty="0" err="1"/>
              <a:t>Kaz</a:t>
            </a:r>
            <a:r>
              <a:rPr lang="en-US" baseline="0" dirty="0"/>
              <a:t> as a receiving community</a:t>
            </a:r>
          </a:p>
          <a:p>
            <a:r>
              <a:rPr lang="en-US" baseline="0" dirty="0"/>
              <a:t>We don’t know how many people are on the move at any one time – why?</a:t>
            </a:r>
          </a:p>
          <a:p>
            <a:r>
              <a:rPr lang="en-US" baseline="0" dirty="0"/>
              <a:t>Russian federal migration service estimates 2.5 million citizens of </a:t>
            </a:r>
            <a:r>
              <a:rPr lang="en-US" baseline="0" dirty="0" err="1"/>
              <a:t>Uzb</a:t>
            </a:r>
            <a:r>
              <a:rPr lang="en-US" baseline="0" dirty="0"/>
              <a:t> (out of pop of 30 million), 1.1 million from </a:t>
            </a:r>
            <a:r>
              <a:rPr lang="en-US" baseline="0" dirty="0" err="1"/>
              <a:t>Taj</a:t>
            </a:r>
            <a:r>
              <a:rPr lang="en-US" baseline="0" dirty="0"/>
              <a:t> (out of 8 million), 600,000 from Kg in 2013 (out of population of 5.5 million).</a:t>
            </a:r>
          </a:p>
          <a:p>
            <a:r>
              <a:rPr lang="en-US" baseline="0" dirty="0"/>
              <a:t>In rural areas, unusual to find a family that doesn’t have at least one family member working in Russia or Kazakhstan for work.</a:t>
            </a:r>
          </a:p>
          <a:p>
            <a:endParaRPr lang="en-US" baseline="0" dirty="0"/>
          </a:p>
          <a:p>
            <a:r>
              <a:rPr lang="en-US" baseline="0" dirty="0"/>
              <a:t>Enormous impacts for how we think about social and political change in rural Central Asia, and yet when I started researching this, </a:t>
            </a:r>
          </a:p>
          <a:p>
            <a:r>
              <a:rPr lang="en-US" baseline="0" dirty="0"/>
              <a:t>Most of the research tended to be focused on highly normative questions: should we be worried about migration?  Are people sending their remittances the right way?</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1</a:t>
            </a:fld>
            <a:endParaRPr lang="en-US"/>
          </a:p>
        </p:txBody>
      </p:sp>
    </p:spTree>
    <p:extLst>
      <p:ext uri="{BB962C8B-B14F-4D97-AF65-F5344CB8AC3E}">
        <p14:creationId xmlns:p14="http://schemas.microsoft.com/office/powerpoint/2010/main" val="264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22</a:t>
            </a:fld>
            <a:endParaRPr lang="en-US"/>
          </a:p>
        </p:txBody>
      </p:sp>
    </p:spTree>
    <p:extLst>
      <p:ext uri="{BB962C8B-B14F-4D97-AF65-F5344CB8AC3E}">
        <p14:creationId xmlns:p14="http://schemas.microsoft.com/office/powerpoint/2010/main" val="267084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reasons:</a:t>
            </a:r>
          </a:p>
          <a:p>
            <a:r>
              <a:rPr lang="en-US" dirty="0"/>
              <a:t>No</a:t>
            </a:r>
            <a:r>
              <a:rPr lang="en-US" baseline="0" dirty="0"/>
              <a:t> work here</a:t>
            </a:r>
          </a:p>
          <a:p>
            <a:r>
              <a:rPr lang="en-US" baseline="0" dirty="0"/>
              <a:t>To cover everyday living expenses</a:t>
            </a:r>
          </a:p>
          <a:p>
            <a:r>
              <a:rPr lang="en-US" baseline="0" dirty="0"/>
              <a:t>To cover significant one off purchases</a:t>
            </a:r>
          </a:p>
          <a:p>
            <a:endParaRPr lang="en-US" baseline="0" dirty="0"/>
          </a:p>
          <a:p>
            <a:r>
              <a:rPr lang="en-US" baseline="0" dirty="0"/>
              <a:t>Other reasons: </a:t>
            </a:r>
          </a:p>
          <a:p>
            <a:r>
              <a:rPr lang="en-US" baseline="0" dirty="0"/>
              <a:t>To </a:t>
            </a:r>
            <a:r>
              <a:rPr lang="en-US" baseline="0" dirty="0" err="1"/>
              <a:t>acquiare</a:t>
            </a:r>
            <a:r>
              <a:rPr lang="en-US" baseline="0" dirty="0"/>
              <a:t> a skill</a:t>
            </a:r>
          </a:p>
          <a:p>
            <a:r>
              <a:rPr lang="en-US" baseline="0" dirty="0"/>
              <a:t>To learn Russian</a:t>
            </a:r>
          </a:p>
          <a:p>
            <a:r>
              <a:rPr lang="en-US" baseline="0" dirty="0"/>
              <a:t>To escape domestic problems</a:t>
            </a:r>
          </a:p>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23</a:t>
            </a:fld>
            <a:endParaRPr lang="en-US"/>
          </a:p>
        </p:txBody>
      </p:sp>
    </p:spTree>
    <p:extLst>
      <p:ext uri="{BB962C8B-B14F-4D97-AF65-F5344CB8AC3E}">
        <p14:creationId xmlns:p14="http://schemas.microsoft.com/office/powerpoint/2010/main" val="251084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go because you</a:t>
            </a:r>
            <a:r>
              <a:rPr lang="en-US" baseline="0" dirty="0"/>
              <a:t> know someone.  Major period of </a:t>
            </a:r>
            <a:r>
              <a:rPr lang="en-US" baseline="0" dirty="0" err="1"/>
              <a:t>take-off</a:t>
            </a:r>
            <a:endParaRPr lang="en-US" baseline="0" dirty="0"/>
          </a:p>
          <a:p>
            <a:r>
              <a:rPr lang="en-US" baseline="0" dirty="0"/>
              <a:t>One person brings over 10 more – the “brigade”</a:t>
            </a:r>
          </a:p>
          <a:p>
            <a:r>
              <a:rPr lang="en-US" baseline="0" dirty="0"/>
              <a:t>Migration can’t be understood without understanding these social networks of support</a:t>
            </a:r>
          </a:p>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24</a:t>
            </a:fld>
            <a:endParaRPr lang="en-US"/>
          </a:p>
        </p:txBody>
      </p:sp>
    </p:spTree>
    <p:extLst>
      <p:ext uri="{BB962C8B-B14F-4D97-AF65-F5344CB8AC3E}">
        <p14:creationId xmlns:p14="http://schemas.microsoft.com/office/powerpoint/2010/main" val="361317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25</a:t>
            </a:fld>
            <a:endParaRPr lang="en-US"/>
          </a:p>
        </p:txBody>
      </p:sp>
    </p:spTree>
    <p:extLst>
      <p:ext uri="{BB962C8B-B14F-4D97-AF65-F5344CB8AC3E}">
        <p14:creationId xmlns:p14="http://schemas.microsoft.com/office/powerpoint/2010/main" val="175589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26</a:t>
            </a:fld>
            <a:endParaRPr lang="en-US"/>
          </a:p>
        </p:txBody>
      </p:sp>
    </p:spTree>
    <p:extLst>
      <p:ext uri="{BB962C8B-B14F-4D97-AF65-F5344CB8AC3E}">
        <p14:creationId xmlns:p14="http://schemas.microsoft.com/office/powerpoint/2010/main" val="107224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ndParaRPr>
          </a:p>
        </p:txBody>
      </p:sp>
      <p:sp>
        <p:nvSpPr>
          <p:cNvPr id="2458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7CA1CA4-3B50-024E-88BA-E91719DFD8D0}" type="slidenum">
              <a:rPr lang="ru-RU" sz="1200">
                <a:latin typeface="Calibri" charset="0"/>
              </a:rPr>
              <a:pPr algn="r" eaLnBrk="1" hangingPunct="1"/>
              <a:t>28</a:t>
            </a:fld>
            <a:endParaRPr lang="ru-RU" sz="1200">
              <a:latin typeface="Calibri" charset="0"/>
            </a:endParaRPr>
          </a:p>
        </p:txBody>
      </p:sp>
    </p:spTree>
    <p:extLst>
      <p:ext uri="{BB962C8B-B14F-4D97-AF65-F5344CB8AC3E}">
        <p14:creationId xmlns:p14="http://schemas.microsoft.com/office/powerpoint/2010/main" val="385610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D56BAE-BCDC-9E41-8D42-DD08B8D16D50}" type="slidenum">
              <a:rPr lang="ru-RU">
                <a:latin typeface="Calibri" charset="0"/>
              </a:rPr>
              <a:pPr eaLnBrk="1" hangingPunct="1"/>
              <a:t>29</a:t>
            </a:fld>
            <a:endParaRPr lang="ru-RU">
              <a:latin typeface="Calibri" charset="0"/>
            </a:endParaRPr>
          </a:p>
        </p:txBody>
      </p:sp>
    </p:spTree>
    <p:extLst>
      <p:ext uri="{BB962C8B-B14F-4D97-AF65-F5344CB8AC3E}">
        <p14:creationId xmlns:p14="http://schemas.microsoft.com/office/powerpoint/2010/main" val="243511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Normalization of violence?</a:t>
            </a:r>
          </a:p>
          <a:p>
            <a:r>
              <a:rPr lang="en-US" sz="1200" b="0" i="0" u="none" strike="noStrike" kern="1200" baseline="0" dirty="0">
                <a:solidFill>
                  <a:schemeClr val="tx1"/>
                </a:solidFill>
                <a:latin typeface="+mn-lt"/>
                <a:ea typeface="+mn-ea"/>
                <a:cs typeface="+mn-cs"/>
              </a:rPr>
              <a:t>Nationalism</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Anxieties about transformation of gender hierarchies, breaking of national boundaries</a:t>
            </a:r>
          </a:p>
          <a:p>
            <a:r>
              <a:rPr lang="en-US" sz="1200" b="0" i="0" u="none" strike="noStrike" kern="1200" baseline="0" dirty="0">
                <a:solidFill>
                  <a:schemeClr val="tx1"/>
                </a:solidFill>
                <a:latin typeface="+mn-lt"/>
                <a:ea typeface="+mn-ea"/>
                <a:cs typeface="+mn-cs"/>
              </a:rPr>
              <a:t>Kyrgyz MP – suggested that women younger than 22 should not be able to travel to Russia without Father’s permission or permission of older male relative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Organized groups of violent men are the consequence of social mythmaking by politicians in the post-April 2010 interim government who created a symbolic aura around participants in the violent seizure of power which they called a “revolution”, and of the political nationalism project visible in the interethnic conflict in June 2010 in the south of Kyrgyzstan. </a:t>
            </a:r>
          </a:p>
          <a:p>
            <a:r>
              <a:rPr lang="en-US" sz="1200" b="0" i="0" u="none" strike="noStrike" kern="1200" baseline="0" dirty="0">
                <a:solidFill>
                  <a:schemeClr val="tx1"/>
                </a:solidFill>
                <a:latin typeface="+mn-lt"/>
                <a:ea typeface="+mn-ea"/>
                <a:cs typeface="+mn-cs"/>
              </a:rPr>
              <a:t> ?Groups of young men who have received this symbolic status but who have been forced into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migration have found a way to enhance their “patriotic” status in criminal activity in Russia. In essence, this is a political collective unconsciousness driven by nationalistic imagination. </a:t>
            </a:r>
          </a:p>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36</a:t>
            </a:fld>
            <a:endParaRPr lang="en-US"/>
          </a:p>
        </p:txBody>
      </p:sp>
    </p:spTree>
    <p:extLst>
      <p:ext uri="{BB962C8B-B14F-4D97-AF65-F5344CB8AC3E}">
        <p14:creationId xmlns:p14="http://schemas.microsoft.com/office/powerpoint/2010/main" val="86710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a:t>
            </a:r>
            <a:r>
              <a:rPr lang="en-US" baseline="0" dirty="0"/>
              <a:t> the language normative, sometimes alarmist</a:t>
            </a:r>
          </a:p>
          <a:p>
            <a:r>
              <a:rPr lang="en-US" baseline="0" dirty="0"/>
              <a:t>Tended to be dominated by questions of concern for the state – is migration a good thing or a bad thing?</a:t>
            </a:r>
          </a:p>
          <a:p>
            <a:r>
              <a:rPr lang="en-US" baseline="0" dirty="0"/>
              <a:t>Russia – are migrants adapting properly?  Should we introduce a visa regime?</a:t>
            </a:r>
          </a:p>
          <a:p>
            <a:r>
              <a:rPr lang="en-US" baseline="0" dirty="0"/>
              <a:t>Central Asian states – should migration be encouraged? </a:t>
            </a:r>
          </a:p>
          <a:p>
            <a:r>
              <a:rPr lang="en-US" dirty="0" err="1"/>
              <a:t>Karimov</a:t>
            </a:r>
            <a:r>
              <a:rPr lang="en-US" dirty="0"/>
              <a:t> – migrants are lazy to go there for a piece</a:t>
            </a:r>
            <a:r>
              <a:rPr lang="en-US" baseline="0" dirty="0"/>
              <a:t> of bread?  They are too lazy to work at home!</a:t>
            </a:r>
          </a:p>
          <a:p>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2</a:t>
            </a:fld>
            <a:endParaRPr lang="en-US"/>
          </a:p>
        </p:txBody>
      </p:sp>
    </p:spTree>
    <p:extLst>
      <p:ext uri="{BB962C8B-B14F-4D97-AF65-F5344CB8AC3E}">
        <p14:creationId xmlns:p14="http://schemas.microsoft.com/office/powerpoint/2010/main" val="327022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Borders – problems getting apricots out to market,</a:t>
            </a:r>
            <a:r>
              <a:rPr lang="en-US" baseline="0" dirty="0"/>
              <a:t> need to sell them quick</a:t>
            </a:r>
          </a:p>
          <a:p>
            <a:r>
              <a:rPr lang="en-US" baseline="0" dirty="0" err="1"/>
              <a:t>Labour</a:t>
            </a:r>
            <a:r>
              <a:rPr lang="en-US" baseline="0" dirty="0"/>
              <a:t> migration – building on older networks of trading apricots</a:t>
            </a:r>
          </a:p>
          <a:p>
            <a:endParaRPr lang="en-US" baseline="0" dirty="0"/>
          </a:p>
        </p:txBody>
      </p:sp>
      <p:sp>
        <p:nvSpPr>
          <p:cNvPr id="4" name="Slide Number Placeholder 3"/>
          <p:cNvSpPr>
            <a:spLocks noGrp="1"/>
          </p:cNvSpPr>
          <p:nvPr>
            <p:ph type="sldNum" sz="quarter" idx="10"/>
          </p:nvPr>
        </p:nvSpPr>
        <p:spPr/>
        <p:txBody>
          <a:bodyPr/>
          <a:lstStyle/>
          <a:p>
            <a:fld id="{5044D516-1256-DB4E-AF42-35DD6CAB1B15}" type="slidenum">
              <a:rPr lang="en-US" smtClean="0"/>
              <a:t>4</a:t>
            </a:fld>
            <a:endParaRPr lang="en-US"/>
          </a:p>
        </p:txBody>
      </p:sp>
    </p:spTree>
    <p:extLst>
      <p:ext uri="{BB962C8B-B14F-4D97-AF65-F5344CB8AC3E}">
        <p14:creationId xmlns:p14="http://schemas.microsoft.com/office/powerpoint/2010/main" val="166514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anthropological perspective</a:t>
            </a:r>
            <a:r>
              <a:rPr lang="en-US" baseline="0" dirty="0"/>
              <a:t> – not just ‘ground up’ but attuned to the meaning of everyday practices</a:t>
            </a:r>
          </a:p>
          <a:p>
            <a:r>
              <a:rPr lang="en-US" baseline="0" dirty="0"/>
              <a:t>Not only, how is </a:t>
            </a:r>
            <a:r>
              <a:rPr lang="en-US" baseline="0" dirty="0" err="1"/>
              <a:t>Karimov</a:t>
            </a:r>
            <a:r>
              <a:rPr lang="en-US" baseline="0" dirty="0"/>
              <a:t> thinking about migrant workers, but how are families themselves dealing with protracted absence of family members.</a:t>
            </a:r>
          </a:p>
          <a:p>
            <a:r>
              <a:rPr lang="en-US" baseline="0" dirty="0"/>
              <a:t>Who should leave, where to, for how long?  Is it worth the expense of getting there?</a:t>
            </a:r>
          </a:p>
          <a:p>
            <a:endParaRPr lang="en-US" baseline="0" dirty="0"/>
          </a:p>
        </p:txBody>
      </p:sp>
      <p:sp>
        <p:nvSpPr>
          <p:cNvPr id="4" name="Slide Number Placeholder 3"/>
          <p:cNvSpPr>
            <a:spLocks noGrp="1"/>
          </p:cNvSpPr>
          <p:nvPr>
            <p:ph type="sldNum" sz="quarter" idx="10"/>
          </p:nvPr>
        </p:nvSpPr>
        <p:spPr/>
        <p:txBody>
          <a:bodyPr/>
          <a:lstStyle/>
          <a:p>
            <a:fld id="{5044D516-1256-DB4E-AF42-35DD6CAB1B15}" type="slidenum">
              <a:rPr lang="en-US" smtClean="0"/>
              <a:t>5</a:t>
            </a:fld>
            <a:endParaRPr lang="en-US"/>
          </a:p>
        </p:txBody>
      </p:sp>
    </p:spTree>
    <p:extLst>
      <p:ext uri="{BB962C8B-B14F-4D97-AF65-F5344CB8AC3E}">
        <p14:creationId xmlns:p14="http://schemas.microsoft.com/office/powerpoint/2010/main" val="384712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an economic story – “we go because</a:t>
            </a:r>
            <a:r>
              <a:rPr lang="en-US" baseline="0" dirty="0"/>
              <a:t> there is no choice” (</a:t>
            </a:r>
            <a:r>
              <a:rPr lang="en-US" baseline="0" dirty="0" err="1"/>
              <a:t>aila</a:t>
            </a:r>
            <a:r>
              <a:rPr lang="en-US" baseline="0" dirty="0"/>
              <a:t> </a:t>
            </a:r>
            <a:r>
              <a:rPr lang="en-US" baseline="0" dirty="0" err="1"/>
              <a:t>jok</a:t>
            </a:r>
            <a:r>
              <a:rPr lang="en-US" baseline="0" dirty="0"/>
              <a:t> </a:t>
            </a:r>
            <a:r>
              <a:rPr lang="en-US" baseline="0" dirty="0" err="1"/>
              <a:t>barabyz</a:t>
            </a:r>
            <a:r>
              <a:rPr lang="en-US" baseline="0" dirty="0"/>
              <a:t>)</a:t>
            </a:r>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10</a:t>
            </a:fld>
            <a:endParaRPr lang="en-US"/>
          </a:p>
        </p:txBody>
      </p:sp>
    </p:spTree>
    <p:extLst>
      <p:ext uri="{BB962C8B-B14F-4D97-AF65-F5344CB8AC3E}">
        <p14:creationId xmlns:p14="http://schemas.microsoft.com/office/powerpoint/2010/main" val="120639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 can’t speak for the whole of Kyrgyzstan, but here in </a:t>
            </a:r>
            <a:r>
              <a:rPr lang="en-US" dirty="0" err="1"/>
              <a:t>Ak-Sai</a:t>
            </a:r>
            <a:r>
              <a:rPr lang="en-US" dirty="0"/>
              <a:t> Russia is the only source of employment.  Although there are Turks building in Bishkek now, the pay is lower because of the relationship of the </a:t>
            </a:r>
            <a:r>
              <a:rPr lang="en-US" dirty="0" err="1"/>
              <a:t>som</a:t>
            </a:r>
            <a:r>
              <a:rPr lang="en-US" dirty="0"/>
              <a:t> to the </a:t>
            </a:r>
            <a:r>
              <a:rPr lang="en-US" dirty="0" err="1"/>
              <a:t>rouble</a:t>
            </a:r>
            <a:r>
              <a:rPr lang="en-US" dirty="0"/>
              <a:t>.  Say in Russia the average pay on a building site is 10,000 </a:t>
            </a:r>
            <a:r>
              <a:rPr lang="en-US" dirty="0" err="1"/>
              <a:t>roubles</a:t>
            </a:r>
            <a:r>
              <a:rPr lang="en-US" dirty="0"/>
              <a:t>—so about 14,500 </a:t>
            </a:r>
            <a:r>
              <a:rPr lang="en-US" dirty="0" err="1"/>
              <a:t>som</a:t>
            </a:r>
            <a:r>
              <a:rPr lang="en-US" dirty="0"/>
              <a:t>, right [c. $320] ?—in Kyrgyzstan they’ll pay 10,000 </a:t>
            </a:r>
            <a:r>
              <a:rPr lang="en-US" dirty="0" err="1"/>
              <a:t>som.</a:t>
            </a:r>
            <a:r>
              <a:rPr lang="en-US" dirty="0"/>
              <a:t>  So where’s the benefit? There or here? Well I don’t know, but that’s how I see the situation” (</a:t>
            </a:r>
            <a:r>
              <a:rPr lang="en-US" dirty="0" err="1"/>
              <a:t>Abdullo</a:t>
            </a:r>
            <a:r>
              <a:rPr lang="en-US" dirty="0"/>
              <a:t>, </a:t>
            </a:r>
            <a:r>
              <a:rPr lang="en-US" dirty="0" err="1"/>
              <a:t>Ak-Sai</a:t>
            </a:r>
            <a:r>
              <a:rPr lang="en-US" dirty="0"/>
              <a:t>, January 2010)</a:t>
            </a:r>
          </a:p>
          <a:p>
            <a:endParaRPr lang="en-US" dirty="0"/>
          </a:p>
          <a:p>
            <a:r>
              <a:rPr lang="en-US" dirty="0"/>
              <a:t>Teacher</a:t>
            </a:r>
            <a:r>
              <a:rPr lang="en-US" baseline="0" dirty="0"/>
              <a:t> with a double teaching load in 2005, $56; in Moscow $200</a:t>
            </a:r>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12</a:t>
            </a:fld>
            <a:endParaRPr lang="en-US"/>
          </a:p>
        </p:txBody>
      </p:sp>
    </p:spTree>
    <p:extLst>
      <p:ext uri="{BB962C8B-B14F-4D97-AF65-F5344CB8AC3E}">
        <p14:creationId xmlns:p14="http://schemas.microsoft.com/office/powerpoint/2010/main" val="406213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need</a:t>
            </a:r>
            <a:r>
              <a:rPr lang="en-US" baseline="0" dirty="0"/>
              <a:t> to attend to the political economy of migration management (or of migration </a:t>
            </a:r>
            <a:r>
              <a:rPr lang="en-US" baseline="0" dirty="0" err="1"/>
              <a:t>mis</a:t>
            </a:r>
            <a:r>
              <a:rPr lang="en-US" baseline="0" dirty="0"/>
              <a:t>-management)</a:t>
            </a:r>
            <a:endParaRPr lang="en-US" dirty="0"/>
          </a:p>
        </p:txBody>
      </p:sp>
      <p:sp>
        <p:nvSpPr>
          <p:cNvPr id="4" name="Slide Number Placeholder 3"/>
          <p:cNvSpPr>
            <a:spLocks noGrp="1"/>
          </p:cNvSpPr>
          <p:nvPr>
            <p:ph type="sldNum" sz="quarter" idx="10"/>
          </p:nvPr>
        </p:nvSpPr>
        <p:spPr/>
        <p:txBody>
          <a:bodyPr/>
          <a:lstStyle/>
          <a:p>
            <a:fld id="{5044D516-1256-DB4E-AF42-35DD6CAB1B15}" type="slidenum">
              <a:rPr lang="en-US" smtClean="0"/>
              <a:t>14</a:t>
            </a:fld>
            <a:endParaRPr lang="en-US"/>
          </a:p>
        </p:txBody>
      </p:sp>
    </p:spTree>
    <p:extLst>
      <p:ext uri="{BB962C8B-B14F-4D97-AF65-F5344CB8AC3E}">
        <p14:creationId xmlns:p14="http://schemas.microsoft.com/office/powerpoint/2010/main" val="420030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ndParaRPr>
          </a:p>
        </p:txBody>
      </p:sp>
      <p:sp>
        <p:nvSpPr>
          <p:cNvPr id="26628"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463437-FFA4-554C-9629-BD364D55E796}" type="slidenum">
              <a:rPr lang="ru-RU">
                <a:latin typeface="Calibri" charset="0"/>
              </a:rPr>
              <a:pPr eaLnBrk="1" hangingPunct="1"/>
              <a:t>15</a:t>
            </a:fld>
            <a:endParaRPr lang="ru-RU">
              <a:latin typeface="Calibri" charset="0"/>
            </a:endParaRPr>
          </a:p>
        </p:txBody>
      </p:sp>
    </p:spTree>
    <p:extLst>
      <p:ext uri="{BB962C8B-B14F-4D97-AF65-F5344CB8AC3E}">
        <p14:creationId xmlns:p14="http://schemas.microsoft.com/office/powerpoint/2010/main" val="87179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ndParaRPr>
          </a:p>
        </p:txBody>
      </p:sp>
      <p:sp>
        <p:nvSpPr>
          <p:cNvPr id="27652"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4190CA9-7586-0644-A50C-F5D97F3479B2}" type="slidenum">
              <a:rPr lang="ru-RU" sz="1200">
                <a:latin typeface="Calibri" charset="0"/>
              </a:rPr>
              <a:pPr algn="r" eaLnBrk="1" hangingPunct="1"/>
              <a:t>16</a:t>
            </a:fld>
            <a:endParaRPr lang="ru-RU" sz="1200">
              <a:latin typeface="Calibri" charset="0"/>
            </a:endParaRPr>
          </a:p>
        </p:txBody>
      </p:sp>
    </p:spTree>
    <p:extLst>
      <p:ext uri="{BB962C8B-B14F-4D97-AF65-F5344CB8AC3E}">
        <p14:creationId xmlns:p14="http://schemas.microsoft.com/office/powerpoint/2010/main" val="29764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BC5BCC3-EACC-B645-AB84-52A5B103AC1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C5BCC3-EACC-B645-AB84-52A5B103AC1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C5BCC3-EACC-B645-AB84-52A5B103AC1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43000"/>
            <a:ext cx="8229600" cy="543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Дата 13"/>
          <p:cNvSpPr>
            <a:spLocks noGrp="1"/>
          </p:cNvSpPr>
          <p:nvPr>
            <p:ph type="dt" sz="half" idx="10"/>
          </p:nvPr>
        </p:nvSpPr>
        <p:spPr/>
        <p:txBody>
          <a:bodyPr/>
          <a:lstStyle>
            <a:lvl1pPr>
              <a:defRPr/>
            </a:lvl1pPr>
          </a:lstStyle>
          <a:p>
            <a:fld id="{9DBE9F8B-0164-EC47-AA01-75E6D5BC2391}" type="datetimeFigureOut">
              <a:rPr lang="ru-RU"/>
              <a:pPr/>
              <a:t>24.01.2024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en-GB"/>
          </a:p>
        </p:txBody>
      </p:sp>
      <p:sp>
        <p:nvSpPr>
          <p:cNvPr id="5" name="Номер слайда 22"/>
          <p:cNvSpPr>
            <a:spLocks noGrp="1"/>
          </p:cNvSpPr>
          <p:nvPr>
            <p:ph type="sldNum" sz="quarter" idx="12"/>
          </p:nvPr>
        </p:nvSpPr>
        <p:spPr/>
        <p:txBody>
          <a:bodyPr/>
          <a:lstStyle>
            <a:lvl1pPr>
              <a:defRPr/>
            </a:lvl1pPr>
          </a:lstStyle>
          <a:p>
            <a:fld id="{59C94A4B-3D36-B240-A62B-4208569CD0ED}" type="slidenum">
              <a:rPr lang="ru-RU"/>
              <a:pPr/>
              <a:t>‹#›</a:t>
            </a:fld>
            <a:endParaRPr lang="ru-RU"/>
          </a:p>
        </p:txBody>
      </p:sp>
    </p:spTree>
    <p:extLst>
      <p:ext uri="{BB962C8B-B14F-4D97-AF65-F5344CB8AC3E}">
        <p14:creationId xmlns:p14="http://schemas.microsoft.com/office/powerpoint/2010/main" val="256122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249488"/>
            <a:ext cx="4038600"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249488"/>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87863"/>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Дата 13"/>
          <p:cNvSpPr>
            <a:spLocks noGrp="1"/>
          </p:cNvSpPr>
          <p:nvPr>
            <p:ph type="dt" sz="half" idx="10"/>
          </p:nvPr>
        </p:nvSpPr>
        <p:spPr/>
        <p:txBody>
          <a:bodyPr/>
          <a:lstStyle>
            <a:lvl1pPr>
              <a:defRPr/>
            </a:lvl1pPr>
          </a:lstStyle>
          <a:p>
            <a:fld id="{7C91F413-778F-BE46-8CA6-3744A2503CF7}" type="datetimeFigureOut">
              <a:rPr lang="ru-RU"/>
              <a:pPr/>
              <a:t>24.01.2024</a:t>
            </a:fld>
            <a:endParaRPr lang="ru-RU"/>
          </a:p>
        </p:txBody>
      </p:sp>
      <p:sp>
        <p:nvSpPr>
          <p:cNvPr id="7" name="Нижний колонтитул 2"/>
          <p:cNvSpPr>
            <a:spLocks noGrp="1"/>
          </p:cNvSpPr>
          <p:nvPr>
            <p:ph type="ftr" sz="quarter" idx="11"/>
          </p:nvPr>
        </p:nvSpPr>
        <p:spPr/>
        <p:txBody>
          <a:bodyPr/>
          <a:lstStyle>
            <a:lvl1pPr>
              <a:defRPr/>
            </a:lvl1pPr>
          </a:lstStyle>
          <a:p>
            <a:pPr>
              <a:defRPr/>
            </a:pPr>
            <a:endParaRPr lang="en-GB"/>
          </a:p>
        </p:txBody>
      </p:sp>
      <p:sp>
        <p:nvSpPr>
          <p:cNvPr id="8" name="Номер слайда 22"/>
          <p:cNvSpPr>
            <a:spLocks noGrp="1"/>
          </p:cNvSpPr>
          <p:nvPr>
            <p:ph type="sldNum" sz="quarter" idx="12"/>
          </p:nvPr>
        </p:nvSpPr>
        <p:spPr/>
        <p:txBody>
          <a:bodyPr/>
          <a:lstStyle>
            <a:lvl1pPr>
              <a:defRPr/>
            </a:lvl1pPr>
          </a:lstStyle>
          <a:p>
            <a:fld id="{2661193D-7AEF-B54C-9A4B-471373DB38BA}" type="slidenum">
              <a:rPr lang="ru-RU"/>
              <a:pPr/>
              <a:t>‹#›</a:t>
            </a:fld>
            <a:endParaRPr lang="ru-RU"/>
          </a:p>
        </p:txBody>
      </p:sp>
    </p:spTree>
    <p:extLst>
      <p:ext uri="{BB962C8B-B14F-4D97-AF65-F5344CB8AC3E}">
        <p14:creationId xmlns:p14="http://schemas.microsoft.com/office/powerpoint/2010/main" val="423098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C5BCC3-EACC-B645-AB84-52A5B103AC1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C5BCC3-EACC-B645-AB84-52A5B103AC1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BC5BCC3-EACC-B645-AB84-52A5B103AC1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C5BCC3-EACC-B645-AB84-52A5B103AC19}"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C5BCC3-EACC-B645-AB84-52A5B103AC19}"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BCC3-EACC-B645-AB84-52A5B103AC19}"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CBA4E-6E0B-5546-A4D7-17ACB4C571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C5BCC3-EACC-B645-AB84-52A5B103AC1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CBA4E-6E0B-5546-A4D7-17ACB4C571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6BC5BCC3-EACC-B645-AB84-52A5B103AC19}" type="datetimeFigureOut">
              <a:rPr lang="en-US" smtClean="0"/>
              <a:t>1/24/2024</a:t>
            </a:fld>
            <a:endParaRPr lang="en-US"/>
          </a:p>
        </p:txBody>
      </p:sp>
      <p:sp>
        <p:nvSpPr>
          <p:cNvPr id="9" name="Slide Number Placeholder 8"/>
          <p:cNvSpPr>
            <a:spLocks noGrp="1"/>
          </p:cNvSpPr>
          <p:nvPr>
            <p:ph type="sldNum" sz="quarter" idx="11"/>
          </p:nvPr>
        </p:nvSpPr>
        <p:spPr/>
        <p:txBody>
          <a:bodyPr/>
          <a:lstStyle/>
          <a:p>
            <a:fld id="{C77CBA4E-6E0B-5546-A4D7-17ACB4C571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77CBA4E-6E0B-5546-A4D7-17ACB4C571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BC5BCC3-EACC-B645-AB84-52A5B103AC19}" type="datetimeFigureOut">
              <a:rPr lang="en-US" smtClean="0"/>
              <a:t>1/24/2024</a:t>
            </a:fld>
            <a:endParaRPr lang="en-US"/>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www.kojko-mesto.ru"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96875"/>
            <a:ext cx="6711950" cy="1793875"/>
          </a:xfrm>
        </p:spPr>
        <p:txBody>
          <a:bodyPr>
            <a:noAutofit/>
          </a:bodyPr>
          <a:lstStyle/>
          <a:p>
            <a:r>
              <a:rPr lang="en-US" sz="2800" b="1" dirty="0"/>
              <a:t>“He who hasn’t been a foreigner, hasn’t been a Muslim”: Debating Labor, Migration, and the Ethical Life in Rural Central Asia</a:t>
            </a:r>
          </a:p>
        </p:txBody>
      </p:sp>
      <p:sp>
        <p:nvSpPr>
          <p:cNvPr id="8" name="Subtitle 7"/>
          <p:cNvSpPr>
            <a:spLocks noGrp="1"/>
          </p:cNvSpPr>
          <p:nvPr>
            <p:ph type="subTitle" idx="1"/>
          </p:nvPr>
        </p:nvSpPr>
        <p:spPr>
          <a:xfrm>
            <a:off x="685800" y="5651500"/>
            <a:ext cx="5934075" cy="1031874"/>
          </a:xfrm>
        </p:spPr>
        <p:txBody>
          <a:bodyPr>
            <a:normAutofit/>
          </a:bodyPr>
          <a:lstStyle/>
          <a:p>
            <a:r>
              <a:rPr lang="en-US" b="1" dirty="0"/>
              <a:t>Dr. Madeleine Reeves, University of Manchester</a:t>
            </a:r>
          </a:p>
        </p:txBody>
      </p:sp>
    </p:spTree>
    <p:extLst>
      <p:ext uri="{BB962C8B-B14F-4D97-AF65-F5344CB8AC3E}">
        <p14:creationId xmlns:p14="http://schemas.microsoft.com/office/powerpoint/2010/main" val="9293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Economic differentials between post-Soviet states (2010) </a:t>
            </a:r>
          </a:p>
        </p:txBody>
      </p:sp>
      <p:pic>
        <p:nvPicPr>
          <p:cNvPr id="4" name="Picture 2" descr="E:\Afterlives\Course materials\GDP_nominal_per_capita_world_map_IMF_2009.pn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t="-18040" b="-18040"/>
          <a:stretch>
            <a:fillRect/>
          </a:stretch>
        </p:blipFill>
        <p:spPr>
          <a:xfrm>
            <a:off x="142875" y="1600200"/>
            <a:ext cx="8620125" cy="5257800"/>
          </a:xfrm>
          <a:noFill/>
        </p:spPr>
      </p:pic>
    </p:spTree>
    <p:extLst>
      <p:ext uri="{BB962C8B-B14F-4D97-AF65-F5344CB8AC3E}">
        <p14:creationId xmlns:p14="http://schemas.microsoft.com/office/powerpoint/2010/main" val="307142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1011237"/>
          </a:xfrm>
        </p:spPr>
        <p:txBody>
          <a:bodyPr>
            <a:normAutofit fontScale="90000"/>
          </a:bodyPr>
          <a:lstStyle/>
          <a:p>
            <a:r>
              <a:rPr lang="en-US" dirty="0"/>
              <a:t>Remittance corridors as % of recipient state’s GDP</a:t>
            </a:r>
          </a:p>
        </p:txBody>
      </p:sp>
      <p:pic>
        <p:nvPicPr>
          <p:cNvPr id="4" name="Content Placeholder 3" descr="Economist remittance data.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47792" b="-47792"/>
          <a:stretch>
            <a:fillRect/>
          </a:stretch>
        </p:blipFill>
        <p:spPr>
          <a:xfrm>
            <a:off x="-1" y="238126"/>
            <a:ext cx="4587875" cy="5556250"/>
          </a:xfrm>
        </p:spPr>
      </p:pic>
      <p:pic>
        <p:nvPicPr>
          <p:cNvPr id="6" name="Picture 7" descr="remittances and crude oil prices"/>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t="-49250" b="-49250"/>
          <a:stretch>
            <a:fillRect/>
          </a:stretch>
        </p:blipFill>
        <p:spPr>
          <a:xfrm>
            <a:off x="4397375" y="2774442"/>
            <a:ext cx="4746625" cy="5321808"/>
          </a:xfrm>
        </p:spPr>
      </p:pic>
    </p:spTree>
    <p:extLst>
      <p:ext uri="{BB962C8B-B14F-4D97-AF65-F5344CB8AC3E}">
        <p14:creationId xmlns:p14="http://schemas.microsoft.com/office/powerpoint/2010/main" val="26993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Emergent economic differentials</a:t>
            </a:r>
          </a:p>
        </p:txBody>
      </p:sp>
      <p:sp>
        <p:nvSpPr>
          <p:cNvPr id="6" name="Content Placeholder 5"/>
          <p:cNvSpPr>
            <a:spLocks noGrp="1"/>
          </p:cNvSpPr>
          <p:nvPr>
            <p:ph idx="1"/>
          </p:nvPr>
        </p:nvSpPr>
        <p:spPr>
          <a:xfrm>
            <a:off x="457200" y="1600200"/>
            <a:ext cx="7620000" cy="4800600"/>
          </a:xfrm>
        </p:spPr>
        <p:txBody>
          <a:bodyPr>
            <a:normAutofit fontScale="92500"/>
          </a:bodyPr>
          <a:lstStyle/>
          <a:p>
            <a:r>
              <a:rPr lang="en-US" sz="3600" dirty="0"/>
              <a:t>Civil war (in Tajikistan)</a:t>
            </a:r>
          </a:p>
          <a:p>
            <a:r>
              <a:rPr lang="en-US" sz="3600" dirty="0"/>
              <a:t>Collapse in central subsidies for industry</a:t>
            </a:r>
          </a:p>
          <a:p>
            <a:r>
              <a:rPr lang="en-US" sz="3600" dirty="0"/>
              <a:t>Impact of new border controls on exports</a:t>
            </a:r>
          </a:p>
          <a:p>
            <a:r>
              <a:rPr lang="en-US" sz="3600" dirty="0"/>
              <a:t>Lack of rural employment</a:t>
            </a:r>
          </a:p>
          <a:p>
            <a:r>
              <a:rPr lang="en-US" sz="3600" dirty="0"/>
              <a:t>E.g. work as an unskilled laborer in Moscow greatly exceeds skilled work in rural Kyrgyzstan</a:t>
            </a:r>
          </a:p>
          <a:p>
            <a:endParaRPr lang="en-US" dirty="0"/>
          </a:p>
        </p:txBody>
      </p:sp>
    </p:spTree>
    <p:extLst>
      <p:ext uri="{BB962C8B-B14F-4D97-AF65-F5344CB8AC3E}">
        <p14:creationId xmlns:p14="http://schemas.microsoft.com/office/powerpoint/2010/main" val="38477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722313" y="3852863"/>
            <a:ext cx="7165536" cy="1633538"/>
          </a:xfrm>
        </p:spPr>
        <p:txBody>
          <a:bodyPr>
            <a:noAutofit/>
          </a:bodyPr>
          <a:lstStyle/>
          <a:p>
            <a:r>
              <a:rPr lang="en-US" sz="4800" dirty="0">
                <a:solidFill>
                  <a:srgbClr val="456867"/>
                </a:solidFill>
              </a:rPr>
              <a:t>II. The political economy of migration (</a:t>
            </a:r>
            <a:r>
              <a:rPr lang="en-US" sz="4800" dirty="0" err="1">
                <a:solidFill>
                  <a:srgbClr val="456867"/>
                </a:solidFill>
              </a:rPr>
              <a:t>mis</a:t>
            </a:r>
            <a:r>
              <a:rPr lang="en-US" sz="4800" dirty="0">
                <a:solidFill>
                  <a:srgbClr val="456867"/>
                </a:solidFill>
              </a:rPr>
              <a:t>-)management</a:t>
            </a:r>
          </a:p>
        </p:txBody>
      </p:sp>
    </p:spTree>
    <p:extLst>
      <p:ext uri="{BB962C8B-B14F-4D97-AF65-F5344CB8AC3E}">
        <p14:creationId xmlns:p14="http://schemas.microsoft.com/office/powerpoint/2010/main" val="156640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The administrative and social organization of migration</a:t>
            </a:r>
          </a:p>
        </p:txBody>
      </p:sp>
      <p:sp>
        <p:nvSpPr>
          <p:cNvPr id="6" name="Content Placeholder 5"/>
          <p:cNvSpPr>
            <a:spLocks noGrp="1"/>
          </p:cNvSpPr>
          <p:nvPr>
            <p:ph idx="1"/>
          </p:nvPr>
        </p:nvSpPr>
        <p:spPr>
          <a:xfrm>
            <a:off x="457200" y="1894167"/>
            <a:ext cx="7620000" cy="4725708"/>
          </a:xfrm>
        </p:spPr>
        <p:txBody>
          <a:bodyPr>
            <a:normAutofit/>
          </a:bodyPr>
          <a:lstStyle/>
          <a:p>
            <a:r>
              <a:rPr lang="en-US" sz="3600" dirty="0"/>
              <a:t>No visa regime: entry easy, but remaining legally legible very difficult. Challenges:</a:t>
            </a:r>
          </a:p>
          <a:p>
            <a:r>
              <a:rPr lang="en-US" sz="3600" dirty="0"/>
              <a:t>1) Work permits and quotas</a:t>
            </a:r>
          </a:p>
          <a:p>
            <a:r>
              <a:rPr lang="en-US" sz="3600" dirty="0"/>
              <a:t>2) Long-term residence registrations</a:t>
            </a:r>
          </a:p>
          <a:p>
            <a:r>
              <a:rPr lang="en-US" sz="3600" dirty="0"/>
              <a:t>3) Safe, affordable accommodation</a:t>
            </a:r>
          </a:p>
          <a:p>
            <a:endParaRPr lang="en-US" sz="2600" dirty="0"/>
          </a:p>
          <a:p>
            <a:endParaRPr lang="en-US" dirty="0"/>
          </a:p>
        </p:txBody>
      </p:sp>
    </p:spTree>
    <p:extLst>
      <p:ext uri="{BB962C8B-B14F-4D97-AF65-F5344CB8AC3E}">
        <p14:creationId xmlns:p14="http://schemas.microsoft.com/office/powerpoint/2010/main" val="37497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a:xfrm>
            <a:off x="6659563" y="692150"/>
            <a:ext cx="2027237" cy="1517650"/>
          </a:xfrm>
        </p:spPr>
        <p:txBody>
          <a:bodyPr/>
          <a:lstStyle/>
          <a:p>
            <a:pPr eaLnBrk="1" hangingPunct="1"/>
            <a:endParaRPr lang="en-GB">
              <a:latin typeface="Trebuchet MS" charset="0"/>
            </a:endParaRPr>
          </a:p>
        </p:txBody>
      </p:sp>
      <p:pic>
        <p:nvPicPr>
          <p:cNvPr id="16387" name="Picture 2" descr="C:\Photos\2010_07_Moscow\IMG_1746.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0" y="0"/>
            <a:ext cx="6011863" cy="4581525"/>
          </a:xfrm>
          <a:noFill/>
        </p:spPr>
      </p:pic>
      <p:pic>
        <p:nvPicPr>
          <p:cNvPr id="16388" name="Picture 2" descr="E:\AASSS\migrant apart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636838"/>
            <a:ext cx="5580062" cy="422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3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6375" y="0"/>
            <a:ext cx="65008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9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1687" name="Oval 7"/>
          <p:cNvSpPr>
            <a:spLocks noChangeArrowheads="1"/>
          </p:cNvSpPr>
          <p:nvPr/>
        </p:nvSpPr>
        <p:spPr bwMode="auto">
          <a:xfrm>
            <a:off x="1979613" y="404813"/>
            <a:ext cx="1871662" cy="5032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71688" name="Oval 8"/>
          <p:cNvSpPr>
            <a:spLocks noChangeArrowheads="1"/>
          </p:cNvSpPr>
          <p:nvPr/>
        </p:nvSpPr>
        <p:spPr bwMode="auto">
          <a:xfrm>
            <a:off x="3419475" y="5589588"/>
            <a:ext cx="2447925" cy="5032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71689" name="Oval 9"/>
          <p:cNvSpPr>
            <a:spLocks noChangeArrowheads="1"/>
          </p:cNvSpPr>
          <p:nvPr/>
        </p:nvSpPr>
        <p:spPr bwMode="auto">
          <a:xfrm>
            <a:off x="4067175" y="6381750"/>
            <a:ext cx="1873250" cy="47625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Tree>
    <p:extLst>
      <p:ext uri="{BB962C8B-B14F-4D97-AF65-F5344CB8AC3E}">
        <p14:creationId xmlns:p14="http://schemas.microsoft.com/office/powerpoint/2010/main" val="105854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p:bldP spid="71688" grpId="0" animBg="1"/>
      <p:bldP spid="716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2123"/>
            <a:ext cx="7878839" cy="6101715"/>
          </a:xfrm>
        </p:spPr>
        <p:txBody>
          <a:bodyPr>
            <a:noAutofit/>
          </a:bodyPr>
          <a:lstStyle/>
          <a:p>
            <a:pPr marL="114300" indent="0">
              <a:buNone/>
            </a:pPr>
            <a:r>
              <a:rPr lang="en-US" sz="2800" dirty="0">
                <a:hlinkClick r:id="rId2"/>
              </a:rPr>
              <a:t>www.kojko-mesto.ru</a:t>
            </a:r>
            <a:r>
              <a:rPr lang="en-US" sz="2800" dirty="0"/>
              <a:t> (until March this year)</a:t>
            </a:r>
          </a:p>
          <a:p>
            <a:pPr marL="114300" indent="0">
              <a:buNone/>
            </a:pPr>
            <a:endParaRPr lang="en-US" sz="2800" dirty="0"/>
          </a:p>
          <a:p>
            <a:pPr marL="114300" indent="0">
              <a:buNone/>
            </a:pPr>
            <a:r>
              <a:rPr lang="en-US" sz="2800" dirty="0"/>
              <a:t>“We don’t have racial prejudices, but the situation has arisen today that the greatest demand for a place to stay in Moscow is among citizens of Russia, Belarus’ and Ukraine. In accordance with the existing demand for inexpensive dormitory accommodation in Moscow, we aim to only house people of Slavic appearance (</a:t>
            </a:r>
            <a:r>
              <a:rPr lang="en-US" sz="2800" i="1" dirty="0" err="1"/>
              <a:t>tol’ko</a:t>
            </a:r>
            <a:r>
              <a:rPr lang="en-US" sz="2800" i="1" dirty="0"/>
              <a:t> </a:t>
            </a:r>
            <a:r>
              <a:rPr lang="en-US" sz="2800" i="1" dirty="0" err="1"/>
              <a:t>lits</a:t>
            </a:r>
            <a:r>
              <a:rPr lang="en-US" sz="2800" i="1" dirty="0"/>
              <a:t> </a:t>
            </a:r>
            <a:r>
              <a:rPr lang="en-US" sz="2800" i="1" dirty="0" err="1"/>
              <a:t>slavianskoi</a:t>
            </a:r>
            <a:r>
              <a:rPr lang="en-US" sz="2800" i="1" dirty="0"/>
              <a:t> </a:t>
            </a:r>
            <a:r>
              <a:rPr lang="en-US" sz="2800" i="1" dirty="0" err="1"/>
              <a:t>vneshnosti</a:t>
            </a:r>
            <a:r>
              <a:rPr lang="en-US" sz="2800" dirty="0"/>
              <a:t>), for the comfortable living conditions of all residents, thereby also avoiding any </a:t>
            </a:r>
            <a:r>
              <a:rPr lang="en-US" sz="2800" dirty="0" err="1"/>
              <a:t>conflictual</a:t>
            </a:r>
            <a:r>
              <a:rPr lang="en-US" sz="2800" dirty="0"/>
              <a:t> situations (</a:t>
            </a:r>
            <a:r>
              <a:rPr lang="en-US" sz="2800" i="1" dirty="0"/>
              <a:t>tem </a:t>
            </a:r>
            <a:r>
              <a:rPr lang="en-US" sz="2800" i="1" dirty="0" err="1"/>
              <a:t>samym</a:t>
            </a:r>
            <a:r>
              <a:rPr lang="en-US" sz="2800" i="1" dirty="0"/>
              <a:t> </a:t>
            </a:r>
            <a:r>
              <a:rPr lang="en-US" sz="2800" i="1" dirty="0" err="1"/>
              <a:t>zaranee</a:t>
            </a:r>
            <a:r>
              <a:rPr lang="en-US" sz="2800" i="1" dirty="0"/>
              <a:t> </a:t>
            </a:r>
            <a:r>
              <a:rPr lang="en-US" sz="2800" i="1" dirty="0" err="1"/>
              <a:t>izbegaia</a:t>
            </a:r>
            <a:r>
              <a:rPr lang="en-US" sz="2800" i="1" dirty="0"/>
              <a:t> </a:t>
            </a:r>
            <a:r>
              <a:rPr lang="en-US" sz="2800" i="1" dirty="0" err="1"/>
              <a:t>konfliktnykh</a:t>
            </a:r>
            <a:r>
              <a:rPr lang="en-US" sz="2800" i="1" dirty="0"/>
              <a:t> </a:t>
            </a:r>
            <a:r>
              <a:rPr lang="en-US" sz="2800" i="1" dirty="0" err="1"/>
              <a:t>situatsii</a:t>
            </a:r>
            <a:r>
              <a:rPr lang="en-US" sz="2800" dirty="0"/>
              <a:t>).” </a:t>
            </a:r>
          </a:p>
          <a:p>
            <a:endParaRPr lang="en-US" sz="2800" dirty="0"/>
          </a:p>
        </p:txBody>
      </p:sp>
    </p:spTree>
    <p:extLst>
      <p:ext uri="{BB962C8B-B14F-4D97-AF65-F5344CB8AC3E}">
        <p14:creationId xmlns:p14="http://schemas.microsoft.com/office/powerpoint/2010/main" val="39057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03" y="274638"/>
            <a:ext cx="2671135" cy="3441700"/>
          </a:xfrm>
        </p:spPr>
        <p:txBody>
          <a:bodyPr/>
          <a:lstStyle/>
          <a:p>
            <a:r>
              <a:rPr lang="en-US" sz="3600" dirty="0"/>
              <a:t>Anxieties about “illegal” immigration</a:t>
            </a:r>
          </a:p>
        </p:txBody>
      </p:sp>
      <p:pic>
        <p:nvPicPr>
          <p:cNvPr id="14339" name="Picture 5" descr="Putin urges crackdown_Washington post"/>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2916238" y="0"/>
            <a:ext cx="6227762" cy="4508500"/>
          </a:xfrm>
        </p:spPr>
      </p:pic>
      <p:pic>
        <p:nvPicPr>
          <p:cNvPr id="92168" name="Picture 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 y="3921125"/>
            <a:ext cx="3571875" cy="2460625"/>
          </a:xfrm>
        </p:spPr>
      </p:pic>
      <p:sp>
        <p:nvSpPr>
          <p:cNvPr id="10" name="Rectangle 9"/>
          <p:cNvSpPr/>
          <p:nvPr/>
        </p:nvSpPr>
        <p:spPr>
          <a:xfrm>
            <a:off x="6227763" y="3078163"/>
            <a:ext cx="3706812" cy="400050"/>
          </a:xfrm>
          <a:prstGeom prst="rect">
            <a:avLst/>
          </a:prstGeom>
        </p:spPr>
        <p:txBody>
          <a:bodyPr>
            <a:spAutoFit/>
          </a:bodyPr>
          <a:lstStyle/>
          <a:p>
            <a:pPr eaLnBrk="0" hangingPunct="0">
              <a:defRPr/>
            </a:pPr>
            <a:r>
              <a:rPr lang="en-GB" sz="2000" dirty="0">
                <a:solidFill>
                  <a:srgbClr val="444D26"/>
                </a:solidFill>
                <a:latin typeface="Trebuchet MS"/>
                <a:ea typeface="+mj-ea"/>
                <a:cs typeface="+mj-cs"/>
              </a:rPr>
              <a:t>Photo: </a:t>
            </a:r>
            <a:r>
              <a:rPr lang="en-GB" sz="2000" dirty="0" err="1">
                <a:solidFill>
                  <a:srgbClr val="444D26"/>
                </a:solidFill>
                <a:latin typeface="Trebuchet MS"/>
                <a:ea typeface="+mj-ea"/>
                <a:cs typeface="+mj-cs"/>
              </a:rPr>
              <a:t>Ilya</a:t>
            </a:r>
            <a:r>
              <a:rPr lang="en-GB" sz="2000" dirty="0">
                <a:solidFill>
                  <a:srgbClr val="444D26"/>
                </a:solidFill>
                <a:latin typeface="Trebuchet MS"/>
                <a:ea typeface="+mj-ea"/>
                <a:cs typeface="+mj-cs"/>
              </a:rPr>
              <a:t> </a:t>
            </a:r>
            <a:r>
              <a:rPr lang="en-GB" sz="2000" dirty="0" err="1">
                <a:solidFill>
                  <a:srgbClr val="444D26"/>
                </a:solidFill>
                <a:latin typeface="Trebuchet MS"/>
                <a:ea typeface="+mj-ea"/>
                <a:cs typeface="+mj-cs"/>
              </a:rPr>
              <a:t>Varlamov</a:t>
            </a:r>
            <a:endParaRPr lang="en-GB" sz="2000" dirty="0">
              <a:solidFill>
                <a:srgbClr val="444D26"/>
              </a:solidFill>
              <a:latin typeface="Trebuchet MS"/>
              <a:ea typeface="+mj-ea"/>
              <a:cs typeface="+mj-cs"/>
            </a:endParaRPr>
          </a:p>
        </p:txBody>
      </p:sp>
    </p:spTree>
    <p:extLst>
      <p:ext uri="{BB962C8B-B14F-4D97-AF65-F5344CB8AC3E}">
        <p14:creationId xmlns:p14="http://schemas.microsoft.com/office/powerpoint/2010/main" val="267058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2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693737"/>
          </a:xfrm>
        </p:spPr>
        <p:txBody>
          <a:bodyPr>
            <a:normAutofit fontScale="90000"/>
          </a:bodyPr>
          <a:lstStyle/>
          <a:p>
            <a:r>
              <a:rPr lang="en-US" dirty="0"/>
              <a:t>Framing the migration debate</a:t>
            </a:r>
          </a:p>
        </p:txBody>
      </p:sp>
      <p:sp>
        <p:nvSpPr>
          <p:cNvPr id="2" name="Content Placeholder 1"/>
          <p:cNvSpPr>
            <a:spLocks noGrp="1"/>
          </p:cNvSpPr>
          <p:nvPr>
            <p:ph idx="1"/>
          </p:nvPr>
        </p:nvSpPr>
        <p:spPr>
          <a:xfrm>
            <a:off x="174625" y="1174750"/>
            <a:ext cx="8207375" cy="5540375"/>
          </a:xfrm>
        </p:spPr>
        <p:txBody>
          <a:bodyPr>
            <a:normAutofit fontScale="77500" lnSpcReduction="20000"/>
          </a:bodyPr>
          <a:lstStyle/>
          <a:p>
            <a:r>
              <a:rPr lang="en-US" sz="4000" dirty="0"/>
              <a:t>Policy-led questions</a:t>
            </a:r>
          </a:p>
          <a:p>
            <a:pPr lvl="1"/>
            <a:r>
              <a:rPr lang="en-US" sz="3800" dirty="0"/>
              <a:t>Is migration economically beneficial to sending communities? Should out-migration be encouraged, facilitated, managed by the state?</a:t>
            </a:r>
          </a:p>
          <a:p>
            <a:pPr lvl="1"/>
            <a:r>
              <a:rPr lang="en-US" sz="3800" dirty="0"/>
              <a:t>How are remittances being transferred, and who is benefitting?</a:t>
            </a:r>
          </a:p>
          <a:p>
            <a:pPr lvl="1"/>
            <a:r>
              <a:rPr lang="en-US" sz="3800" dirty="0"/>
              <a:t>How should receiving states regulate migration for work (through visas? Through employment quotas?)</a:t>
            </a:r>
          </a:p>
          <a:p>
            <a:r>
              <a:rPr lang="en-US" sz="3200" dirty="0"/>
              <a:t>Governments “escape from the pressures for urgently needed structural reforms,” while “most remittance-taking families experience moral hazard problems, some entirely forgo productive activities, and tend to live lucrative and lazy lives. (</a:t>
            </a:r>
            <a:r>
              <a:rPr lang="en-US" sz="3200" dirty="0" err="1"/>
              <a:t>Aslan</a:t>
            </a:r>
            <a:r>
              <a:rPr lang="en-US" sz="3200" dirty="0"/>
              <a:t>, “Labor migration and its potential consequences for Central Asia” 2008)</a:t>
            </a:r>
            <a:endParaRPr lang="en-US" sz="6400" dirty="0"/>
          </a:p>
          <a:p>
            <a:pPr marL="365760" lvl="1" indent="0">
              <a:buNone/>
            </a:pPr>
            <a:endParaRPr lang="en-US" sz="2600" dirty="0"/>
          </a:p>
          <a:p>
            <a:pPr lvl="1"/>
            <a:endParaRPr lang="en-US" dirty="0"/>
          </a:p>
          <a:p>
            <a:pPr marL="365760" lvl="1" indent="0">
              <a:buNone/>
            </a:pPr>
            <a:endParaRPr lang="en-US" dirty="0"/>
          </a:p>
        </p:txBody>
      </p:sp>
    </p:spTree>
    <p:extLst>
      <p:ext uri="{BB962C8B-B14F-4D97-AF65-F5344CB8AC3E}">
        <p14:creationId xmlns:p14="http://schemas.microsoft.com/office/powerpoint/2010/main" val="3669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8143675" cy="1143000"/>
          </a:xfrm>
        </p:spPr>
        <p:txBody>
          <a:bodyPr/>
          <a:lstStyle/>
          <a:p>
            <a:r>
              <a:rPr lang="en-US" sz="3600" dirty="0"/>
              <a:t>Political economy of migration management</a:t>
            </a:r>
          </a:p>
        </p:txBody>
      </p:sp>
      <p:sp>
        <p:nvSpPr>
          <p:cNvPr id="4" name="Content Placeholder 3"/>
          <p:cNvSpPr>
            <a:spLocks noGrp="1"/>
          </p:cNvSpPr>
          <p:nvPr>
            <p:ph idx="1"/>
          </p:nvPr>
        </p:nvSpPr>
        <p:spPr>
          <a:xfrm>
            <a:off x="457198" y="1417638"/>
            <a:ext cx="7653472" cy="4537476"/>
          </a:xfrm>
        </p:spPr>
        <p:txBody>
          <a:bodyPr>
            <a:noAutofit/>
          </a:bodyPr>
          <a:lstStyle/>
          <a:p>
            <a:pPr marL="114300" indent="0">
              <a:buNone/>
            </a:pPr>
            <a:r>
              <a:rPr lang="en-US" sz="2800" dirty="0"/>
              <a:t>Story of “economic migration” should be understood in context of a distinctive political economy: </a:t>
            </a:r>
          </a:p>
          <a:p>
            <a:pPr marL="114300" indent="0">
              <a:buNone/>
            </a:pPr>
            <a:r>
              <a:rPr lang="en-US" sz="2800" dirty="0"/>
              <a:t>the demand in Russia for cheap, tractable, deportable labor </a:t>
            </a:r>
          </a:p>
          <a:p>
            <a:pPr marL="114300" indent="0">
              <a:buNone/>
            </a:pPr>
            <a:r>
              <a:rPr lang="en-US" sz="2800" dirty="0"/>
              <a:t>+ few labor controls</a:t>
            </a:r>
          </a:p>
          <a:p>
            <a:pPr marL="114300" indent="0">
              <a:buNone/>
            </a:pPr>
            <a:r>
              <a:rPr lang="en-US" sz="2800" dirty="0"/>
              <a:t>+ widespread public antipathy to migrant presence– discrimination in the housing market, pay differentials</a:t>
            </a:r>
          </a:p>
          <a:p>
            <a:pPr marL="114300" indent="0">
              <a:buNone/>
            </a:pPr>
            <a:r>
              <a:rPr lang="en-US" sz="2800" dirty="0">
                <a:sym typeface="Wingdings"/>
              </a:rPr>
              <a:t> </a:t>
            </a:r>
            <a:r>
              <a:rPr lang="en-US" sz="2800" dirty="0"/>
              <a:t>Implications for the social organization of migration (who goes, who stays, whom you trust)</a:t>
            </a:r>
          </a:p>
          <a:p>
            <a:endParaRPr lang="en-US" sz="2400" dirty="0"/>
          </a:p>
        </p:txBody>
      </p:sp>
    </p:spTree>
    <p:extLst>
      <p:ext uri="{BB962C8B-B14F-4D97-AF65-F5344CB8AC3E}">
        <p14:creationId xmlns:p14="http://schemas.microsoft.com/office/powerpoint/2010/main" val="37269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 fieldwork example: labor migration from the </a:t>
            </a:r>
            <a:r>
              <a:rPr lang="en-US" dirty="0" err="1"/>
              <a:t>Isfara</a:t>
            </a:r>
            <a:r>
              <a:rPr lang="en-US" dirty="0"/>
              <a:t> valley</a:t>
            </a:r>
          </a:p>
        </p:txBody>
      </p:sp>
      <p:pic>
        <p:nvPicPr>
          <p:cNvPr id="6" name="Picture 2" descr="C:\Documents and Settings\Admin\Мои документы\Masterbook\Copy of USB drives\Black scratched USB drive with docs from 2009 copied 280210\Europe-Asia Studies\ISFARA MAP compressed.jp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l="-13485" r="-13485"/>
          <a:stretch>
            <a:fillRect/>
          </a:stretch>
        </p:blipFill>
        <p:spPr>
          <a:xfrm>
            <a:off x="0" y="1719071"/>
            <a:ext cx="4495800" cy="4805553"/>
          </a:xfrm>
          <a:noFill/>
        </p:spPr>
      </p:pic>
      <p:pic>
        <p:nvPicPr>
          <p:cNvPr id="7" name="Picture 5" descr="C:\Documents and Settings\Admin\Мои документы\Мои рисунки\batken_map.jp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t="-16952" b="-16952"/>
          <a:stretch>
            <a:fillRect/>
          </a:stretch>
        </p:blipFill>
        <p:spPr>
          <a:xfrm>
            <a:off x="4254500" y="1719072"/>
            <a:ext cx="4507760" cy="4407408"/>
          </a:xfrm>
          <a:noFill/>
        </p:spPr>
      </p:pic>
    </p:spTree>
    <p:extLst>
      <p:ext uri="{BB962C8B-B14F-4D97-AF65-F5344CB8AC3E}">
        <p14:creationId xmlns:p14="http://schemas.microsoft.com/office/powerpoint/2010/main" val="124703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Migration as a mode of life..</a:t>
            </a:r>
          </a:p>
        </p:txBody>
      </p:sp>
      <p:sp>
        <p:nvSpPr>
          <p:cNvPr id="6" name="Content Placeholder 5"/>
          <p:cNvSpPr>
            <a:spLocks noGrp="1"/>
          </p:cNvSpPr>
          <p:nvPr>
            <p:ph idx="1"/>
          </p:nvPr>
        </p:nvSpPr>
        <p:spPr/>
        <p:txBody>
          <a:bodyPr>
            <a:normAutofit fontScale="92500" lnSpcReduction="10000"/>
          </a:bodyPr>
          <a:lstStyle/>
          <a:p>
            <a:r>
              <a:rPr lang="en-GB" dirty="0"/>
              <a:t>At the time of research (Jan-Feb 2010), </a:t>
            </a:r>
            <a:r>
              <a:rPr lang="en-GB" b="1" dirty="0"/>
              <a:t>35.6 %</a:t>
            </a:r>
            <a:r>
              <a:rPr lang="en-GB" dirty="0"/>
              <a:t> of all households in the villages surveyed </a:t>
            </a:r>
            <a:r>
              <a:rPr lang="en-GB" i="1" dirty="0"/>
              <a:t>currently </a:t>
            </a:r>
            <a:r>
              <a:rPr lang="en-GB" dirty="0"/>
              <a:t>had at least one family member working in Russia.  </a:t>
            </a:r>
          </a:p>
          <a:p>
            <a:endParaRPr lang="en-GB" dirty="0"/>
          </a:p>
          <a:p>
            <a:r>
              <a:rPr lang="en-GB" b="1" dirty="0"/>
              <a:t>85.8 %</a:t>
            </a:r>
            <a:r>
              <a:rPr lang="en-GB" dirty="0"/>
              <a:t> of all households had had at least one family member working in Russia at some point during the preceding 5 years (since Jan 2005)</a:t>
            </a:r>
          </a:p>
          <a:p>
            <a:endParaRPr lang="en-GB" dirty="0"/>
          </a:p>
          <a:p>
            <a:r>
              <a:rPr lang="en-GB" dirty="0"/>
              <a:t>Historical patterns of seasonal migration for trade (apricots to </a:t>
            </a:r>
            <a:r>
              <a:rPr lang="en-GB" dirty="0" err="1"/>
              <a:t>Nizhnii</a:t>
            </a:r>
            <a:r>
              <a:rPr lang="en-GB" dirty="0"/>
              <a:t> Novgorod (Gorky)), but large-scale labour migration a phenomenon of the last few years.   </a:t>
            </a:r>
          </a:p>
          <a:p>
            <a:endParaRPr lang="en-GB" dirty="0"/>
          </a:p>
          <a:p>
            <a:r>
              <a:rPr lang="en-GB" dirty="0"/>
              <a:t>Migration still predominantly undertaken by young men, though increasing proportion of young married couples travelling together, typically leaving their children with grandparents. </a:t>
            </a:r>
          </a:p>
          <a:p>
            <a:endParaRPr lang="en-US" dirty="0"/>
          </a:p>
        </p:txBody>
      </p:sp>
    </p:spTree>
    <p:extLst>
      <p:ext uri="{BB962C8B-B14F-4D97-AF65-F5344CB8AC3E}">
        <p14:creationId xmlns:p14="http://schemas.microsoft.com/office/powerpoint/2010/main" val="11022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788987"/>
          </a:xfrm>
        </p:spPr>
        <p:txBody>
          <a:bodyPr/>
          <a:lstStyle/>
          <a:p>
            <a:r>
              <a:rPr lang="en-US" dirty="0"/>
              <a:t>An economic story….</a:t>
            </a:r>
          </a:p>
        </p:txBody>
      </p:sp>
      <p:pic>
        <p:nvPicPr>
          <p:cNvPr id="4" name="Picture 4" descr="C:\My documents\RESEARCH\Workshops and conferences\SRC presentation\#20. Major reasons for going to Russia.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l="-9524" r="-9524"/>
          <a:stretch>
            <a:fillRect/>
          </a:stretch>
        </p:blipFill>
        <p:spPr>
          <a:xfrm>
            <a:off x="0" y="1063625"/>
            <a:ext cx="8636000" cy="5794375"/>
          </a:xfrm>
          <a:noFill/>
        </p:spPr>
      </p:pic>
    </p:spTree>
    <p:extLst>
      <p:ext uri="{BB962C8B-B14F-4D97-AF65-F5344CB8AC3E}">
        <p14:creationId xmlns:p14="http://schemas.microsoft.com/office/powerpoint/2010/main" val="74719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06375"/>
            <a:ext cx="7905750" cy="1203866"/>
          </a:xfrm>
        </p:spPr>
        <p:txBody>
          <a:bodyPr/>
          <a:lstStyle/>
          <a:p>
            <a:r>
              <a:rPr lang="en-US" sz="2800" dirty="0"/>
              <a:t>…That should be socially embedded. (1) pioneers and </a:t>
            </a:r>
            <a:r>
              <a:rPr lang="en-US" sz="2800" i="1" dirty="0" err="1"/>
              <a:t>odnoklass</a:t>
            </a:r>
            <a:r>
              <a:rPr lang="en-US" sz="2800" i="1" dirty="0"/>
              <a:t> </a:t>
            </a:r>
            <a:r>
              <a:rPr lang="en-US" sz="2800" dirty="0"/>
              <a:t>networks  (“snowball effect”)</a:t>
            </a:r>
          </a:p>
        </p:txBody>
      </p:sp>
      <p:pic>
        <p:nvPicPr>
          <p:cNvPr id="4" name="Picture 4" descr="C:\My documents\RESEARCH\Workshops and conferences\SRC presentation\#66. When did you first go to Russia to earn money.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noFill/>
        </p:spPr>
      </p:pic>
    </p:spTree>
    <p:extLst>
      <p:ext uri="{BB962C8B-B14F-4D97-AF65-F5344CB8AC3E}">
        <p14:creationId xmlns:p14="http://schemas.microsoft.com/office/powerpoint/2010/main" val="161901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(2) Networks trump economics in choice of city</a:t>
            </a:r>
          </a:p>
        </p:txBody>
      </p:sp>
      <p:pic>
        <p:nvPicPr>
          <p:cNvPr id="4" name="Picture 2" descr="C:\My documents\RESEARCH\Workshops and conferences\SRC presentation\#22 Why in this city in Russia.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t="-22755" b="-22755"/>
          <a:stretch>
            <a:fillRect/>
          </a:stretch>
        </p:blipFill>
        <p:spPr>
          <a:xfrm>
            <a:off x="0" y="1111250"/>
            <a:ext cx="4762499" cy="5015230"/>
          </a:xfrm>
          <a:noFill/>
        </p:spPr>
      </p:pic>
      <p:sp>
        <p:nvSpPr>
          <p:cNvPr id="5" name="Content Placeholder 4"/>
          <p:cNvSpPr>
            <a:spLocks noGrp="1"/>
          </p:cNvSpPr>
          <p:nvPr>
            <p:ph sz="half" idx="2"/>
          </p:nvPr>
        </p:nvSpPr>
        <p:spPr>
          <a:xfrm>
            <a:off x="4648199" y="1417638"/>
            <a:ext cx="3429001" cy="5059362"/>
          </a:xfrm>
        </p:spPr>
        <p:txBody>
          <a:bodyPr>
            <a:normAutofit fontScale="92500" lnSpcReduction="10000"/>
          </a:bodyPr>
          <a:lstStyle/>
          <a:p>
            <a:r>
              <a:rPr lang="en-US" dirty="0"/>
              <a:t>Reasons in order of popularity:</a:t>
            </a:r>
          </a:p>
          <a:p>
            <a:r>
              <a:rPr lang="en-US" dirty="0"/>
              <a:t>1. Relatives working in that city</a:t>
            </a:r>
          </a:p>
          <a:p>
            <a:r>
              <a:rPr lang="en-US" dirty="0"/>
              <a:t>2. Friends/acquaintances in that city</a:t>
            </a:r>
          </a:p>
          <a:p>
            <a:r>
              <a:rPr lang="en-US" dirty="0"/>
              <a:t>3. Had already had a workplace in that city</a:t>
            </a:r>
          </a:p>
          <a:p>
            <a:r>
              <a:rPr lang="en-US" dirty="0"/>
              <a:t>4. Ease of registration</a:t>
            </a:r>
          </a:p>
          <a:p>
            <a:r>
              <a:rPr lang="en-US" dirty="0"/>
              <a:t>5. Wages higher in that city</a:t>
            </a:r>
          </a:p>
        </p:txBody>
      </p:sp>
    </p:spTree>
    <p:extLst>
      <p:ext uri="{BB962C8B-B14F-4D97-AF65-F5344CB8AC3E}">
        <p14:creationId xmlns:p14="http://schemas.microsoft.com/office/powerpoint/2010/main" val="209205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722313" y="3852863"/>
            <a:ext cx="7151687" cy="1633538"/>
          </a:xfrm>
        </p:spPr>
        <p:txBody>
          <a:bodyPr>
            <a:noAutofit/>
          </a:bodyPr>
          <a:lstStyle/>
          <a:p>
            <a:r>
              <a:rPr lang="en-US" sz="4400" b="1" dirty="0">
                <a:solidFill>
                  <a:srgbClr val="456867"/>
                </a:solidFill>
              </a:rPr>
              <a:t>III. Migration as site of social and economic transformation</a:t>
            </a:r>
          </a:p>
        </p:txBody>
      </p:sp>
    </p:spTree>
    <p:extLst>
      <p:ext uri="{BB962C8B-B14F-4D97-AF65-F5344CB8AC3E}">
        <p14:creationId xmlns:p14="http://schemas.microsoft.com/office/powerpoint/2010/main" val="251836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social life of remittances</a:t>
            </a:r>
          </a:p>
        </p:txBody>
      </p:sp>
      <p:sp>
        <p:nvSpPr>
          <p:cNvPr id="5" name="Content Placeholder 4"/>
          <p:cNvSpPr>
            <a:spLocks noGrp="1"/>
          </p:cNvSpPr>
          <p:nvPr>
            <p:ph idx="1"/>
          </p:nvPr>
        </p:nvSpPr>
        <p:spPr/>
        <p:txBody>
          <a:bodyPr>
            <a:normAutofit fontScale="92500" lnSpcReduction="20000"/>
          </a:bodyPr>
          <a:lstStyle/>
          <a:p>
            <a:r>
              <a:rPr lang="en-US" sz="2800" dirty="0"/>
              <a:t>Majority of remittances are spent on meeting everyday living expenses (food, clothes, coal, school books)</a:t>
            </a:r>
          </a:p>
          <a:p>
            <a:r>
              <a:rPr lang="en-US" sz="2800" dirty="0"/>
              <a:t>Investment in house and barn-building, livestock, land.</a:t>
            </a:r>
          </a:p>
          <a:p>
            <a:r>
              <a:rPr lang="en-US" sz="2800" dirty="0"/>
              <a:t>Affording to marry: the “</a:t>
            </a:r>
            <a:r>
              <a:rPr lang="en-US" sz="2800" dirty="0" err="1"/>
              <a:t>toi</a:t>
            </a:r>
            <a:r>
              <a:rPr lang="en-US" sz="2800" dirty="0"/>
              <a:t> economy” and ritual inflation.  </a:t>
            </a:r>
          </a:p>
          <a:p>
            <a:pPr lvl="1"/>
            <a:r>
              <a:rPr lang="en-US" sz="2600" dirty="0"/>
              <a:t>“It’s not enough just to have nice food at your </a:t>
            </a:r>
            <a:r>
              <a:rPr lang="en-US" sz="2600" dirty="0" err="1"/>
              <a:t>toi</a:t>
            </a:r>
            <a:r>
              <a:rPr lang="en-US" sz="2600" dirty="0"/>
              <a:t> now, you have to have done nice repairs on your house, have a DVD player”</a:t>
            </a:r>
          </a:p>
          <a:p>
            <a:r>
              <a:rPr lang="en-US" sz="2800" dirty="0"/>
              <a:t>University education as a route out of the village</a:t>
            </a:r>
          </a:p>
          <a:p>
            <a:r>
              <a:rPr lang="en-US" sz="2800" dirty="0"/>
              <a:t>Investing in transnational livelihoods: Russian citizenship and an apartment in Osh</a:t>
            </a:r>
          </a:p>
          <a:p>
            <a:endParaRPr lang="en-US" sz="2800" dirty="0"/>
          </a:p>
          <a:p>
            <a:endParaRPr lang="en-US" sz="2800" dirty="0"/>
          </a:p>
          <a:p>
            <a:endParaRPr lang="en-US" sz="2800" dirty="0"/>
          </a:p>
        </p:txBody>
      </p:sp>
    </p:spTree>
    <p:extLst>
      <p:ext uri="{BB962C8B-B14F-4D97-AF65-F5344CB8AC3E}">
        <p14:creationId xmlns:p14="http://schemas.microsoft.com/office/powerpoint/2010/main" val="10792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Economic and social remittances…</a:t>
            </a:r>
          </a:p>
        </p:txBody>
      </p:sp>
      <p:pic>
        <p:nvPicPr>
          <p:cNvPr id="13315" name="Picture 2" descr="C:\Photos\2010_02 Kok Tash\evroremont.jp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t="-39916" b="-39916"/>
          <a:stretch>
            <a:fillRect/>
          </a:stretch>
        </p:blipFill>
        <p:spPr>
          <a:xfrm>
            <a:off x="127000" y="1536192"/>
            <a:ext cx="4159250" cy="4590288"/>
          </a:xfrm>
          <a:noFill/>
        </p:spPr>
      </p:pic>
      <p:pic>
        <p:nvPicPr>
          <p:cNvPr id="7" name="Picture 2" descr="C:\Photos\2010_02_Ak Sai\IMG_0766.JPG"/>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noFill/>
        </p:spPr>
      </p:pic>
    </p:spTree>
    <p:extLst>
      <p:ext uri="{BB962C8B-B14F-4D97-AF65-F5344CB8AC3E}">
        <p14:creationId xmlns:p14="http://schemas.microsoft.com/office/powerpoint/2010/main" val="59725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Innovations in ritual life</a:t>
            </a: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2739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0421" name="Oval 5"/>
          <p:cNvSpPr>
            <a:spLocks noChangeArrowheads="1"/>
          </p:cNvSpPr>
          <p:nvPr/>
        </p:nvSpPr>
        <p:spPr bwMode="auto">
          <a:xfrm>
            <a:off x="684213" y="4221163"/>
            <a:ext cx="1008062" cy="7921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Tree>
    <p:extLst>
      <p:ext uri="{BB962C8B-B14F-4D97-AF65-F5344CB8AC3E}">
        <p14:creationId xmlns:p14="http://schemas.microsoft.com/office/powerpoint/2010/main" val="429547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2" name="Text Placeholder 1"/>
          <p:cNvSpPr>
            <a:spLocks noGrp="1"/>
          </p:cNvSpPr>
          <p:nvPr>
            <p:ph type="body" idx="1"/>
          </p:nvPr>
        </p:nvSpPr>
        <p:spPr>
          <a:xfrm>
            <a:off x="722313" y="3852863"/>
            <a:ext cx="6802437" cy="1633538"/>
          </a:xfrm>
        </p:spPr>
        <p:txBody>
          <a:bodyPr>
            <a:normAutofit/>
          </a:bodyPr>
          <a:lstStyle/>
          <a:p>
            <a:r>
              <a:rPr lang="en-US" sz="4800" b="1" dirty="0">
                <a:solidFill>
                  <a:srgbClr val="456867"/>
                </a:solidFill>
              </a:rPr>
              <a:t>IV. Migration as a gendered field</a:t>
            </a:r>
          </a:p>
        </p:txBody>
      </p:sp>
    </p:spTree>
    <p:extLst>
      <p:ext uri="{BB962C8B-B14F-4D97-AF65-F5344CB8AC3E}">
        <p14:creationId xmlns:p14="http://schemas.microsoft.com/office/powerpoint/2010/main" val="416473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Gender, generation, sibling hierarchy</a:t>
            </a:r>
          </a:p>
        </p:txBody>
      </p:sp>
      <p:sp>
        <p:nvSpPr>
          <p:cNvPr id="5" name="Content Placeholder 4"/>
          <p:cNvSpPr>
            <a:spLocks noGrp="1"/>
          </p:cNvSpPr>
          <p:nvPr>
            <p:ph idx="1"/>
          </p:nvPr>
        </p:nvSpPr>
        <p:spPr>
          <a:xfrm>
            <a:off x="457200" y="1417638"/>
            <a:ext cx="7620000" cy="4983162"/>
          </a:xfrm>
        </p:spPr>
        <p:txBody>
          <a:bodyPr/>
          <a:lstStyle/>
          <a:p>
            <a:endParaRPr lang="en-US" dirty="0"/>
          </a:p>
          <a:p>
            <a:r>
              <a:rPr lang="en-US" sz="2800" dirty="0"/>
              <a:t>Numerical dominance of male migration (though differing by country)</a:t>
            </a:r>
          </a:p>
          <a:p>
            <a:r>
              <a:rPr lang="en-US" sz="2800" dirty="0"/>
              <a:t>Ambivalence surrounding unmarried female migrants (“</a:t>
            </a:r>
            <a:r>
              <a:rPr lang="en-US" sz="2800" dirty="0" err="1"/>
              <a:t>buzulgan</a:t>
            </a:r>
            <a:r>
              <a:rPr lang="en-US" sz="2800" dirty="0"/>
              <a:t> </a:t>
            </a:r>
            <a:r>
              <a:rPr lang="en-US" sz="2800" dirty="0" err="1"/>
              <a:t>kyzdar</a:t>
            </a:r>
            <a:r>
              <a:rPr lang="en-US" sz="2800" dirty="0"/>
              <a:t>”)</a:t>
            </a:r>
          </a:p>
          <a:p>
            <a:r>
              <a:rPr lang="en-US" sz="2800" dirty="0"/>
              <a:t>Increase in “family migration” – husband and wife migrating together, children left in care of grandparents or other children</a:t>
            </a:r>
          </a:p>
          <a:p>
            <a:r>
              <a:rPr lang="en-US" sz="2800" dirty="0"/>
              <a:t>Particular pressures on youngest sons and their wives: to stay or go?</a:t>
            </a:r>
          </a:p>
        </p:txBody>
      </p:sp>
    </p:spTree>
    <p:extLst>
      <p:ext uri="{BB962C8B-B14F-4D97-AF65-F5344CB8AC3E}">
        <p14:creationId xmlns:p14="http://schemas.microsoft.com/office/powerpoint/2010/main" val="16896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Growth in grand-parent and child-headed households</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6378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New experiences of paid employment as source of self-realization</a:t>
            </a: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1812028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33854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4" name="Content Placeholder 3"/>
          <p:cNvSpPr>
            <a:spLocks noGrp="1"/>
          </p:cNvSpPr>
          <p:nvPr>
            <p:ph sz="half" idx="1"/>
          </p:nvPr>
        </p:nvSpPr>
        <p:spPr>
          <a:xfrm>
            <a:off x="227940" y="1536192"/>
            <a:ext cx="4005652" cy="4590288"/>
          </a:xfrm>
        </p:spPr>
        <p:txBody>
          <a:bodyPr>
            <a:normAutofit lnSpcReduction="10000"/>
          </a:bodyPr>
          <a:lstStyle/>
          <a:p>
            <a:r>
              <a:rPr lang="en-US" dirty="0"/>
              <a:t>Shifting domains of work</a:t>
            </a:r>
          </a:p>
          <a:p>
            <a:r>
              <a:rPr lang="en-US" dirty="0"/>
              <a:t>Autonomy and freedom?</a:t>
            </a:r>
          </a:p>
          <a:p>
            <a:r>
              <a:rPr lang="en-US" dirty="0"/>
              <a:t>But male absence can also lead to new restrictions on female mobility</a:t>
            </a:r>
          </a:p>
          <a:p>
            <a:r>
              <a:rPr lang="en-US" dirty="0"/>
              <a:t>Policing female behavior as index of national pride</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7289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“Patriotic” violence and divorce by SMS</a:t>
            </a: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50400" b="-50400"/>
          <a:stretch>
            <a:fillRect/>
          </a:stretch>
        </p:blipFill>
        <p:spPr>
          <a:xfrm>
            <a:off x="0" y="1136500"/>
            <a:ext cx="5169436" cy="6390029"/>
          </a:xfrm>
        </p:spPr>
      </p:pic>
      <p:pic>
        <p:nvPicPr>
          <p:cNvPr id="5" name="Content Placeholder 4"/>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t="-50382" b="-50382"/>
          <a:stretch>
            <a:fillRect/>
          </a:stretch>
        </p:blipFill>
        <p:spPr>
          <a:xfrm>
            <a:off x="4650776" y="274638"/>
            <a:ext cx="4493224" cy="5630707"/>
          </a:xfrm>
        </p:spPr>
      </p:pic>
    </p:spTree>
    <p:extLst>
      <p:ext uri="{BB962C8B-B14F-4D97-AF65-F5344CB8AC3E}">
        <p14:creationId xmlns:p14="http://schemas.microsoft.com/office/powerpoint/2010/main" val="4010779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10000"/>
          </a:bodyPr>
          <a:lstStyle/>
          <a:p>
            <a:r>
              <a:rPr lang="en-US" sz="2800" dirty="0"/>
              <a:t>Migration should be understood as much more than a response to economic need;</a:t>
            </a:r>
          </a:p>
          <a:p>
            <a:r>
              <a:rPr lang="en-US" sz="2800" dirty="0"/>
              <a:t>A key dynamic of social and political transformation in sending and receiving societies</a:t>
            </a:r>
          </a:p>
          <a:p>
            <a:r>
              <a:rPr lang="en-US" sz="2800" dirty="0"/>
              <a:t>A site of ethical debate concerning</a:t>
            </a:r>
          </a:p>
          <a:p>
            <a:pPr lvl="1"/>
            <a:r>
              <a:rPr lang="en-US" sz="2800" dirty="0"/>
              <a:t>The organization and distribution of labor</a:t>
            </a:r>
          </a:p>
          <a:p>
            <a:pPr lvl="1"/>
            <a:r>
              <a:rPr lang="en-US" sz="2800" dirty="0"/>
              <a:t>The possibilities and limits of female emancipation</a:t>
            </a:r>
          </a:p>
          <a:p>
            <a:pPr lvl="1"/>
            <a:r>
              <a:rPr lang="en-US" sz="2800" dirty="0"/>
              <a:t>The reconfiguring of inter-state relations after end of Soviet Union</a:t>
            </a:r>
          </a:p>
          <a:p>
            <a:pPr lvl="1"/>
            <a:r>
              <a:rPr lang="en-US" sz="2800" dirty="0"/>
              <a:t>How and where to situate imagined futures: here or away?</a:t>
            </a:r>
          </a:p>
          <a:p>
            <a:pPr lvl="1"/>
            <a:endParaRPr lang="en-US" sz="2400" dirty="0"/>
          </a:p>
        </p:txBody>
      </p:sp>
    </p:spTree>
    <p:extLst>
      <p:ext uri="{BB962C8B-B14F-4D97-AF65-F5344CB8AC3E}">
        <p14:creationId xmlns:p14="http://schemas.microsoft.com/office/powerpoint/2010/main" val="3423919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And so, the prompt…</a:t>
            </a:r>
          </a:p>
        </p:txBody>
      </p:sp>
      <p:sp>
        <p:nvSpPr>
          <p:cNvPr id="5" name="Content Placeholder 4"/>
          <p:cNvSpPr>
            <a:spLocks noGrp="1"/>
          </p:cNvSpPr>
          <p:nvPr>
            <p:ph idx="1"/>
          </p:nvPr>
        </p:nvSpPr>
        <p:spPr/>
        <p:txBody>
          <a:bodyPr>
            <a:normAutofit/>
          </a:bodyPr>
          <a:lstStyle/>
          <a:p>
            <a:pPr marL="114300" indent="0">
              <a:buNone/>
            </a:pPr>
            <a:endParaRPr lang="en-US" sz="4000" dirty="0"/>
          </a:p>
          <a:p>
            <a:pPr marL="114300" indent="0">
              <a:buNone/>
            </a:pPr>
            <a:r>
              <a:rPr lang="en-US" sz="4000" dirty="0"/>
              <a:t>“The large-scale out-migration for work from Central Asia is serving as much to reinforce traditional gender hierarchies as to challenge them”. Discuss.</a:t>
            </a:r>
          </a:p>
        </p:txBody>
      </p:sp>
    </p:spTree>
    <p:extLst>
      <p:ext uri="{BB962C8B-B14F-4D97-AF65-F5344CB8AC3E}">
        <p14:creationId xmlns:p14="http://schemas.microsoft.com/office/powerpoint/2010/main" val="23123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0013.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52034" b="-52034"/>
          <a:stretch>
            <a:fillRect/>
          </a:stretch>
        </p:blipFill>
        <p:spPr>
          <a:xfrm>
            <a:off x="0" y="-1679703"/>
            <a:ext cx="5127625" cy="6521577"/>
          </a:xfrm>
        </p:spPr>
      </p:pic>
      <p:pic>
        <p:nvPicPr>
          <p:cNvPr id="8" name="Picture 7" descr="0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270250"/>
            <a:ext cx="4556125" cy="3587749"/>
          </a:xfrm>
          <a:prstGeom prst="rect">
            <a:avLst/>
          </a:prstGeom>
        </p:spPr>
      </p:pic>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163685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39" y="407003"/>
            <a:ext cx="7876661" cy="6256009"/>
          </a:xfrm>
        </p:spPr>
        <p:txBody>
          <a:bodyPr>
            <a:normAutofit fontScale="85000" lnSpcReduction="20000"/>
          </a:bodyPr>
          <a:lstStyle/>
          <a:p>
            <a:r>
              <a:rPr lang="en-US" sz="4000" dirty="0"/>
              <a:t>Debate about migration in Central Asia has tended to sideline questions of </a:t>
            </a:r>
            <a:r>
              <a:rPr lang="en-US" sz="4000" i="1" dirty="0"/>
              <a:t>meaning</a:t>
            </a:r>
            <a:r>
              <a:rPr lang="en-US" sz="4000" dirty="0"/>
              <a:t>:</a:t>
            </a:r>
          </a:p>
          <a:p>
            <a:pPr marL="114300" indent="0">
              <a:buNone/>
            </a:pPr>
            <a:endParaRPr lang="en-US" sz="4000" dirty="0"/>
          </a:p>
          <a:p>
            <a:pPr lvl="1"/>
            <a:r>
              <a:rPr lang="en-US" sz="3300" dirty="0"/>
              <a:t>What kinds of theoretical tools do we need to understand migration decisions? </a:t>
            </a:r>
          </a:p>
          <a:p>
            <a:pPr lvl="1"/>
            <a:r>
              <a:rPr lang="en-US" sz="3300" dirty="0"/>
              <a:t>What is the significance of migration for debates about citizenship and belonging two decades after the end of the Soviet Union?</a:t>
            </a:r>
          </a:p>
          <a:p>
            <a:pPr lvl="1"/>
            <a:r>
              <a:rPr lang="en-US" sz="3300" dirty="0"/>
              <a:t>How is migration being incorporated into considerations about family life, intimacy, inter-generational care, gender relations, and future well-being?</a:t>
            </a:r>
          </a:p>
          <a:p>
            <a:pPr marL="411480" lvl="1" indent="0">
              <a:buNone/>
            </a:pPr>
            <a:endParaRPr lang="en-US" sz="3500" dirty="0">
              <a:sym typeface="Wingdings"/>
            </a:endParaRPr>
          </a:p>
          <a:p>
            <a:pPr marL="411480" lvl="1" indent="0">
              <a:buNone/>
            </a:pPr>
            <a:r>
              <a:rPr lang="en-US" sz="3500" dirty="0">
                <a:sym typeface="Wingdings"/>
              </a:rPr>
              <a:t> Anthropological perspectives</a:t>
            </a:r>
            <a:endParaRPr lang="en-US" sz="3500" dirty="0"/>
          </a:p>
          <a:p>
            <a:endParaRPr lang="en-US" dirty="0"/>
          </a:p>
        </p:txBody>
      </p:sp>
    </p:spTree>
    <p:extLst>
      <p:ext uri="{BB962C8B-B14F-4D97-AF65-F5344CB8AC3E}">
        <p14:creationId xmlns:p14="http://schemas.microsoft.com/office/powerpoint/2010/main" val="347452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820737"/>
          </a:xfrm>
        </p:spPr>
        <p:txBody>
          <a:bodyPr>
            <a:normAutofit/>
          </a:bodyPr>
          <a:lstStyle/>
          <a:p>
            <a:r>
              <a:rPr lang="en-US" dirty="0"/>
              <a:t>The questions we’ll explore</a:t>
            </a:r>
          </a:p>
        </p:txBody>
      </p:sp>
      <p:sp>
        <p:nvSpPr>
          <p:cNvPr id="2" name="Content Placeholder 1"/>
          <p:cNvSpPr>
            <a:spLocks noGrp="1"/>
          </p:cNvSpPr>
          <p:nvPr>
            <p:ph idx="1"/>
          </p:nvPr>
        </p:nvSpPr>
        <p:spPr>
          <a:xfrm>
            <a:off x="380999" y="1285876"/>
            <a:ext cx="7969251" cy="5318124"/>
          </a:xfrm>
        </p:spPr>
        <p:txBody>
          <a:bodyPr>
            <a:noAutofit/>
          </a:bodyPr>
          <a:lstStyle/>
          <a:p>
            <a:r>
              <a:rPr lang="en-US" sz="2500" dirty="0"/>
              <a:t>Who is on the move from Central Asia today, and why?</a:t>
            </a:r>
          </a:p>
          <a:p>
            <a:pPr lvl="1"/>
            <a:r>
              <a:rPr lang="en-US" sz="2500" dirty="0"/>
              <a:t>Moving beyond economic determinism</a:t>
            </a:r>
          </a:p>
          <a:p>
            <a:r>
              <a:rPr lang="en-US" sz="2500" dirty="0"/>
              <a:t>What are some of the consequences of labor migration…</a:t>
            </a:r>
          </a:p>
          <a:p>
            <a:pPr lvl="1"/>
            <a:r>
              <a:rPr lang="en-US" sz="2500" dirty="0"/>
              <a:t>…for economic and social change in sending communities?</a:t>
            </a:r>
          </a:p>
          <a:p>
            <a:pPr lvl="1"/>
            <a:r>
              <a:rPr lang="en-US" sz="2500" dirty="0"/>
              <a:t>…for gender identities, roles and relationships?</a:t>
            </a:r>
          </a:p>
          <a:p>
            <a:pPr lvl="1"/>
            <a:r>
              <a:rPr lang="en-US" sz="2500" dirty="0"/>
              <a:t>…for debates about citizenship and political membership in the receiving community?</a:t>
            </a:r>
          </a:p>
          <a:p>
            <a:r>
              <a:rPr lang="en-US" sz="2500" dirty="0"/>
              <a:t>How is migration inserted into moral frameworks?  How might it be transforming them?</a:t>
            </a:r>
          </a:p>
          <a:p>
            <a:r>
              <a:rPr lang="en-US" sz="2500" dirty="0"/>
              <a:t>…. But first some context….</a:t>
            </a:r>
          </a:p>
        </p:txBody>
      </p:sp>
    </p:spTree>
    <p:extLst>
      <p:ext uri="{BB962C8B-B14F-4D97-AF65-F5344CB8AC3E}">
        <p14:creationId xmlns:p14="http://schemas.microsoft.com/office/powerpoint/2010/main" val="557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Central Asia as a region of in- and out-migration</a:t>
            </a:r>
          </a:p>
        </p:txBody>
      </p:sp>
      <p:sp>
        <p:nvSpPr>
          <p:cNvPr id="2" name="Content Placeholder 1"/>
          <p:cNvSpPr>
            <a:spLocks noGrp="1"/>
          </p:cNvSpPr>
          <p:nvPr>
            <p:ph idx="1"/>
          </p:nvPr>
        </p:nvSpPr>
        <p:spPr>
          <a:xfrm>
            <a:off x="380999" y="1555750"/>
            <a:ext cx="7969251" cy="5143499"/>
          </a:xfrm>
        </p:spPr>
        <p:txBody>
          <a:bodyPr>
            <a:normAutofit lnSpcReduction="10000"/>
          </a:bodyPr>
          <a:lstStyle/>
          <a:p>
            <a:r>
              <a:rPr lang="en-US" sz="2400" dirty="0"/>
              <a:t>20</a:t>
            </a:r>
            <a:r>
              <a:rPr lang="en-US" sz="2400" baseline="30000" dirty="0"/>
              <a:t>th</a:t>
            </a:r>
            <a:r>
              <a:rPr lang="en-US" sz="2400" dirty="0"/>
              <a:t> Century histories of migration, voluntary (e.g. for work, for study) and coerced: Soviet Union as a state that drastically shaped human mobility.</a:t>
            </a:r>
          </a:p>
          <a:p>
            <a:r>
              <a:rPr lang="en-US" sz="2400" dirty="0"/>
              <a:t>Perestroika and post-perestroika “</a:t>
            </a:r>
            <a:r>
              <a:rPr lang="en-US" sz="2400" dirty="0" err="1"/>
              <a:t>unmixing</a:t>
            </a:r>
            <a:r>
              <a:rPr lang="en-US" sz="2400" dirty="0"/>
              <a:t> of peoples” (Brubaker) </a:t>
            </a:r>
            <a:r>
              <a:rPr lang="en-US" sz="2400" dirty="0">
                <a:sym typeface="Wingdings"/>
              </a:rPr>
              <a:t> out-migration of ethnic Russians and Russian-speaking minorities to their (putative) “historical homeland”. </a:t>
            </a:r>
            <a:r>
              <a:rPr lang="en-US" sz="2400" u="sng" dirty="0">
                <a:sym typeface="Wingdings"/>
              </a:rPr>
              <a:t>Typically</a:t>
            </a:r>
            <a:r>
              <a:rPr lang="en-US" sz="2400" dirty="0">
                <a:sym typeface="Wingdings"/>
              </a:rPr>
              <a:t>:</a:t>
            </a:r>
          </a:p>
          <a:p>
            <a:pPr lvl="1"/>
            <a:r>
              <a:rPr lang="en-US" sz="2000" dirty="0">
                <a:sym typeface="Wingdings"/>
              </a:rPr>
              <a:t>Permanent rather than seasonal (though exceptions and reversals)</a:t>
            </a:r>
          </a:p>
          <a:p>
            <a:pPr lvl="1"/>
            <a:r>
              <a:rPr lang="en-US" sz="2000" dirty="0">
                <a:sym typeface="Wingdings"/>
              </a:rPr>
              <a:t>Involving networks of kin straddling sending/receiving communities</a:t>
            </a:r>
          </a:p>
          <a:p>
            <a:pPr lvl="1"/>
            <a:r>
              <a:rPr lang="en-US" sz="2000" dirty="0">
                <a:sym typeface="Wingdings"/>
              </a:rPr>
              <a:t>Naturalization facilitated, discourse of “return”</a:t>
            </a:r>
          </a:p>
          <a:p>
            <a:pPr lvl="1"/>
            <a:r>
              <a:rPr lang="en-US" sz="2000" dirty="0">
                <a:sym typeface="Wingdings"/>
              </a:rPr>
              <a:t>Whole family (often 2 or 3 generations)</a:t>
            </a:r>
          </a:p>
          <a:p>
            <a:pPr lvl="1"/>
            <a:r>
              <a:rPr lang="en-US" sz="2000" dirty="0">
                <a:sym typeface="Wingdings"/>
              </a:rPr>
              <a:t>Complex economic, political, linguistic reasons, concerns about children’s future as ethnic minorities</a:t>
            </a:r>
          </a:p>
          <a:p>
            <a:pPr lvl="1"/>
            <a:r>
              <a:rPr lang="en-US" sz="2000" dirty="0">
                <a:sym typeface="Wingdings"/>
              </a:rPr>
              <a:t>From urban and </a:t>
            </a:r>
            <a:r>
              <a:rPr lang="en-US" sz="2000" dirty="0" err="1">
                <a:sym typeface="Wingdings"/>
              </a:rPr>
              <a:t>peri</a:t>
            </a:r>
            <a:r>
              <a:rPr lang="en-US" sz="2000" dirty="0">
                <a:sym typeface="Wingdings"/>
              </a:rPr>
              <a:t>-urban areas</a:t>
            </a:r>
          </a:p>
          <a:p>
            <a:pPr marL="411480" lvl="1" indent="0">
              <a:buNone/>
            </a:pPr>
            <a:endParaRPr lang="en-US" sz="2000" dirty="0">
              <a:sym typeface="Wingdings"/>
            </a:endParaRPr>
          </a:p>
          <a:p>
            <a:pPr lvl="5"/>
            <a:endParaRPr lang="en-US" sz="1400" dirty="0">
              <a:sym typeface="Wingdings"/>
            </a:endParaRPr>
          </a:p>
          <a:p>
            <a:pPr lvl="1"/>
            <a:endParaRPr lang="en-US" dirty="0">
              <a:sym typeface="Wingdings"/>
            </a:endParaRPr>
          </a:p>
          <a:p>
            <a:pPr lvl="1"/>
            <a:endParaRPr lang="en-US" dirty="0">
              <a:sym typeface="Wingdings"/>
            </a:endParaRPr>
          </a:p>
          <a:p>
            <a:pPr lvl="1"/>
            <a:endParaRPr lang="en-US" dirty="0"/>
          </a:p>
          <a:p>
            <a:endParaRPr lang="en-US" dirty="0"/>
          </a:p>
        </p:txBody>
      </p:sp>
    </p:spTree>
    <p:extLst>
      <p:ext uri="{BB962C8B-B14F-4D97-AF65-F5344CB8AC3E}">
        <p14:creationId xmlns:p14="http://schemas.microsoft.com/office/powerpoint/2010/main" val="7663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693737"/>
          </a:xfrm>
        </p:spPr>
        <p:txBody>
          <a:bodyPr>
            <a:normAutofit fontScale="90000"/>
          </a:bodyPr>
          <a:lstStyle/>
          <a:p>
            <a:r>
              <a:rPr lang="en-US" dirty="0"/>
              <a:t>Post-soviet labor migration</a:t>
            </a:r>
          </a:p>
        </p:txBody>
      </p:sp>
      <p:sp>
        <p:nvSpPr>
          <p:cNvPr id="2" name="Content Placeholder 1"/>
          <p:cNvSpPr>
            <a:spLocks noGrp="1"/>
          </p:cNvSpPr>
          <p:nvPr>
            <p:ph idx="1"/>
          </p:nvPr>
        </p:nvSpPr>
        <p:spPr>
          <a:xfrm>
            <a:off x="457200" y="1206500"/>
            <a:ext cx="7620000" cy="5194300"/>
          </a:xfrm>
        </p:spPr>
        <p:txBody>
          <a:bodyPr>
            <a:normAutofit lnSpcReduction="10000"/>
          </a:bodyPr>
          <a:lstStyle/>
          <a:p>
            <a:r>
              <a:rPr lang="en-US" sz="2800" dirty="0">
                <a:sym typeface="Wingdings"/>
              </a:rPr>
              <a:t>From early/mid-2000s: migration of the non-Russian populations for work, predominantly to Russia and Kazakhstan. </a:t>
            </a:r>
            <a:r>
              <a:rPr lang="en-US" sz="2800" u="sng" dirty="0">
                <a:sym typeface="Wingdings"/>
              </a:rPr>
              <a:t>Typically</a:t>
            </a:r>
          </a:p>
          <a:p>
            <a:pPr lvl="1"/>
            <a:r>
              <a:rPr lang="en-US" sz="2400" dirty="0">
                <a:sym typeface="Wingdings"/>
              </a:rPr>
              <a:t>Seasonal rather than permanent (at least initially)</a:t>
            </a:r>
          </a:p>
          <a:p>
            <a:pPr lvl="1"/>
            <a:r>
              <a:rPr lang="en-US" sz="2400" dirty="0">
                <a:sym typeface="Wingdings"/>
              </a:rPr>
              <a:t>From rural, land-poor regions (though changing)</a:t>
            </a:r>
          </a:p>
          <a:p>
            <a:pPr lvl="1"/>
            <a:r>
              <a:rPr lang="en-US" sz="2400" dirty="0">
                <a:sym typeface="Wingdings"/>
              </a:rPr>
              <a:t>Economically driven: remittances as a primary source of domestic incomes</a:t>
            </a:r>
          </a:p>
          <a:p>
            <a:pPr lvl="1"/>
            <a:r>
              <a:rPr lang="en-US" sz="2400" dirty="0">
                <a:sym typeface="Wingdings"/>
              </a:rPr>
              <a:t>Gendered (though differently so in different sending states)</a:t>
            </a:r>
          </a:p>
          <a:p>
            <a:pPr lvl="1"/>
            <a:r>
              <a:rPr lang="en-US" sz="2400" dirty="0">
                <a:sym typeface="Wingdings"/>
              </a:rPr>
              <a:t>Largely unskilled work (</a:t>
            </a:r>
            <a:r>
              <a:rPr lang="en-US" sz="2400" i="1" dirty="0" err="1">
                <a:sym typeface="Wingdings"/>
              </a:rPr>
              <a:t>chernaya</a:t>
            </a:r>
            <a:r>
              <a:rPr lang="en-US" sz="2400" i="1" dirty="0">
                <a:sym typeface="Wingdings"/>
              </a:rPr>
              <a:t> </a:t>
            </a:r>
            <a:r>
              <a:rPr lang="en-US" sz="2400" i="1" dirty="0" err="1">
                <a:sym typeface="Wingdings"/>
              </a:rPr>
              <a:t>rabota</a:t>
            </a:r>
            <a:r>
              <a:rPr lang="en-US" sz="2400" dirty="0">
                <a:sym typeface="Wingdings"/>
              </a:rPr>
              <a:t>)</a:t>
            </a:r>
          </a:p>
          <a:p>
            <a:pPr lvl="1"/>
            <a:r>
              <a:rPr lang="en-US" sz="2400" dirty="0">
                <a:sym typeface="Wingdings"/>
              </a:rPr>
              <a:t>Unregulated and extremely precarious</a:t>
            </a:r>
          </a:p>
          <a:p>
            <a:pPr lvl="1"/>
            <a:r>
              <a:rPr lang="en-US" sz="2400" dirty="0">
                <a:sym typeface="Wingdings"/>
              </a:rPr>
              <a:t>Encountered in the receiving society as “outsiders” (</a:t>
            </a:r>
            <a:r>
              <a:rPr lang="en-US" sz="2400" i="1" dirty="0" err="1">
                <a:sym typeface="Wingdings"/>
              </a:rPr>
              <a:t>priezzhie</a:t>
            </a:r>
            <a:r>
              <a:rPr lang="en-US" sz="2400" dirty="0">
                <a:sym typeface="Wingdings"/>
              </a:rPr>
              <a:t>)</a:t>
            </a:r>
          </a:p>
          <a:p>
            <a:pPr lvl="1"/>
            <a:endParaRPr lang="en-US" sz="2400" dirty="0">
              <a:sym typeface="Wingdings"/>
            </a:endParaRPr>
          </a:p>
          <a:p>
            <a:pPr lvl="1"/>
            <a:endParaRPr lang="en-US" sz="2400" dirty="0">
              <a:sym typeface="Wingdings"/>
            </a:endParaRPr>
          </a:p>
          <a:p>
            <a:pPr lvl="1"/>
            <a:endParaRPr lang="en-US" sz="2400" dirty="0">
              <a:sym typeface="Wingdings"/>
            </a:endParaRPr>
          </a:p>
          <a:p>
            <a:endParaRPr lang="en-US" dirty="0"/>
          </a:p>
        </p:txBody>
      </p:sp>
    </p:spTree>
    <p:extLst>
      <p:ext uri="{BB962C8B-B14F-4D97-AF65-F5344CB8AC3E}">
        <p14:creationId xmlns:p14="http://schemas.microsoft.com/office/powerpoint/2010/main" val="30563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722314" y="3852863"/>
            <a:ext cx="7659686" cy="1633538"/>
          </a:xfrm>
        </p:spPr>
        <p:txBody>
          <a:bodyPr>
            <a:noAutofit/>
          </a:bodyPr>
          <a:lstStyle/>
          <a:p>
            <a:r>
              <a:rPr lang="en-US" sz="6600" dirty="0">
                <a:solidFill>
                  <a:schemeClr val="accent2">
                    <a:lumMod val="50000"/>
                  </a:schemeClr>
                </a:solidFill>
              </a:rPr>
              <a:t>I. A story of economic migration?</a:t>
            </a:r>
          </a:p>
        </p:txBody>
      </p:sp>
    </p:spTree>
    <p:extLst>
      <p:ext uri="{BB962C8B-B14F-4D97-AF65-F5344CB8AC3E}">
        <p14:creationId xmlns:p14="http://schemas.microsoft.com/office/powerpoint/2010/main" val="2357131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861</TotalTime>
  <Words>2092</Words>
  <Application>Microsoft Office PowerPoint</Application>
  <PresentationFormat>On-screen Show (4:3)</PresentationFormat>
  <Paragraphs>191</Paragraphs>
  <Slides>38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vt:lpstr>
      <vt:lpstr>Trebuchet MS</vt:lpstr>
      <vt:lpstr>Wingdings</vt:lpstr>
      <vt:lpstr>Adjacency</vt:lpstr>
      <vt:lpstr>“He who hasn’t been a foreigner, hasn’t been a Muslim”: Debating Labor, Migration, and the Ethical Life in Rural Central Asia</vt:lpstr>
      <vt:lpstr>Framing the migration debate</vt:lpstr>
      <vt:lpstr>PowerPoint Presentation</vt:lpstr>
      <vt:lpstr>PowerPoint Presentation</vt:lpstr>
      <vt:lpstr>PowerPoint Presentation</vt:lpstr>
      <vt:lpstr>The questions we’ll explore</vt:lpstr>
      <vt:lpstr>Central Asia as a region of in- and out-migration</vt:lpstr>
      <vt:lpstr>Post-soviet labor migration</vt:lpstr>
      <vt:lpstr>PowerPoint Presentation</vt:lpstr>
      <vt:lpstr>Economic differentials between post-Soviet states (2010) </vt:lpstr>
      <vt:lpstr>Remittance corridors as % of recipient state’s GDP</vt:lpstr>
      <vt:lpstr>Emergent economic differentials</vt:lpstr>
      <vt:lpstr>PowerPoint Presentation</vt:lpstr>
      <vt:lpstr>The administrative and social organization of migration</vt:lpstr>
      <vt:lpstr>PowerPoint Presentation</vt:lpstr>
      <vt:lpstr>PowerPoint Presentation</vt:lpstr>
      <vt:lpstr>PowerPoint Presentation</vt:lpstr>
      <vt:lpstr>PowerPoint Presentation</vt:lpstr>
      <vt:lpstr>Anxieties about “illegal” immigration</vt:lpstr>
      <vt:lpstr>Political economy of migration management</vt:lpstr>
      <vt:lpstr>A fieldwork example: labor migration from the Isfara valley</vt:lpstr>
      <vt:lpstr>Migration as a mode of life..</vt:lpstr>
      <vt:lpstr>An economic story….</vt:lpstr>
      <vt:lpstr>…That should be socially embedded. (1) pioneers and odnoklass networks  (“snowball effect”)</vt:lpstr>
      <vt:lpstr>(2) Networks trump economics in choice of city</vt:lpstr>
      <vt:lpstr>PowerPoint Presentation</vt:lpstr>
      <vt:lpstr>The social life of remittances</vt:lpstr>
      <vt:lpstr>Economic and social remittances…</vt:lpstr>
      <vt:lpstr>Innovations in ritual life</vt:lpstr>
      <vt:lpstr>PowerPoint Presentation</vt:lpstr>
      <vt:lpstr>Gender, generation, sibling hierarchy</vt:lpstr>
      <vt:lpstr>Growth in grand-parent and child-headed households</vt:lpstr>
      <vt:lpstr>New experiences of paid employment as source of self-realization</vt:lpstr>
      <vt:lpstr>PowerPoint Presentation</vt:lpstr>
      <vt:lpstr>Implications?</vt:lpstr>
      <vt:lpstr>“Patriotic” violence and divorce by SMS</vt:lpstr>
      <vt:lpstr>Conclusions</vt:lpstr>
      <vt:lpstr>And so, the prompt…</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who hasn’t been a foreigner, hasn’t been a Muslim”: Debating Labor, Migration, and the Ethical Life in Rural Central Asia</dc:title>
  <dc:creator>Madeleine Reeves</dc:creator>
  <cp:lastModifiedBy>Weixel, Mark</cp:lastModifiedBy>
  <cp:revision>52</cp:revision>
  <dcterms:created xsi:type="dcterms:W3CDTF">2014-03-20T20:05:40Z</dcterms:created>
  <dcterms:modified xsi:type="dcterms:W3CDTF">2024-01-24T16:03:24Z</dcterms:modified>
</cp:coreProperties>
</file>