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6" r:id="rId6"/>
    <p:sldId id="260" r:id="rId7"/>
    <p:sldId id="261" r:id="rId8"/>
    <p:sldId id="267" r:id="rId9"/>
    <p:sldId id="262" r:id="rId10"/>
    <p:sldId id="268" r:id="rId11"/>
    <p:sldId id="263" r:id="rId12"/>
    <p:sldId id="269" r:id="rId13"/>
    <p:sldId id="270" r:id="rId14"/>
    <p:sldId id="264" r:id="rId15"/>
    <p:sldId id="265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E9C8B-DCBD-44D7-B57B-053C3C16F23E}" type="datetimeFigureOut">
              <a:rPr lang="en-US" smtClean="0"/>
              <a:pPr/>
              <a:t>11/15/2013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76B92-71D5-4197-8EB0-9277EBF325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nelyplanet.com/maps/asia/indonesia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/>
              <a:t>Views from the East and West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Muslims in a Global Context</a:t>
            </a:r>
            <a:br>
              <a:rPr lang="en-US" sz="2700" dirty="0" smtClean="0"/>
            </a:br>
            <a:r>
              <a:rPr lang="en-US" sz="2700" dirty="0" smtClean="0"/>
              <a:t>Indonesia, Malaysia, Myanmar, the Philippines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315200" cy="1752600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Siddharth</a:t>
            </a:r>
            <a:r>
              <a:rPr lang="en-US" dirty="0" smtClean="0"/>
              <a:t> Chandra</a:t>
            </a:r>
          </a:p>
          <a:p>
            <a:r>
              <a:rPr lang="en-US" dirty="0" smtClean="0"/>
              <a:t>Professor and Director, Asian Studies Center</a:t>
            </a:r>
          </a:p>
          <a:p>
            <a:r>
              <a:rPr lang="en-US" dirty="0" smtClean="0"/>
              <a:t>Michigan State University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Arrival of Europeans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Portuguese 1500+</a:t>
            </a:r>
          </a:p>
          <a:p>
            <a:r>
              <a:rPr lang="en-US" dirty="0" smtClean="0"/>
              <a:t>Dutch 1600+</a:t>
            </a:r>
          </a:p>
          <a:p>
            <a:pPr lvl="1"/>
            <a:r>
              <a:rPr lang="en-US" dirty="0" smtClean="0"/>
              <a:t>First as the VOC (Dutch East India Company)</a:t>
            </a:r>
          </a:p>
          <a:p>
            <a:pPr lvl="1"/>
            <a:r>
              <a:rPr lang="en-US" dirty="0" smtClean="0"/>
              <a:t>Then as a formal Dutch Colony (Dutch East Indies)</a:t>
            </a:r>
          </a:p>
          <a:p>
            <a:r>
              <a:rPr lang="en-US" dirty="0" smtClean="0"/>
              <a:t>The rise of Dutch power coincides with the fall of sultanates in Indonesia</a:t>
            </a:r>
          </a:p>
          <a:p>
            <a:pPr lvl="1"/>
            <a:r>
              <a:rPr lang="en-US" dirty="0" smtClean="0"/>
              <a:t>Loss of Islamic head(s) of state</a:t>
            </a:r>
          </a:p>
          <a:p>
            <a:r>
              <a:rPr lang="en-US" dirty="0" smtClean="0"/>
              <a:t>Dutch policy: freedom of religion so long as it does not interfere with governance/law and order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Sukarno</a:t>
            </a:r>
          </a:p>
          <a:p>
            <a:pPr lvl="1"/>
            <a:r>
              <a:rPr lang="en-US" dirty="0" smtClean="0"/>
              <a:t>Parliamentary democracy</a:t>
            </a:r>
          </a:p>
          <a:p>
            <a:pPr lvl="1"/>
            <a:r>
              <a:rPr lang="en-US" dirty="0" err="1" smtClean="0"/>
              <a:t>Nasakom</a:t>
            </a:r>
            <a:r>
              <a:rPr lang="en-US" dirty="0" smtClean="0"/>
              <a:t>/Guided Democracy</a:t>
            </a:r>
          </a:p>
          <a:p>
            <a:pPr lvl="2"/>
            <a:r>
              <a:rPr lang="en-US" dirty="0" err="1" smtClean="0"/>
              <a:t>Nas</a:t>
            </a:r>
            <a:r>
              <a:rPr lang="en-US" dirty="0" smtClean="0"/>
              <a:t>-nationalism (army)</a:t>
            </a:r>
          </a:p>
          <a:p>
            <a:pPr lvl="2"/>
            <a:r>
              <a:rPr lang="en-US" dirty="0" smtClean="0"/>
              <a:t>A-religion (Islamic groups)</a:t>
            </a:r>
          </a:p>
          <a:p>
            <a:pPr lvl="2"/>
            <a:r>
              <a:rPr lang="en-US" dirty="0" err="1" smtClean="0"/>
              <a:t>Kom</a:t>
            </a:r>
            <a:r>
              <a:rPr lang="en-US" dirty="0" smtClean="0"/>
              <a:t>-Communism (Communists)</a:t>
            </a:r>
            <a:endParaRPr lang="en-US" dirty="0" smtClean="0"/>
          </a:p>
          <a:p>
            <a:pPr lvl="1"/>
            <a:r>
              <a:rPr lang="en-US" dirty="0" smtClean="0"/>
              <a:t>Explicit role for religion (Islam)</a:t>
            </a:r>
          </a:p>
          <a:p>
            <a:pPr lvl="1"/>
            <a:r>
              <a:rPr lang="en-US" dirty="0" smtClean="0"/>
              <a:t>Rise of the Communist Party of Indonesia</a:t>
            </a:r>
          </a:p>
          <a:p>
            <a:pPr lvl="1"/>
            <a:r>
              <a:rPr lang="en-US" dirty="0" smtClean="0"/>
              <a:t>Coup and transition, 1965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Suharto</a:t>
            </a:r>
          </a:p>
          <a:p>
            <a:r>
              <a:rPr lang="en-US" dirty="0" smtClean="0"/>
              <a:t>Comes into power after the 1965 coup</a:t>
            </a:r>
          </a:p>
          <a:p>
            <a:r>
              <a:rPr lang="en-US" dirty="0" smtClean="0"/>
              <a:t>Military vs. communists</a:t>
            </a:r>
          </a:p>
          <a:p>
            <a:pPr lvl="1"/>
            <a:r>
              <a:rPr lang="en-US" dirty="0" smtClean="0"/>
              <a:t>Killings of 1965-1966</a:t>
            </a:r>
          </a:p>
          <a:p>
            <a:r>
              <a:rPr lang="en-US" dirty="0" smtClean="0"/>
              <a:t>Period of transition to 1967</a:t>
            </a:r>
          </a:p>
          <a:p>
            <a:r>
              <a:rPr lang="en-US" dirty="0" smtClean="0"/>
              <a:t>Elimination of the Communist Party of Indonesia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Pancasila</a:t>
            </a:r>
            <a:r>
              <a:rPr lang="en-US" dirty="0" smtClean="0"/>
              <a:t> Democracy” to control Islamic opposition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Pancasila</a:t>
            </a:r>
            <a:r>
              <a:rPr lang="en-US" dirty="0" smtClean="0"/>
              <a:t> (Five Principles)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Belief in the divinity of </a:t>
            </a:r>
            <a:r>
              <a:rPr lang="en-US" dirty="0" smtClean="0"/>
              <a:t>God</a:t>
            </a:r>
            <a:endParaRPr lang="en-US" dirty="0" smtClean="0"/>
          </a:p>
          <a:p>
            <a:r>
              <a:rPr lang="en-US" dirty="0" smtClean="0"/>
              <a:t>Just and civilized </a:t>
            </a:r>
            <a:r>
              <a:rPr lang="en-US" dirty="0" smtClean="0"/>
              <a:t>humanity</a:t>
            </a:r>
            <a:endParaRPr lang="en-US" dirty="0" smtClean="0"/>
          </a:p>
          <a:p>
            <a:r>
              <a:rPr lang="en-US" dirty="0" smtClean="0"/>
              <a:t>The unity of </a:t>
            </a:r>
            <a:r>
              <a:rPr lang="en-US" dirty="0" smtClean="0"/>
              <a:t>Indonesia</a:t>
            </a:r>
            <a:endParaRPr lang="en-US" dirty="0" smtClean="0"/>
          </a:p>
          <a:p>
            <a:r>
              <a:rPr lang="en-US" dirty="0" smtClean="0"/>
              <a:t>Democracy guided by the inner wisdom in the unanimity arising out of deliberations amongst </a:t>
            </a:r>
            <a:r>
              <a:rPr lang="en-US" dirty="0" smtClean="0"/>
              <a:t>representatives</a:t>
            </a:r>
            <a:endParaRPr lang="en-US" dirty="0" smtClean="0"/>
          </a:p>
          <a:p>
            <a:r>
              <a:rPr lang="en-US" dirty="0" smtClean="0"/>
              <a:t>Social justice for all of the people of </a:t>
            </a:r>
            <a:r>
              <a:rPr lang="en-US" dirty="0" smtClean="0"/>
              <a:t>Indonesia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Democratic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Asian financial crisis of 1998</a:t>
            </a:r>
          </a:p>
          <a:p>
            <a:r>
              <a:rPr lang="en-US" dirty="0" smtClean="0"/>
              <a:t>Fall of Suharto</a:t>
            </a:r>
            <a:endParaRPr lang="en-US" dirty="0" smtClean="0"/>
          </a:p>
          <a:p>
            <a:r>
              <a:rPr lang="en-US" dirty="0" smtClean="0"/>
              <a:t>Emergence of democratic politics</a:t>
            </a:r>
          </a:p>
          <a:p>
            <a:r>
              <a:rPr lang="en-US" dirty="0" smtClean="0"/>
              <a:t>The new Indonesian democracy is only 15 years old!</a:t>
            </a:r>
          </a:p>
          <a:p>
            <a:r>
              <a:rPr lang="en-US" dirty="0" smtClean="0"/>
              <a:t>Emergence of long-suppressed political forces</a:t>
            </a:r>
          </a:p>
          <a:p>
            <a:r>
              <a:rPr lang="en-US" dirty="0" smtClean="0"/>
              <a:t>Including political Islam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Pew Research Forum</a:t>
            </a:r>
            <a:br>
              <a:rPr lang="en-US" dirty="0" smtClean="0"/>
            </a:br>
            <a:r>
              <a:rPr lang="en-US" dirty="0" smtClean="0"/>
              <a:t>World’s Muslims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Favor </a:t>
            </a:r>
            <a:r>
              <a:rPr lang="en-US" dirty="0" err="1" smtClean="0"/>
              <a:t>Sharia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Indonesia - 72%</a:t>
            </a:r>
          </a:p>
          <a:p>
            <a:pPr lvl="1"/>
            <a:r>
              <a:rPr lang="en-US" dirty="0" smtClean="0"/>
              <a:t>Malaysia - 86%</a:t>
            </a:r>
          </a:p>
          <a:p>
            <a:r>
              <a:rPr lang="en-US" dirty="0" smtClean="0"/>
              <a:t>Religious leaders should have political influence</a:t>
            </a:r>
          </a:p>
          <a:p>
            <a:pPr lvl="1"/>
            <a:r>
              <a:rPr lang="en-US" dirty="0" smtClean="0"/>
              <a:t>Southeast Asia – 79% (higher than all other regions)</a:t>
            </a:r>
          </a:p>
          <a:p>
            <a:r>
              <a:rPr lang="en-US" dirty="0" smtClean="0"/>
              <a:t>Other issues</a:t>
            </a:r>
          </a:p>
          <a:p>
            <a:pPr lvl="1"/>
            <a:r>
              <a:rPr lang="en-US" dirty="0" smtClean="0"/>
              <a:t>Gender – Indonesia – favor freedom for women, but within the context of submission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Indonesia (and Southeast Asia) is a major world region for Muslim studies</a:t>
            </a:r>
          </a:p>
          <a:p>
            <a:r>
              <a:rPr lang="en-US" dirty="0" smtClean="0"/>
              <a:t>Islam is a relatively recent phenomenon in the region</a:t>
            </a:r>
          </a:p>
          <a:p>
            <a:r>
              <a:rPr lang="en-US" dirty="0" smtClean="0"/>
              <a:t>Islam in Indonesia is a very diverse and complex phenomenon</a:t>
            </a:r>
          </a:p>
          <a:p>
            <a:r>
              <a:rPr lang="en-US" dirty="0" smtClean="0"/>
              <a:t>In Indonesia, political Islam has had little time to assert itself</a:t>
            </a:r>
          </a:p>
          <a:p>
            <a:r>
              <a:rPr lang="en-US" dirty="0" smtClean="0"/>
              <a:t>In the newly democratic system, these forces will finally be able to play out</a:t>
            </a:r>
          </a:p>
          <a:p>
            <a:r>
              <a:rPr lang="en-US" dirty="0" smtClean="0"/>
              <a:t>A system in disequilibrium, moving toward a (long-thwarted) equilibrium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Part I: Focus on Indonesia</a:t>
            </a:r>
          </a:p>
          <a:p>
            <a:pPr lvl="1"/>
            <a:r>
              <a:rPr lang="en-US" sz="3600" dirty="0" smtClean="0"/>
              <a:t>Historical and political context</a:t>
            </a:r>
          </a:p>
          <a:p>
            <a:r>
              <a:rPr lang="en-US" sz="4000" dirty="0" smtClean="0"/>
              <a:t>Part II: Views from the East</a:t>
            </a:r>
          </a:p>
          <a:p>
            <a:pPr lvl="1"/>
            <a:r>
              <a:rPr lang="en-US" sz="3600" dirty="0" smtClean="0"/>
              <a:t>The Pew Research Forum on the World’s Muslims</a:t>
            </a:r>
            <a:endParaRPr lang="en-US" sz="3600" dirty="0" smtClean="0"/>
          </a:p>
          <a:p>
            <a:r>
              <a:rPr lang="en-US" sz="4000" dirty="0" smtClean="0"/>
              <a:t>Synthesis</a:t>
            </a:r>
            <a:endParaRPr lang="en-US" sz="4000" dirty="0" smtClean="0"/>
          </a:p>
          <a:p>
            <a:pPr>
              <a:buNone/>
            </a:pPr>
            <a:endParaRPr lang="en-US" sz="4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Relevant features of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most populous country in the world</a:t>
            </a:r>
          </a:p>
          <a:p>
            <a:r>
              <a:rPr lang="en-US" dirty="0" smtClean="0"/>
              <a:t>Most populous country in Southeast Asia</a:t>
            </a:r>
          </a:p>
          <a:p>
            <a:pPr lvl="1"/>
            <a:r>
              <a:rPr lang="en-US" dirty="0" smtClean="0"/>
              <a:t>About 250 million people</a:t>
            </a:r>
            <a:endParaRPr lang="en-US" dirty="0" smtClean="0"/>
          </a:p>
          <a:p>
            <a:r>
              <a:rPr lang="en-US" dirty="0" smtClean="0"/>
              <a:t>Archipelago</a:t>
            </a:r>
          </a:p>
          <a:p>
            <a:r>
              <a:rPr lang="en-US" dirty="0" smtClean="0"/>
              <a:t>As wide from west to east as th</a:t>
            </a:r>
            <a:r>
              <a:rPr lang="en-US" dirty="0" smtClean="0"/>
              <a:t>e northern USA</a:t>
            </a:r>
          </a:p>
          <a:p>
            <a:pPr lvl="1"/>
            <a:r>
              <a:rPr lang="en-US" dirty="0" smtClean="0"/>
              <a:t>Three time zones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Indonesia</a:t>
            </a:r>
            <a:endParaRPr lang="en-US" dirty="0"/>
          </a:p>
        </p:txBody>
      </p:sp>
      <p:pic>
        <p:nvPicPr>
          <p:cNvPr id="1026" name="Picture 2" descr="C:\Users\chandr45\Desktop\map_of_indonesi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2900" y="1640681"/>
            <a:ext cx="5918200" cy="4445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14400" y="6172200"/>
            <a:ext cx="724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Lonely Planet, </a:t>
            </a:r>
            <a:r>
              <a:rPr lang="en-US" dirty="0" smtClean="0">
                <a:hlinkClick r:id="rId3"/>
              </a:rPr>
              <a:t>http://www.lonelyplanet.com/maps/asia/indonesia/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Muslims in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Largest Muslim country in the world</a:t>
            </a:r>
          </a:p>
          <a:p>
            <a:pPr lvl="1"/>
            <a:r>
              <a:rPr lang="en-US" dirty="0" smtClean="0"/>
              <a:t>205 million </a:t>
            </a:r>
            <a:r>
              <a:rPr lang="en-US" dirty="0" smtClean="0"/>
              <a:t>Muslim Indonesians in 2010 </a:t>
            </a:r>
            <a:endParaRPr lang="en-US" dirty="0" smtClean="0"/>
          </a:p>
          <a:p>
            <a:pPr lvl="1"/>
            <a:r>
              <a:rPr lang="en-US" dirty="0" smtClean="0"/>
              <a:t>In 2010, 88</a:t>
            </a:r>
            <a:r>
              <a:rPr lang="en-US" dirty="0" smtClean="0"/>
              <a:t>% of Indonesia’s population </a:t>
            </a:r>
            <a:r>
              <a:rPr lang="en-US" dirty="0" smtClean="0"/>
              <a:t>was </a:t>
            </a:r>
            <a:r>
              <a:rPr lang="en-US" dirty="0" smtClean="0"/>
              <a:t>Muslim</a:t>
            </a:r>
          </a:p>
          <a:p>
            <a:pPr lvl="1"/>
            <a:r>
              <a:rPr lang="en-US" dirty="0" smtClean="0"/>
              <a:t>12.7% of the world’s Muslims live in Indonesia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Source: Pew Research Forum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Indonesia’s location </a:t>
            </a:r>
            <a:r>
              <a:rPr lang="en-US" dirty="0" smtClean="0"/>
              <a:t>in the (Muslim) world</a:t>
            </a:r>
            <a:endParaRPr lang="en-US" dirty="0"/>
          </a:p>
        </p:txBody>
      </p:sp>
      <p:pic>
        <p:nvPicPr>
          <p:cNvPr id="2050" name="Picture 2" descr="C:\Users\chandr45\Desktop\614px-World_Muslim_Population_(Pew_Forum).svg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776" y="1676400"/>
            <a:ext cx="8614712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Indonesia’s location in the (Muslim)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Easternmost majority-Muslim country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Farthest from the birthplace of Islam (Saudi Arabia)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Arrival of Islam in Indonesia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Islam arrives in Indonesia by sea early in the second millennium C.E. </a:t>
            </a:r>
            <a:endParaRPr lang="en-US" dirty="0" smtClean="0"/>
          </a:p>
          <a:p>
            <a:r>
              <a:rPr lang="en-US" dirty="0" smtClean="0"/>
              <a:t>Development </a:t>
            </a:r>
            <a:r>
              <a:rPr lang="en-US" dirty="0" smtClean="0"/>
              <a:t>of various Sultanates across the western part of the archipelago (Sumatra and Java) between 1200 and 1700 C.E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Animist, Hindu, and Buddhist traditions are overlaid with new Islamic traditions</a:t>
            </a:r>
          </a:p>
          <a:p>
            <a:r>
              <a:rPr lang="en-US" dirty="0" smtClean="0"/>
              <a:t>Especially evident in Java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Multi-layered Religious Traditions</a:t>
            </a:r>
            <a:endParaRPr lang="en-US" dirty="0"/>
          </a:p>
        </p:txBody>
      </p:sp>
      <p:pic>
        <p:nvPicPr>
          <p:cNvPr id="3074" name="Picture 2" descr="C:\Users\chandr45\Desktop\prabu-kresn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600200"/>
            <a:ext cx="2779224" cy="4525963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err="1" smtClean="0"/>
              <a:t>Cerita</a:t>
            </a:r>
            <a:r>
              <a:rPr lang="en-US" sz="3200" dirty="0" smtClean="0"/>
              <a:t> </a:t>
            </a:r>
            <a:r>
              <a:rPr lang="en-US" sz="3200" dirty="0" err="1" smtClean="0"/>
              <a:t>wayang</a:t>
            </a: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Prabu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Kresna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err="1" smtClean="0"/>
              <a:t>Prabu</a:t>
            </a:r>
            <a:r>
              <a:rPr lang="en-US" sz="3200" dirty="0" smtClean="0"/>
              <a:t> means “Lord”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Krishna is a Hindu deity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err="1" smtClean="0"/>
              <a:t>Pesantren</a:t>
            </a:r>
            <a:r>
              <a:rPr lang="en-US" sz="3200" noProof="0" dirty="0" smtClean="0"/>
              <a:t> </a:t>
            </a:r>
            <a:r>
              <a:rPr lang="en-US" sz="3200" noProof="0" dirty="0" err="1" smtClean="0"/>
              <a:t>vs</a:t>
            </a:r>
            <a:r>
              <a:rPr lang="en-US" sz="3200" noProof="0" dirty="0" smtClean="0"/>
              <a:t> </a:t>
            </a:r>
            <a:r>
              <a:rPr lang="en-US" sz="3200" noProof="0" dirty="0" err="1" smtClean="0"/>
              <a:t>abangan</a:t>
            </a:r>
            <a:r>
              <a:rPr lang="en-US" sz="3200" noProof="0" dirty="0" smtClean="0"/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/>
              <a:t> </a:t>
            </a:r>
            <a:r>
              <a:rPr lang="en-US" sz="3200" dirty="0" smtClean="0"/>
              <a:t>   </a:t>
            </a:r>
            <a:r>
              <a:rPr lang="en-US" sz="3200" noProof="0" dirty="0" smtClean="0"/>
              <a:t>approach to faith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578</Words>
  <Application>Microsoft Office PowerPoint</Application>
  <PresentationFormat>On-screen Show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Views from the East and West Muslims in a Global Context Indonesia, Malaysia, Myanmar, the Philippines</vt:lpstr>
      <vt:lpstr>Objectives</vt:lpstr>
      <vt:lpstr>Relevant features of Indonesia</vt:lpstr>
      <vt:lpstr>Indonesia</vt:lpstr>
      <vt:lpstr>Muslims in Indonesia</vt:lpstr>
      <vt:lpstr>Indonesia’s location in the (Muslim) world</vt:lpstr>
      <vt:lpstr>Indonesia’s location in the (Muslim) world</vt:lpstr>
      <vt:lpstr>Arrival of Islam in Indonesia</vt:lpstr>
      <vt:lpstr>Multi-layered Religious Traditions</vt:lpstr>
      <vt:lpstr>Arrival of Europeans</vt:lpstr>
      <vt:lpstr>Independent Indonesia</vt:lpstr>
      <vt:lpstr>Independent Indonesia</vt:lpstr>
      <vt:lpstr>Pancasila (Five Principles)</vt:lpstr>
      <vt:lpstr>Democratic Indonesia</vt:lpstr>
      <vt:lpstr>Pew Research Forum World’s Muslims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Administration in US Universities</dc:title>
  <dc:creator>chandr45</dc:creator>
  <cp:lastModifiedBy>chandr45</cp:lastModifiedBy>
  <cp:revision>16</cp:revision>
  <dcterms:created xsi:type="dcterms:W3CDTF">2011-08-11T02:46:51Z</dcterms:created>
  <dcterms:modified xsi:type="dcterms:W3CDTF">2013-11-15T23:26:14Z</dcterms:modified>
</cp:coreProperties>
</file>