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Lst>
  <p:notesMasterIdLst>
    <p:notesMasterId r:id="rId4"/>
  </p:notesMasterIdLst>
  <p:sldIdLst>
    <p:sldId id="256" r:id="rId3"/>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1620" userDrawn="1">
          <p15:clr>
            <a:srgbClr val="747775"/>
          </p15:clr>
        </p15:guide>
        <p15:guide id="2" pos="2880" userDrawn="1">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100" d="100"/>
          <a:sy n="100" d="100"/>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4" Type="http://schemas.openxmlformats.org/officeDocument/2006/relationships/hyperlink" Target="https://commons.wikimedia.org/w/index.php?curid=58796547" TargetMode="External"/><Relationship Id="rId3" Type="http://schemas.openxmlformats.org/officeDocument/2006/relationships/hyperlink" Target="https://commons.wikimedia.org/w/index.php?curid=75053665" TargetMode="External"/><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6" Type="http://schemas.openxmlformats.org/officeDocument/2006/relationships/hyperlink" Target="https://doi.org/10.1080/17531055.2020.1863642" TargetMode="External"/><Relationship Id="rId5" Type="http://schemas.openxmlformats.org/officeDocument/2006/relationships/hyperlink" Target="https://www.cia.gov/the-world-factbook/countries/kenya/summaries/#geography" TargetMode="External"/><Relationship Id="rId4" Type="http://schemas.openxmlformats.org/officeDocument/2006/relationships/hyperlink" Target="https://books.google.com/books?id=qwEoAQAAMAAJ&amp;pg=PAxiii" TargetMode="External"/><Relationship Id="rId3" Type="http://schemas.openxmlformats.org/officeDocument/2006/relationships/hyperlink" Target="https://www.worldometers.info/world-population/population-by-country/" TargetMode="External"/><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31"/>
        <p:cNvGrpSpPr/>
        <p:nvPr/>
      </p:nvGrpSpPr>
      <p:grpSpPr>
        <a:xfrm>
          <a:off x="0" y="0"/>
          <a:ext cx="0" cy="0"/>
          <a:chOff x="0" y="0"/>
          <a:chExt cx="0" cy="0"/>
        </a:xfrm>
      </p:grpSpPr>
      <p:sp>
        <p:nvSpPr>
          <p:cNvPr id="132" name="Google Shape;132;g28296e8a24c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296e8a24c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Image Credits:</a:t>
            </a:r>
            <a:endParaRPr lang="en-GB"/>
          </a:p>
          <a:p>
            <a:pPr marL="0" lvl="0" indent="0" algn="l" rtl="0">
              <a:spcBef>
                <a:spcPts val="0"/>
              </a:spcBef>
              <a:spcAft>
                <a:spcPts val="0"/>
              </a:spcAft>
              <a:buClr>
                <a:schemeClr val="dk1"/>
              </a:buClr>
              <a:buSzPts val="1100"/>
              <a:buFont typeface="Arial" panose="020B0604020202020204"/>
              <a:buNone/>
            </a:pPr>
            <a:r>
              <a:rPr lang="en-GB" sz="900">
                <a:solidFill>
                  <a:schemeClr val="dk1"/>
                </a:solidFill>
              </a:rPr>
              <a:t>By Sailesh Patnaik - Own work, CC BY-SA 4.0, https://commons.wikimedia.org/w/index.php?curid=65006416</a:t>
            </a:r>
            <a:endParaRPr sz="900">
              <a:solidFill>
                <a:schemeClr val="dk1"/>
              </a:solidFill>
            </a:endParaRPr>
          </a:p>
          <a:p>
            <a:pPr marL="0" lvl="0" indent="0" algn="l" rtl="0">
              <a:spcBef>
                <a:spcPts val="0"/>
              </a:spcBef>
              <a:spcAft>
                <a:spcPts val="0"/>
              </a:spcAft>
              <a:buClr>
                <a:schemeClr val="dk1"/>
              </a:buClr>
              <a:buSzPts val="1100"/>
              <a:buFont typeface="Arial" panose="020B0604020202020204"/>
              <a:buNone/>
            </a:pPr>
            <a:r>
              <a:rPr lang="en-GB" sz="900">
                <a:solidFill>
                  <a:schemeClr val="dk1"/>
                </a:solidFill>
              </a:rPr>
              <a:t>By Jürgen Steger, Sachsenleinen GmbH - Work from Jürgen Steger, Sachsenleinen GmbH, CC BY-SA 3.0, https://commons.wikimedia.org/w/index.php?curid=4400895</a:t>
            </a:r>
            <a:endParaRPr sz="900">
              <a:solidFill>
                <a:schemeClr val="dk1"/>
              </a:solidFill>
            </a:endParaRPr>
          </a:p>
          <a:p>
            <a:pPr marL="0" lvl="0" indent="0" algn="l" rtl="0">
              <a:spcBef>
                <a:spcPts val="0"/>
              </a:spcBef>
              <a:spcAft>
                <a:spcPts val="0"/>
              </a:spcAft>
              <a:buClr>
                <a:schemeClr val="dk1"/>
              </a:buClr>
              <a:buSzPts val="1100"/>
              <a:buFont typeface="Arial" panose="020B0604020202020204"/>
              <a:buNone/>
            </a:pPr>
            <a:r>
              <a:rPr lang="en-GB" sz="900">
                <a:solidFill>
                  <a:schemeClr val="dk1"/>
                </a:solidFill>
              </a:rPr>
              <a:t>By Kostasplus KONSTANTINOS TROVAS - Own work, CC BY-SA 3.0, https://commons.wikimedia.org/w/index.php?curid=14759159</a:t>
            </a:r>
            <a:endParaRPr sz="900">
              <a:solidFill>
                <a:schemeClr val="dk1"/>
              </a:solidFill>
            </a:endParaRPr>
          </a:p>
          <a:p>
            <a:pPr marL="0" lvl="0" indent="0" algn="l" rtl="0">
              <a:spcBef>
                <a:spcPts val="0"/>
              </a:spcBef>
              <a:spcAft>
                <a:spcPts val="0"/>
              </a:spcAft>
              <a:buClr>
                <a:schemeClr val="dk1"/>
              </a:buClr>
              <a:buSzPts val="1100"/>
              <a:buFont typeface="Arial" panose="020B0604020202020204"/>
              <a:buNone/>
            </a:pPr>
            <a:r>
              <a:rPr lang="en-GB" sz="900">
                <a:solidFill>
                  <a:schemeClr val="dk1"/>
                </a:solidFill>
              </a:rPr>
              <a:t>By ਮਨਜੀਤ ਸਿੰਘ - Own work, CC BY-SA 4.0, https://commons.wikimedia.org/w/index.php?curid=53967448</a:t>
            </a:r>
            <a:endParaRPr sz="900">
              <a:solidFill>
                <a:schemeClr val="dk1"/>
              </a:solidFill>
            </a:endParaRPr>
          </a:p>
          <a:p>
            <a:pPr marL="0" lvl="0" indent="0" algn="l" rtl="0">
              <a:spcBef>
                <a:spcPts val="0"/>
              </a:spcBef>
              <a:spcAft>
                <a:spcPts val="0"/>
              </a:spcAft>
              <a:buNone/>
            </a:p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46"/>
        <p:cNvGrpSpPr/>
        <p:nvPr/>
      </p:nvGrpSpPr>
      <p:grpSpPr>
        <a:xfrm>
          <a:off x="0" y="0"/>
          <a:ext cx="0" cy="0"/>
          <a:chOff x="0" y="0"/>
          <a:chExt cx="0" cy="0"/>
        </a:xfrm>
      </p:grpSpPr>
      <p:sp>
        <p:nvSpPr>
          <p:cNvPr id="147" name="Google Shape;147;g28296e8a24c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28296e8a24c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By Runehelmet - Own work, CC BY-SA 3.0, https://commons.wikimedia.org/w/index.php?curid=19847485</a:t>
            </a:r>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55"/>
        <p:cNvGrpSpPr/>
        <p:nvPr/>
      </p:nvGrpSpPr>
      <p:grpSpPr>
        <a:xfrm>
          <a:off x="0" y="0"/>
          <a:ext cx="0" cy="0"/>
          <a:chOff x="0" y="0"/>
          <a:chExt cx="0" cy="0"/>
        </a:xfrm>
      </p:grpSpPr>
      <p:sp>
        <p:nvSpPr>
          <p:cNvPr id="156" name="Google Shape;156;g28296e8a24c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28296e8a24c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63"/>
        <p:cNvGrpSpPr/>
        <p:nvPr/>
      </p:nvGrpSpPr>
      <p:grpSpPr>
        <a:xfrm>
          <a:off x="0" y="0"/>
          <a:ext cx="0" cy="0"/>
          <a:chOff x="0" y="0"/>
          <a:chExt cx="0" cy="0"/>
        </a:xfrm>
      </p:grpSpPr>
      <p:sp>
        <p:nvSpPr>
          <p:cNvPr id="164" name="Google Shape;164;g28296e8a24c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28296e8a24c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By Kingkongphoto &amp;amp; www.celebrity-photos.com from Laurel Maryland, USA - Wangari Maathai 2004 Nobel Peace prize winner, CC BY-SA 2.0, </a:t>
            </a:r>
            <a:r>
              <a:rPr lang="en-GB" u="sng">
                <a:solidFill>
                  <a:schemeClr val="hlink"/>
                </a:solidFill>
                <a:hlinkClick r:id="rId3"/>
              </a:rPr>
              <a:t>https://commons.wikimedia.org/w/index.php?curid=75053665</a:t>
            </a:r>
            <a:endParaRPr lang="en-GB" u="sng">
              <a:solidFill>
                <a:schemeClr val="hlink"/>
              </a:solidFill>
            </a:endParaRPr>
          </a:p>
          <a:p>
            <a:pPr marL="0" lvl="0" indent="0" algn="l" rtl="0">
              <a:spcBef>
                <a:spcPts val="0"/>
              </a:spcBef>
              <a:spcAft>
                <a:spcPts val="0"/>
              </a:spcAft>
              <a:buNone/>
            </a:pPr>
          </a:p>
          <a:p>
            <a:pPr marL="0" lvl="0" indent="0" algn="l" rtl="0">
              <a:spcBef>
                <a:spcPts val="0"/>
              </a:spcBef>
              <a:spcAft>
                <a:spcPts val="0"/>
              </a:spcAft>
              <a:buNone/>
            </a:pPr>
            <a:r>
              <a:rPr lang="en-GB"/>
              <a:t>By UNCTAD - https://www.flickr.com/photos/53390373@N06/10995927343/, CC BY-SA 2.0, </a:t>
            </a:r>
            <a:r>
              <a:rPr lang="en-GB" u="sng">
                <a:solidFill>
                  <a:schemeClr val="hlink"/>
                </a:solidFill>
                <a:hlinkClick r:id="rId4"/>
              </a:rPr>
              <a:t>https://commons.wikimedia.org/w/index.php?curid=58796547</a:t>
            </a:r>
            <a:endParaRPr lang="en-GB" u="sng">
              <a:solidFill>
                <a:schemeClr val="hlink"/>
              </a:solidFill>
            </a:endParaRPr>
          </a:p>
          <a:p>
            <a:pPr marL="0" lvl="0" indent="0" algn="l" rtl="0">
              <a:spcBef>
                <a:spcPts val="0"/>
              </a:spcBef>
              <a:spcAft>
                <a:spcPts val="0"/>
              </a:spcAft>
              <a:buNone/>
            </a:pPr>
          </a:p>
          <a:p>
            <a:pPr marL="0" lvl="0" indent="0" algn="l" rtl="0">
              <a:spcBef>
                <a:spcPts val="0"/>
              </a:spcBef>
              <a:spcAft>
                <a:spcPts val="0"/>
              </a:spcAft>
              <a:buNone/>
            </a:pPr>
            <a:r>
              <a:rPr lang="en-GB"/>
              <a:t>By Quirinale.it, Attribution, https://commons.wikimedia.org/w/index.php?curid=129618207</a:t>
            </a:r>
            <a:endParaRPr lang="en-GB"/>
          </a:p>
          <a:p>
            <a:pPr marL="0" lvl="0" indent="0" algn="l" rtl="0">
              <a:spcBef>
                <a:spcPts val="0"/>
              </a:spcBef>
              <a:spcAft>
                <a:spcPts val="0"/>
              </a:spcAft>
              <a:buNone/>
            </a:pPr>
          </a:p>
          <a:p>
            <a:pPr marL="0" lvl="0" indent="0" algn="l" rtl="0">
              <a:spcBef>
                <a:spcPts val="0"/>
              </a:spcBef>
              <a:spcAft>
                <a:spcPts val="0"/>
              </a:spcAft>
              <a:buNone/>
            </a:p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78"/>
        <p:cNvGrpSpPr/>
        <p:nvPr/>
      </p:nvGrpSpPr>
      <p:grpSpPr>
        <a:xfrm>
          <a:off x="0" y="0"/>
          <a:ext cx="0" cy="0"/>
          <a:chOff x="0" y="0"/>
          <a:chExt cx="0" cy="0"/>
        </a:xfrm>
      </p:grpSpPr>
      <p:sp>
        <p:nvSpPr>
          <p:cNvPr id="179" name="Google Shape;179;g283c7223e4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283c7223e4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87"/>
        <p:cNvGrpSpPr/>
        <p:nvPr/>
      </p:nvGrpSpPr>
      <p:grpSpPr>
        <a:xfrm>
          <a:off x="0" y="0"/>
          <a:ext cx="0" cy="0"/>
          <a:chOff x="0" y="0"/>
          <a:chExt cx="0" cy="0"/>
        </a:xfrm>
      </p:grpSpPr>
      <p:sp>
        <p:nvSpPr>
          <p:cNvPr id="188" name="Google Shape;188;g283c7223e4d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283c7223e4d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8"/>
        <p:cNvGrpSpPr/>
        <p:nvPr/>
      </p:nvGrpSpPr>
      <p:grpSpPr>
        <a:xfrm>
          <a:off x="0" y="0"/>
          <a:ext cx="0" cy="0"/>
          <a:chOff x="0" y="0"/>
          <a:chExt cx="0" cy="0"/>
        </a:xfrm>
      </p:grpSpPr>
      <p:sp>
        <p:nvSpPr>
          <p:cNvPr id="59" name="Google Shape;59;g281e2a1a51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281e2a1a51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88925" algn="l" rtl="0">
              <a:spcBef>
                <a:spcPts val="0"/>
              </a:spcBef>
              <a:spcAft>
                <a:spcPts val="0"/>
              </a:spcAft>
              <a:buClr>
                <a:schemeClr val="dk1"/>
              </a:buClr>
              <a:buSzPts val="950"/>
              <a:buAutoNum type="arabicPeriod"/>
            </a:pPr>
            <a:r>
              <a:rPr lang="en-GB" sz="950" u="sng">
                <a:solidFill>
                  <a:srgbClr val="0097A7"/>
                </a:solidFill>
                <a:hlinkClick r:id="rId3"/>
              </a:rPr>
              <a:t>https://www.worldometers.info/world-population/population-by-country/</a:t>
            </a:r>
            <a:endParaRPr sz="950">
              <a:solidFill>
                <a:srgbClr val="202122"/>
              </a:solidFill>
            </a:endParaRPr>
          </a:p>
          <a:p>
            <a:pPr marL="457200" lvl="0" indent="-288925" algn="l" rtl="0">
              <a:spcBef>
                <a:spcPts val="0"/>
              </a:spcBef>
              <a:spcAft>
                <a:spcPts val="0"/>
              </a:spcAft>
              <a:buClr>
                <a:schemeClr val="dk1"/>
              </a:buClr>
              <a:buSzPts val="950"/>
              <a:buAutoNum type="arabicPeriod"/>
            </a:pPr>
            <a:r>
              <a:rPr lang="en-GB" sz="950">
                <a:solidFill>
                  <a:srgbClr val="202122"/>
                </a:solidFill>
              </a:rPr>
              <a:t>2. Glynn Llywelyn Isaac, Barbara Isaac (1977). </a:t>
            </a:r>
            <a:r>
              <a:rPr lang="en-GB" sz="950" i="1">
                <a:solidFill>
                  <a:srgbClr val="3366CC"/>
                </a:solidFill>
                <a:uFill>
                  <a:noFill/>
                </a:uFill>
                <a:hlinkClick r:id="rId4"/>
              </a:rPr>
              <a:t>Olorgesailie: archeological studies of a Middle Pleistocene lake basin in Kenya</a:t>
            </a:r>
            <a:r>
              <a:rPr lang="en-GB" sz="950">
                <a:solidFill>
                  <a:srgbClr val="202122"/>
                </a:solidFill>
              </a:rPr>
              <a:t>. University of Chicago Press. p. Xiii.</a:t>
            </a:r>
            <a:endParaRPr sz="950">
              <a:solidFill>
                <a:srgbClr val="202122"/>
              </a:solidFill>
            </a:endParaRPr>
          </a:p>
          <a:p>
            <a:pPr marL="457200" lvl="0" indent="-288925" algn="l" rtl="0">
              <a:spcBef>
                <a:spcPts val="0"/>
              </a:spcBef>
              <a:spcAft>
                <a:spcPts val="0"/>
              </a:spcAft>
              <a:buClr>
                <a:srgbClr val="202122"/>
              </a:buClr>
              <a:buSzPts val="950"/>
              <a:buAutoNum type="arabicPeriod"/>
            </a:pPr>
            <a:r>
              <a:rPr lang="en-GB" sz="950" u="sng">
                <a:solidFill>
                  <a:srgbClr val="0097A7"/>
                </a:solidFill>
                <a:hlinkClick r:id="rId5"/>
              </a:rPr>
              <a:t>https://www.cia.gov/the-world-factbook/countries/kenya/summaries/#geography</a:t>
            </a:r>
            <a:endParaRPr sz="950">
              <a:solidFill>
                <a:srgbClr val="202122"/>
              </a:solidFill>
            </a:endParaRPr>
          </a:p>
          <a:p>
            <a:pPr marL="457200" lvl="0" indent="-288925" algn="l" rtl="0">
              <a:spcBef>
                <a:spcPts val="0"/>
              </a:spcBef>
              <a:spcAft>
                <a:spcPts val="0"/>
              </a:spcAft>
              <a:buClr>
                <a:srgbClr val="202122"/>
              </a:buClr>
              <a:buSzPts val="950"/>
              <a:buAutoNum type="arabicPeriod"/>
            </a:pPr>
            <a:r>
              <a:rPr lang="en-GB" sz="950">
                <a:solidFill>
                  <a:srgbClr val="333333"/>
                </a:solidFill>
              </a:rPr>
              <a:t>Samantha Balaton-Chrimes (2021) Who are Kenya’s 42(+) tribes? The census and the political utility of magical uncertainty, Journal of Eastern African Studies, 15:1, 43-62, DOI: </a:t>
            </a:r>
            <a:r>
              <a:rPr lang="en-GB" sz="950" u="sng">
                <a:solidFill>
                  <a:srgbClr val="333333"/>
                </a:solidFill>
                <a:hlinkClick r:id="rId6"/>
              </a:rPr>
              <a:t>10.1080/17531055.2020.1863642</a:t>
            </a:r>
            <a:endParaRPr lang="en-GB" sz="950" u="sng">
              <a:solidFill>
                <a:srgbClr val="333333"/>
              </a:solidFill>
            </a:endParaRPr>
          </a:p>
          <a:p>
            <a:pPr marL="0" lvl="0" indent="0" algn="l" rtl="0">
              <a:spcBef>
                <a:spcPts val="0"/>
              </a:spcBef>
              <a:spcAft>
                <a:spcPts val="0"/>
              </a:spcAft>
              <a:buNone/>
            </a:pPr>
            <a:r>
              <a:rPr lang="en-GB" sz="950">
                <a:solidFill>
                  <a:srgbClr val="202122"/>
                </a:solidFill>
              </a:rPr>
              <a:t>Map: By Shosholoza - Own work, CC BY-SA 3.0, https://commons.wikimedia.org/w/index.php?curid=17475554</a:t>
            </a:r>
            <a:endParaRPr lang="en-GB" sz="950">
              <a:solidFill>
                <a:srgbClr val="202122"/>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66"/>
        <p:cNvGrpSpPr/>
        <p:nvPr/>
      </p:nvGrpSpPr>
      <p:grpSpPr>
        <a:xfrm>
          <a:off x="0" y="0"/>
          <a:ext cx="0" cy="0"/>
          <a:chOff x="0" y="0"/>
          <a:chExt cx="0" cy="0"/>
        </a:xfrm>
      </p:grpSpPr>
      <p:sp>
        <p:nvSpPr>
          <p:cNvPr id="67" name="Google Shape;67;g28296e8a24c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28296e8a24c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1.https://academic.oup.com/bioscience/article/57/7/573/238419</a:t>
            </a:r>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4"/>
        <p:cNvGrpSpPr/>
        <p:nvPr/>
      </p:nvGrpSpPr>
      <p:grpSpPr>
        <a:xfrm>
          <a:off x="0" y="0"/>
          <a:ext cx="0" cy="0"/>
          <a:chOff x="0" y="0"/>
          <a:chExt cx="0" cy="0"/>
        </a:xfrm>
      </p:grpSpPr>
      <p:sp>
        <p:nvSpPr>
          <p:cNvPr id="75" name="Google Shape;75;g28296e8a24c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28296e8a24c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900">
                <a:solidFill>
                  <a:schemeClr val="dk1"/>
                </a:solidFill>
              </a:rPr>
              <a:t>Ngaina, Joshua &amp; Mutai, Bethwel &amp; Ininda, Joseph &amp; Muthama, Nzioka. (2014). Monitoring spatial-temporal variability of aerosol over Kenya. Ethiopian Journal of Environmental Studies &amp; Management. 7. 10.4314/ejesm.v7i3.3. </a:t>
            </a:r>
            <a:endParaRPr sz="900">
              <a:solidFill>
                <a:schemeClr val="dk1"/>
              </a:solidFill>
            </a:endParaRPr>
          </a:p>
          <a:p>
            <a:pPr marL="0" lvl="0" indent="0" algn="l" rtl="0">
              <a:spcBef>
                <a:spcPts val="0"/>
              </a:spcBef>
              <a:spcAft>
                <a:spcPts val="0"/>
              </a:spcAft>
              <a:buClr>
                <a:schemeClr val="dk1"/>
              </a:buClr>
              <a:buSzPts val="1100"/>
              <a:buFont typeface="Arial" panose="020B0604020202020204"/>
              <a:buNone/>
            </a:pPr>
            <a:endParaRPr sz="900">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8"/>
        <p:cNvGrpSpPr/>
        <p:nvPr/>
      </p:nvGrpSpPr>
      <p:grpSpPr>
        <a:xfrm>
          <a:off x="0" y="0"/>
          <a:ext cx="0" cy="0"/>
          <a:chOff x="0" y="0"/>
          <a:chExt cx="0" cy="0"/>
        </a:xfrm>
      </p:grpSpPr>
      <p:sp>
        <p:nvSpPr>
          <p:cNvPr id="89" name="Google Shape;89;g28296e8a24c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28296e8a24c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panose="020B0604020202020204"/>
              <a:buNone/>
            </a:pPr>
            <a:r>
              <a:rPr lang="en-GB" sz="900">
                <a:solidFill>
                  <a:schemeClr val="dk1"/>
                </a:solidFill>
              </a:rPr>
              <a:t>Map by Uwe Dedering, modified by Aymatth2 - File:Kenya relief location map.jpg, CC BY 3.0, https://commons.wikimedia.org/w/index.php?curid=17846522</a:t>
            </a:r>
            <a:endParaRPr sz="900">
              <a:solidFill>
                <a:schemeClr val="dk1"/>
              </a:solidFill>
            </a:endParaRPr>
          </a:p>
          <a:p>
            <a:pPr marL="0" lvl="0" indent="0" algn="l" rtl="0">
              <a:spcBef>
                <a:spcPts val="0"/>
              </a:spcBef>
              <a:spcAft>
                <a:spcPts val="0"/>
              </a:spcAft>
              <a:buNone/>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6"/>
        <p:cNvGrpSpPr/>
        <p:nvPr/>
      </p:nvGrpSpPr>
      <p:grpSpPr>
        <a:xfrm>
          <a:off x="0" y="0"/>
          <a:ext cx="0" cy="0"/>
          <a:chOff x="0" y="0"/>
          <a:chExt cx="0" cy="0"/>
        </a:xfrm>
      </p:grpSpPr>
      <p:sp>
        <p:nvSpPr>
          <p:cNvPr id="97" name="Google Shape;97;g28296e8a24c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28296e8a24c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1.https://academic.oup.com/bioscience/article/57/7/573/238419</a:t>
            </a:r>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04"/>
        <p:cNvGrpSpPr/>
        <p:nvPr/>
      </p:nvGrpSpPr>
      <p:grpSpPr>
        <a:xfrm>
          <a:off x="0" y="0"/>
          <a:ext cx="0" cy="0"/>
          <a:chOff x="0" y="0"/>
          <a:chExt cx="0" cy="0"/>
        </a:xfrm>
      </p:grpSpPr>
      <p:sp>
        <p:nvSpPr>
          <p:cNvPr id="105" name="Google Shape;105;g28296e8a24c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8296e8a24c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5"/>
        <p:cNvGrpSpPr/>
        <p:nvPr/>
      </p:nvGrpSpPr>
      <p:grpSpPr>
        <a:xfrm>
          <a:off x="0" y="0"/>
          <a:ext cx="0" cy="0"/>
          <a:chOff x="0" y="0"/>
          <a:chExt cx="0" cy="0"/>
        </a:xfrm>
      </p:grpSpPr>
      <p:sp>
        <p:nvSpPr>
          <p:cNvPr id="116" name="Google Shape;116;g28296e8a24c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28296e8a24c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3"/>
        <p:cNvGrpSpPr/>
        <p:nvPr/>
      </p:nvGrpSpPr>
      <p:grpSpPr>
        <a:xfrm>
          <a:off x="0" y="0"/>
          <a:ext cx="0" cy="0"/>
          <a:chOff x="0" y="0"/>
          <a:chExt cx="0" cy="0"/>
        </a:xfrm>
      </p:grpSpPr>
      <p:sp>
        <p:nvSpPr>
          <p:cNvPr id="124" name="Google Shape;124;g28296e8a24c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28296e8a24c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matchingName="Title and body">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matchingName="Title and two columns">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fld>
            <a:endParaRPr lang="en-GB"/>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3.xml"/><Relationship Id="rId4" Type="http://schemas.openxmlformats.org/officeDocument/2006/relationships/image" Target="../media/image15.jpeg"/><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image" Target="../media/image16.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3.xml"/><Relationship Id="rId2" Type="http://schemas.openxmlformats.org/officeDocument/2006/relationships/hyperlink" Target="https://maps-kenya-ke.com/kenya-tribes-map" TargetMode="External"/><Relationship Id="rId1" Type="http://schemas.openxmlformats.org/officeDocument/2006/relationships/image" Target="../media/image17.jpeg"/></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13.xml"/><Relationship Id="rId5" Type="http://schemas.openxmlformats.org/officeDocument/2006/relationships/slideLayout" Target="../slideLayouts/slideLayout3.xml"/><Relationship Id="rId4" Type="http://schemas.openxmlformats.org/officeDocument/2006/relationships/image" Target="../media/image20.jpeg"/><Relationship Id="rId3" Type="http://schemas.openxmlformats.org/officeDocument/2006/relationships/image" Target="../media/image19.jpeg"/><Relationship Id="rId2" Type="http://schemas.openxmlformats.org/officeDocument/2006/relationships/hyperlink" Target="https://commons.wikimedia.org/w/index.php?curid=58796547" TargetMode="External"/><Relationship Id="rId1"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slide" Target="slide6.xml"/></Relationships>
</file>

<file path=ppt/slides/_rels/slide2.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3.xml"/><Relationship Id="rId5" Type="http://schemas.openxmlformats.org/officeDocument/2006/relationships/hyperlink" Target="https://doi.org/10.1080/17531055.2020.1863642" TargetMode="External"/><Relationship Id="rId4" Type="http://schemas.openxmlformats.org/officeDocument/2006/relationships/hyperlink" Target="https://www.cia.gov/the-world-factbook/countries/kenya/summaries/#geography" TargetMode="External"/><Relationship Id="rId3" Type="http://schemas.openxmlformats.org/officeDocument/2006/relationships/hyperlink" Target="https://books.google.com/books?id=qwEoAQAAMAAJ&amp;pg=PAxiii" TargetMode="External"/><Relationship Id="rId2" Type="http://schemas.openxmlformats.org/officeDocument/2006/relationships/hyperlink" Target="https://www.worldometers.info/world-population/population-by-country/" TargetMode="Externa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3.xml"/><Relationship Id="rId2" Type="http://schemas.openxmlformats.org/officeDocument/2006/relationships/image" Target="../media/image5.jpeg"/><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3.xml"/><Relationship Id="rId2" Type="http://schemas.openxmlformats.org/officeDocument/2006/relationships/image" Target="../media/image9.jpeg"/><Relationship Id="rId1"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image" Target="../media/image10.jpe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3.xml"/><Relationship Id="rId2" Type="http://schemas.openxmlformats.org/officeDocument/2006/relationships/image" Target="../media/image11.jpeg"/><Relationship Id="rId1" Type="http://schemas.openxmlformats.org/officeDocument/2006/relationships/hyperlink" Target="https://www.freepik.com/free-vector/african-animal-food-web-education_12321489.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53"/>
        <p:cNvGrpSpPr/>
        <p:nvPr/>
      </p:nvGrpSpPr>
      <p:grpSpPr>
        <a:xfrm>
          <a:off x="0" y="0"/>
          <a:ext cx="0" cy="0"/>
          <a:chOff x="0" y="0"/>
          <a:chExt cx="0" cy="0"/>
        </a:xfrm>
      </p:grpSpPr>
      <p:pic>
        <p:nvPicPr>
          <p:cNvPr id="54" name="Google Shape;54;p13"/>
          <p:cNvPicPr preferRelativeResize="0"/>
          <p:nvPr/>
        </p:nvPicPr>
        <p:blipFill>
          <a:blip r:embed="rId1"/>
          <a:stretch>
            <a:fillRect/>
          </a:stretch>
        </p:blipFill>
        <p:spPr>
          <a:xfrm>
            <a:off x="2155300" y="27525"/>
            <a:ext cx="3997713" cy="5088451"/>
          </a:xfrm>
          <a:prstGeom prst="rect">
            <a:avLst/>
          </a:prstGeom>
          <a:noFill/>
          <a:ln>
            <a:noFill/>
          </a:ln>
        </p:spPr>
      </p:pic>
      <p:sp>
        <p:nvSpPr>
          <p:cNvPr id="55" name="Google Shape;55;p13"/>
          <p:cNvSpPr txBox="1">
            <a:spLocks noGrp="1"/>
          </p:cNvSpPr>
          <p:nvPr>
            <p:ph type="subTitle" idx="1"/>
          </p:nvPr>
        </p:nvSpPr>
        <p:spPr>
          <a:xfrm>
            <a:off x="5716500" y="2728050"/>
            <a:ext cx="3427500" cy="20550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Clr>
                <a:schemeClr val="dk1"/>
              </a:buClr>
              <a:buSzPts val="1100"/>
              <a:buFont typeface="Arial" panose="020B0604020202020204"/>
              <a:buNone/>
            </a:pPr>
            <a:r>
              <a:rPr lang="en-GB">
                <a:solidFill>
                  <a:schemeClr val="dk1"/>
                </a:solidFill>
                <a:latin typeface="Times"/>
                <a:ea typeface="Times"/>
                <a:cs typeface="Times"/>
                <a:sym typeface="Times"/>
              </a:rPr>
              <a:t>Rebecca Daugherty, Alex Dragon, &amp; Kimberly Safran</a:t>
            </a:r>
            <a:endParaRPr>
              <a:solidFill>
                <a:schemeClr val="dk1"/>
              </a:solidFill>
              <a:latin typeface="Times"/>
              <a:ea typeface="Times"/>
              <a:cs typeface="Times"/>
              <a:sym typeface="Times"/>
            </a:endParaRPr>
          </a:p>
          <a:p>
            <a:pPr marL="0" lvl="0" indent="0" algn="ctr" rtl="0">
              <a:spcBef>
                <a:spcPts val="0"/>
              </a:spcBef>
              <a:spcAft>
                <a:spcPts val="0"/>
              </a:spcAft>
              <a:buNone/>
            </a:pPr>
          </a:p>
        </p:txBody>
      </p:sp>
      <p:sp>
        <p:nvSpPr>
          <p:cNvPr id="56" name="Google Shape;56;p13"/>
          <p:cNvSpPr txBox="1"/>
          <p:nvPr/>
        </p:nvSpPr>
        <p:spPr>
          <a:xfrm>
            <a:off x="827875" y="4783050"/>
            <a:ext cx="4757400" cy="23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800"/>
              <a:t>Image: Wikimedia Commons User Dariwek, CC 3 License</a:t>
            </a:r>
            <a:endParaRPr sz="800"/>
          </a:p>
        </p:txBody>
      </p:sp>
      <p:sp>
        <p:nvSpPr>
          <p:cNvPr id="57" name="Google Shape;57;p13"/>
          <p:cNvSpPr/>
          <p:nvPr/>
        </p:nvSpPr>
        <p:spPr>
          <a:xfrm>
            <a:off x="476350" y="424567"/>
            <a:ext cx="8191295" cy="825998"/>
          </a:xfrm>
          <a:prstGeom prst="rect">
            <a:avLst/>
          </a:prstGeom>
        </p:spPr>
        <p:txBody>
          <a:bodyPr>
            <a:prstTxWarp prst="textPlain">
              <a:avLst/>
            </a:prstTxWarp>
          </a:bodyPr>
          <a:lstStyle/>
          <a:p>
            <a:pPr lvl="0" algn="ctr"/>
            <a:r>
              <a:rPr b="0" i="0">
                <a:ln w="9525" cap="flat" cmpd="sng">
                  <a:solidFill>
                    <a:srgbClr val="FFFFFF"/>
                  </a:solidFill>
                  <a:prstDash val="solid"/>
                  <a:round/>
                  <a:headEnd type="none" w="sm" len="sm"/>
                  <a:tailEnd type="none" w="sm" len="sm"/>
                </a:ln>
                <a:solidFill>
                  <a:srgbClr val="016700"/>
                </a:solidFill>
                <a:latin typeface="Arial" panose="020B0604020202020204"/>
              </a:rPr>
              <a:t>Case Study 1: Kenya</a:t>
            </a:r>
            <a:endParaRPr b="0" i="0">
              <a:ln w="9525" cap="flat" cmpd="sng">
                <a:solidFill>
                  <a:srgbClr val="FFFFFF"/>
                </a:solidFill>
                <a:prstDash val="solid"/>
                <a:round/>
                <a:headEnd type="none" w="sm" len="sm"/>
                <a:tailEnd type="none" w="sm" len="sm"/>
              </a:ln>
              <a:solidFill>
                <a:srgbClr val="016700"/>
              </a:solidFill>
              <a:latin typeface="Arial" panose="020B0604020202020204"/>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2"/>
          <p:cNvSpPr txBox="1">
            <a:spLocks noGrp="1"/>
          </p:cNvSpPr>
          <p:nvPr>
            <p:ph type="title"/>
          </p:nvPr>
        </p:nvSpPr>
        <p:spPr>
          <a:xfrm>
            <a:off x="311700" y="3475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There are other reasons plants are important</a:t>
            </a:r>
            <a:endParaRPr lang="en-GB"/>
          </a:p>
        </p:txBody>
      </p:sp>
      <p:sp>
        <p:nvSpPr>
          <p:cNvPr id="136" name="Google Shape;136;p22"/>
          <p:cNvSpPr txBox="1">
            <a:spLocks noGrp="1"/>
          </p:cNvSpPr>
          <p:nvPr>
            <p:ph type="body" idx="1"/>
          </p:nvPr>
        </p:nvSpPr>
        <p:spPr>
          <a:xfrm>
            <a:off x="311700" y="92022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GB">
                <a:solidFill>
                  <a:schemeClr val="dk1"/>
                </a:solidFill>
              </a:rPr>
              <a:t>List other uses that humans use plants for, other than for food energy.</a:t>
            </a:r>
            <a:endParaRPr>
              <a:solidFill>
                <a:schemeClr val="dk1"/>
              </a:solidFill>
            </a:endParaRPr>
          </a:p>
        </p:txBody>
      </p:sp>
      <p:sp>
        <p:nvSpPr>
          <p:cNvPr id="137" name="Google Shape;137;p22"/>
          <p:cNvSpPr txBox="1"/>
          <p:nvPr/>
        </p:nvSpPr>
        <p:spPr>
          <a:xfrm>
            <a:off x="124200" y="1337375"/>
            <a:ext cx="5580900" cy="30300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GB"/>
              <a:t>Medicines</a:t>
            </a:r>
            <a:endParaRPr lang="en-GB"/>
          </a:p>
          <a:p>
            <a:pPr marL="914400" lvl="1" indent="-317500" algn="l" rtl="0">
              <a:spcBef>
                <a:spcPts val="0"/>
              </a:spcBef>
              <a:spcAft>
                <a:spcPts val="0"/>
              </a:spcAft>
              <a:buSzPts val="1400"/>
              <a:buChar char="○"/>
            </a:pPr>
            <a:r>
              <a:rPr lang="en-GB"/>
              <a:t>Could be chewed or made into teas, pastes, ointments and more, depending on the plant type</a:t>
            </a:r>
            <a:endParaRPr lang="en-GB"/>
          </a:p>
          <a:p>
            <a:pPr marL="457200" lvl="0" indent="-317500" algn="l" rtl="0">
              <a:spcBef>
                <a:spcPts val="0"/>
              </a:spcBef>
              <a:spcAft>
                <a:spcPts val="0"/>
              </a:spcAft>
              <a:buSzPts val="1400"/>
              <a:buChar char="●"/>
            </a:pPr>
            <a:r>
              <a:rPr lang="en-GB"/>
              <a:t>Construction</a:t>
            </a:r>
            <a:endParaRPr lang="en-GB"/>
          </a:p>
          <a:p>
            <a:pPr marL="914400" lvl="1" indent="-317500" algn="l" rtl="0">
              <a:spcBef>
                <a:spcPts val="0"/>
              </a:spcBef>
              <a:spcAft>
                <a:spcPts val="0"/>
              </a:spcAft>
              <a:buSzPts val="1400"/>
              <a:buChar char="○"/>
            </a:pPr>
            <a:r>
              <a:rPr lang="en-GB"/>
              <a:t>E.g. bamboo poles, grass thatched roofing</a:t>
            </a:r>
            <a:endParaRPr lang="en-GB"/>
          </a:p>
          <a:p>
            <a:pPr marL="457200" lvl="0" indent="-317500" algn="l" rtl="0">
              <a:spcBef>
                <a:spcPts val="0"/>
              </a:spcBef>
              <a:spcAft>
                <a:spcPts val="0"/>
              </a:spcAft>
              <a:buSzPts val="1400"/>
              <a:buChar char="●"/>
            </a:pPr>
            <a:r>
              <a:rPr lang="en-GB"/>
              <a:t>Fibers and textiles</a:t>
            </a:r>
            <a:endParaRPr lang="en-GB"/>
          </a:p>
          <a:p>
            <a:pPr marL="914400" lvl="1" indent="-317500" algn="l" rtl="0">
              <a:spcBef>
                <a:spcPts val="0"/>
              </a:spcBef>
              <a:spcAft>
                <a:spcPts val="0"/>
              </a:spcAft>
              <a:buSzPts val="1400"/>
              <a:buChar char="○"/>
            </a:pPr>
            <a:r>
              <a:rPr lang="en-GB"/>
              <a:t>E.g., weaving baskets from grass or bark, linen from flax, cotton</a:t>
            </a:r>
            <a:endParaRPr lang="en-GB"/>
          </a:p>
          <a:p>
            <a:pPr marL="457200" lvl="0" indent="-317500" algn="l" rtl="0">
              <a:spcBef>
                <a:spcPts val="0"/>
              </a:spcBef>
              <a:spcAft>
                <a:spcPts val="0"/>
              </a:spcAft>
              <a:buSzPts val="1400"/>
              <a:buChar char="●"/>
            </a:pPr>
            <a:r>
              <a:rPr lang="en-GB"/>
              <a:t>Producing pigments and dyes</a:t>
            </a:r>
            <a:endParaRPr lang="en-GB"/>
          </a:p>
          <a:p>
            <a:pPr marL="457200" lvl="0" indent="-317500" algn="l" rtl="0">
              <a:spcBef>
                <a:spcPts val="0"/>
              </a:spcBef>
              <a:spcAft>
                <a:spcPts val="0"/>
              </a:spcAft>
              <a:buSzPts val="1400"/>
              <a:buChar char="●"/>
            </a:pPr>
            <a:r>
              <a:rPr lang="en-GB"/>
              <a:t>Spices</a:t>
            </a:r>
            <a:endParaRPr lang="en-GB"/>
          </a:p>
          <a:p>
            <a:pPr marL="914400" lvl="1" indent="-317500" algn="l" rtl="0">
              <a:spcBef>
                <a:spcPts val="0"/>
              </a:spcBef>
              <a:spcAft>
                <a:spcPts val="0"/>
              </a:spcAft>
              <a:buSzPts val="1400"/>
              <a:buChar char="○"/>
            </a:pPr>
            <a:r>
              <a:rPr lang="en-GB"/>
              <a:t>Used more for their pleasant tastes (and sometimes preservative qualities) than for the calories added.</a:t>
            </a:r>
            <a:endParaRPr lang="en-GB"/>
          </a:p>
          <a:p>
            <a:pPr marL="457200" lvl="0" indent="-317500" algn="l" rtl="0">
              <a:spcBef>
                <a:spcPts val="0"/>
              </a:spcBef>
              <a:spcAft>
                <a:spcPts val="0"/>
              </a:spcAft>
              <a:buSzPts val="1400"/>
              <a:buChar char="●"/>
            </a:pPr>
            <a:r>
              <a:rPr lang="en-GB"/>
              <a:t>For aromas</a:t>
            </a:r>
            <a:endParaRPr lang="en-GB"/>
          </a:p>
          <a:p>
            <a:pPr marL="457200" lvl="0" indent="-317500" algn="l" rtl="0">
              <a:spcBef>
                <a:spcPts val="0"/>
              </a:spcBef>
              <a:spcAft>
                <a:spcPts val="0"/>
              </a:spcAft>
              <a:buSzPts val="1400"/>
              <a:buChar char="●"/>
            </a:pPr>
            <a:r>
              <a:rPr lang="en-GB"/>
              <a:t>For decoration</a:t>
            </a:r>
            <a:endParaRPr lang="en-GB"/>
          </a:p>
          <a:p>
            <a:pPr marL="457200" lvl="0" indent="-317500" algn="l" rtl="0">
              <a:spcBef>
                <a:spcPts val="0"/>
              </a:spcBef>
              <a:spcAft>
                <a:spcPts val="0"/>
              </a:spcAft>
              <a:buSzPts val="1400"/>
              <a:buChar char="●"/>
            </a:pPr>
            <a:r>
              <a:rPr lang="en-GB"/>
              <a:t>Ritual/religious use</a:t>
            </a:r>
            <a:endParaRPr lang="en-GB"/>
          </a:p>
          <a:p>
            <a:pPr marL="457200" lvl="0" indent="-317500" algn="l" rtl="0">
              <a:spcBef>
                <a:spcPts val="0"/>
              </a:spcBef>
              <a:spcAft>
                <a:spcPts val="0"/>
              </a:spcAft>
              <a:buSzPts val="1400"/>
              <a:buChar char="●"/>
            </a:pPr>
            <a:r>
              <a:rPr lang="en-GB"/>
              <a:t>More?</a:t>
            </a:r>
            <a:endParaRPr lang="en-GB"/>
          </a:p>
          <a:p>
            <a:pPr marL="457200" lvl="0" indent="-317500" algn="l" rtl="0">
              <a:spcBef>
                <a:spcPts val="0"/>
              </a:spcBef>
              <a:spcAft>
                <a:spcPts val="0"/>
              </a:spcAft>
              <a:buSzPts val="1400"/>
              <a:buChar char="●"/>
            </a:pPr>
            <a:r>
              <a:rPr lang="en-GB"/>
              <a:t>We will focus primarily on the medicinal use of plants.</a:t>
            </a:r>
            <a:endParaRPr lang="en-GB"/>
          </a:p>
        </p:txBody>
      </p:sp>
      <p:sp>
        <p:nvSpPr>
          <p:cNvPr id="138" name="Google Shape;138;p22"/>
          <p:cNvSpPr txBox="1"/>
          <p:nvPr/>
        </p:nvSpPr>
        <p:spPr>
          <a:xfrm>
            <a:off x="7577500" y="1182500"/>
            <a:ext cx="15048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700"/>
              <a:t>By Sailesh Patnaik - Own work, CC BY-SA 4.0, https://commons.wikimedia.org/w/index.php?curid=65006416</a:t>
            </a:r>
            <a:endParaRPr sz="700"/>
          </a:p>
        </p:txBody>
      </p:sp>
      <p:pic>
        <p:nvPicPr>
          <p:cNvPr id="139" name="Google Shape;139;p22"/>
          <p:cNvPicPr preferRelativeResize="0"/>
          <p:nvPr/>
        </p:nvPicPr>
        <p:blipFill>
          <a:blip r:embed="rId1"/>
          <a:stretch>
            <a:fillRect/>
          </a:stretch>
        </p:blipFill>
        <p:spPr>
          <a:xfrm>
            <a:off x="7619325" y="190125"/>
            <a:ext cx="1323177" cy="992375"/>
          </a:xfrm>
          <a:prstGeom prst="rect">
            <a:avLst/>
          </a:prstGeom>
          <a:noFill/>
          <a:ln>
            <a:noFill/>
          </a:ln>
        </p:spPr>
      </p:pic>
      <p:sp>
        <p:nvSpPr>
          <p:cNvPr id="140" name="Google Shape;140;p22"/>
          <p:cNvSpPr txBox="1"/>
          <p:nvPr/>
        </p:nvSpPr>
        <p:spPr>
          <a:xfrm>
            <a:off x="7059550" y="4710000"/>
            <a:ext cx="3592500" cy="43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700"/>
              <a:t>By ਮਨਜੀਤ ਸਿੰਘ - Own work, CC BY-SA 4.0, https://commons.wikimedia.org/w/index.php?curid=53967448</a:t>
            </a:r>
            <a:endParaRPr sz="700"/>
          </a:p>
        </p:txBody>
      </p:sp>
      <p:pic>
        <p:nvPicPr>
          <p:cNvPr id="141" name="Google Shape;141;p22"/>
          <p:cNvPicPr preferRelativeResize="0"/>
          <p:nvPr/>
        </p:nvPicPr>
        <p:blipFill>
          <a:blip r:embed="rId2"/>
          <a:stretch>
            <a:fillRect/>
          </a:stretch>
        </p:blipFill>
        <p:spPr>
          <a:xfrm>
            <a:off x="7287999" y="3435300"/>
            <a:ext cx="1912499" cy="1274698"/>
          </a:xfrm>
          <a:prstGeom prst="rect">
            <a:avLst/>
          </a:prstGeom>
          <a:noFill/>
          <a:ln>
            <a:noFill/>
          </a:ln>
        </p:spPr>
      </p:pic>
      <p:sp>
        <p:nvSpPr>
          <p:cNvPr id="142" name="Google Shape;142;p22"/>
          <p:cNvSpPr txBox="1"/>
          <p:nvPr/>
        </p:nvSpPr>
        <p:spPr>
          <a:xfrm>
            <a:off x="7717300" y="2395175"/>
            <a:ext cx="1365000" cy="60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700"/>
              <a:t>By Jürgen Steger, Sachsenleinen GmbH - Work from Jürgen Steger, Sachsenleinen GmbH, CC BY-SA 3.0, https://commons.wikimedia.org/w/index.php?curid=4400895</a:t>
            </a:r>
            <a:endParaRPr sz="700"/>
          </a:p>
        </p:txBody>
      </p:sp>
      <p:pic>
        <p:nvPicPr>
          <p:cNvPr id="143" name="Google Shape;143;p22"/>
          <p:cNvPicPr preferRelativeResize="0"/>
          <p:nvPr/>
        </p:nvPicPr>
        <p:blipFill>
          <a:blip r:embed="rId3"/>
          <a:stretch>
            <a:fillRect/>
          </a:stretch>
        </p:blipFill>
        <p:spPr>
          <a:xfrm>
            <a:off x="5843475" y="1798094"/>
            <a:ext cx="1912499" cy="1434382"/>
          </a:xfrm>
          <a:prstGeom prst="rect">
            <a:avLst/>
          </a:prstGeom>
          <a:noFill/>
          <a:ln>
            <a:noFill/>
          </a:ln>
        </p:spPr>
      </p:pic>
      <p:sp>
        <p:nvSpPr>
          <p:cNvPr id="144" name="Google Shape;144;p22"/>
          <p:cNvSpPr txBox="1"/>
          <p:nvPr/>
        </p:nvSpPr>
        <p:spPr>
          <a:xfrm>
            <a:off x="5274550" y="4582500"/>
            <a:ext cx="1695000" cy="69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700"/>
              <a:t>By Kostasplus KONSTANTINOS TROVAS - Own work, CC BY-SA 3.0, https://commons.wikimedia.org/w/index.php?curid=14759159</a:t>
            </a:r>
            <a:endParaRPr sz="700"/>
          </a:p>
        </p:txBody>
      </p:sp>
      <p:pic>
        <p:nvPicPr>
          <p:cNvPr id="145" name="Google Shape;145;p22"/>
          <p:cNvPicPr preferRelativeResize="0"/>
          <p:nvPr/>
        </p:nvPicPr>
        <p:blipFill>
          <a:blip r:embed="rId4"/>
          <a:stretch>
            <a:fillRect/>
          </a:stretch>
        </p:blipFill>
        <p:spPr>
          <a:xfrm>
            <a:off x="5335800" y="3435298"/>
            <a:ext cx="1802588" cy="12014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3"/>
          <p:cNvSpPr txBox="1">
            <a:spLocks noGrp="1"/>
          </p:cNvSpPr>
          <p:nvPr>
            <p:ph type="title"/>
          </p:nvPr>
        </p:nvSpPr>
        <p:spPr>
          <a:xfrm>
            <a:off x="311700" y="130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000"/>
              <a:buFont typeface="Arial" panose="020B0604020202020204"/>
              <a:buNone/>
            </a:pPr>
            <a:r>
              <a:rPr lang="en-GB"/>
              <a:t>Kenya - cultural background</a:t>
            </a:r>
            <a:endParaRPr lang="en-GB"/>
          </a:p>
          <a:p>
            <a:pPr marL="0" lvl="0" indent="0" algn="l" rtl="0">
              <a:spcBef>
                <a:spcPts val="0"/>
              </a:spcBef>
              <a:spcAft>
                <a:spcPts val="0"/>
              </a:spcAft>
              <a:buNone/>
            </a:pPr>
          </a:p>
        </p:txBody>
      </p:sp>
      <p:sp>
        <p:nvSpPr>
          <p:cNvPr id="151" name="Google Shape;151;p23"/>
          <p:cNvSpPr txBox="1">
            <a:spLocks noGrp="1"/>
          </p:cNvSpPr>
          <p:nvPr>
            <p:ph type="body" idx="1"/>
          </p:nvPr>
        </p:nvSpPr>
        <p:spPr>
          <a:xfrm>
            <a:off x="311700" y="760700"/>
            <a:ext cx="4909800" cy="4323300"/>
          </a:xfrm>
          <a:prstGeom prst="rect">
            <a:avLst/>
          </a:prstGeom>
        </p:spPr>
        <p:txBody>
          <a:bodyPr spcFirstLastPara="1" wrap="square" lIns="91425" tIns="91425" rIns="91425" bIns="91425" anchor="t" anchorCtr="0">
            <a:normAutofit fontScale="92500" lnSpcReduction="20000"/>
          </a:bodyPr>
          <a:lstStyle/>
          <a:p>
            <a:pPr marL="457200" lvl="0" indent="-334010" algn="l" rtl="0">
              <a:spcBef>
                <a:spcPts val="0"/>
              </a:spcBef>
              <a:spcAft>
                <a:spcPts val="0"/>
              </a:spcAft>
              <a:buSzPct val="100000"/>
              <a:buChar char="●"/>
            </a:pPr>
            <a:r>
              <a:rPr lang="en-GB"/>
              <a:t>As far back as the 1st century CE, communities of ironworkers and fisherman were established on the East African Coast.</a:t>
            </a:r>
            <a:endParaRPr lang="en-GB"/>
          </a:p>
          <a:p>
            <a:pPr marL="457200" lvl="0" indent="-334010" algn="l" rtl="0">
              <a:spcBef>
                <a:spcPts val="0"/>
              </a:spcBef>
              <a:spcAft>
                <a:spcPts val="0"/>
              </a:spcAft>
              <a:buSzPct val="100000"/>
              <a:buChar char="●"/>
            </a:pPr>
            <a:r>
              <a:rPr lang="en-GB"/>
              <a:t>Arab traders began interacting with the people in this region in the port cities of Mombasa, Zanzibar, and Malindi.</a:t>
            </a:r>
            <a:endParaRPr lang="en-GB"/>
          </a:p>
          <a:p>
            <a:pPr marL="457200" lvl="0" indent="-334010" algn="l" rtl="0">
              <a:spcBef>
                <a:spcPts val="0"/>
              </a:spcBef>
              <a:spcAft>
                <a:spcPts val="0"/>
              </a:spcAft>
              <a:buSzPct val="100000"/>
              <a:buChar char="●"/>
            </a:pPr>
            <a:r>
              <a:rPr lang="en-GB"/>
              <a:t>This brought the influence of Islam as well as the Arabic and Persian languages into East Africa. Furthermore, there was influence from India and further societies engaged in this trade network.</a:t>
            </a:r>
            <a:endParaRPr lang="en-GB"/>
          </a:p>
          <a:p>
            <a:pPr marL="457200" lvl="0" indent="-334010" algn="l" rtl="0">
              <a:spcBef>
                <a:spcPts val="0"/>
              </a:spcBef>
              <a:spcAft>
                <a:spcPts val="0"/>
              </a:spcAft>
              <a:buSzPct val="100000"/>
              <a:buChar char="●"/>
            </a:pPr>
            <a:r>
              <a:rPr lang="en-GB"/>
              <a:t>The Swahili language was developed as a </a:t>
            </a:r>
            <a:r>
              <a:rPr lang="en-GB" i="1"/>
              <a:t>lingua franca–</a:t>
            </a:r>
            <a:r>
              <a:rPr lang="en-GB"/>
              <a:t>a common language shared by people with different native languages to communicate. It is still used in this way today across East Africa.</a:t>
            </a:r>
            <a:endParaRPr lang="en-GB"/>
          </a:p>
        </p:txBody>
      </p:sp>
      <p:pic>
        <p:nvPicPr>
          <p:cNvPr id="152" name="Google Shape;152;p23"/>
          <p:cNvPicPr preferRelativeResize="0"/>
          <p:nvPr/>
        </p:nvPicPr>
        <p:blipFill>
          <a:blip r:embed="rId1"/>
          <a:stretch>
            <a:fillRect/>
          </a:stretch>
        </p:blipFill>
        <p:spPr>
          <a:xfrm>
            <a:off x="5373900" y="673375"/>
            <a:ext cx="3617700" cy="3080057"/>
          </a:xfrm>
          <a:prstGeom prst="rect">
            <a:avLst/>
          </a:prstGeom>
          <a:noFill/>
          <a:ln>
            <a:noFill/>
          </a:ln>
        </p:spPr>
      </p:pic>
      <p:sp>
        <p:nvSpPr>
          <p:cNvPr id="153" name="Google Shape;153;p23"/>
          <p:cNvSpPr txBox="1"/>
          <p:nvPr/>
        </p:nvSpPr>
        <p:spPr>
          <a:xfrm>
            <a:off x="5984050" y="3775600"/>
            <a:ext cx="2848200" cy="24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t>The Swahili Coast Region</a:t>
            </a:r>
            <a:endParaRPr lang="en-GB"/>
          </a:p>
        </p:txBody>
      </p:sp>
      <p:sp>
        <p:nvSpPr>
          <p:cNvPr id="154" name="Google Shape;154;p23"/>
          <p:cNvSpPr txBox="1"/>
          <p:nvPr/>
        </p:nvSpPr>
        <p:spPr>
          <a:xfrm>
            <a:off x="5165500" y="4314300"/>
            <a:ext cx="3763800" cy="28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panose="020B0604020202020204"/>
              <a:buNone/>
            </a:pPr>
            <a:r>
              <a:rPr lang="en-GB" sz="700">
                <a:solidFill>
                  <a:schemeClr val="dk1"/>
                </a:solidFill>
              </a:rPr>
              <a:t>By Runehelmet - Own work, CC BY-SA 3.0, https://commons.wikimedia.org/w/index.php?curid=19847485</a:t>
            </a:r>
            <a:endParaRPr sz="700">
              <a:solidFill>
                <a:schemeClr val="dk1"/>
              </a:solidFill>
            </a:endParaRPr>
          </a:p>
          <a:p>
            <a:pPr marL="0" lvl="0" indent="0" algn="l" rtl="0">
              <a:spcBef>
                <a:spcPts val="0"/>
              </a:spcBef>
              <a:spcAft>
                <a:spcPts val="0"/>
              </a:spcAft>
              <a:buNone/>
            </a:p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4"/>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Kenya - cultural background</a:t>
            </a:r>
            <a:endParaRPr lang="en-GB"/>
          </a:p>
        </p:txBody>
      </p:sp>
      <p:sp>
        <p:nvSpPr>
          <p:cNvPr id="160" name="Google Shape;160;p24"/>
          <p:cNvSpPr txBox="1">
            <a:spLocks noGrp="1"/>
          </p:cNvSpPr>
          <p:nvPr>
            <p:ph type="body" idx="1"/>
          </p:nvPr>
        </p:nvSpPr>
        <p:spPr>
          <a:xfrm>
            <a:off x="3746700" y="775300"/>
            <a:ext cx="53973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solidFill>
                  <a:schemeClr val="dk1"/>
                </a:solidFill>
              </a:rPr>
              <a:t>As previously mentioned, Kenya is ethnically diverse, with 42(+) distinct tribes. </a:t>
            </a:r>
            <a:endParaRPr>
              <a:solidFill>
                <a:schemeClr val="dk1"/>
              </a:solidFill>
            </a:endParaRPr>
          </a:p>
          <a:p>
            <a:pPr marL="0" lvl="0" indent="0" algn="l" rtl="0">
              <a:spcBef>
                <a:spcPts val="1200"/>
              </a:spcBef>
              <a:spcAft>
                <a:spcPts val="1200"/>
              </a:spcAft>
              <a:buNone/>
            </a:pPr>
            <a:r>
              <a:rPr lang="en-GB">
                <a:solidFill>
                  <a:schemeClr val="dk1"/>
                </a:solidFill>
              </a:rPr>
              <a:t>Compare to how Americans may celebrate their ancestry, whether they are indigenous, have ancestors who immigrated here, or are recent immigrants. Kenyans will know their tribe, learn its language (“mother tongue”) and unique customs, histories, foods, musical traditions, art styles, and dances, though they are all still Kenyans.</a:t>
            </a:r>
            <a:endParaRPr>
              <a:solidFill>
                <a:schemeClr val="dk1"/>
              </a:solidFill>
            </a:endParaRPr>
          </a:p>
        </p:txBody>
      </p:sp>
      <p:pic>
        <p:nvPicPr>
          <p:cNvPr id="161" name="Google Shape;161;p24"/>
          <p:cNvPicPr preferRelativeResize="0"/>
          <p:nvPr/>
        </p:nvPicPr>
        <p:blipFill>
          <a:blip r:embed="rId1"/>
          <a:stretch>
            <a:fillRect/>
          </a:stretch>
        </p:blipFill>
        <p:spPr>
          <a:xfrm>
            <a:off x="542350" y="812125"/>
            <a:ext cx="3130176" cy="3667523"/>
          </a:xfrm>
          <a:prstGeom prst="rect">
            <a:avLst/>
          </a:prstGeom>
          <a:noFill/>
          <a:ln>
            <a:noFill/>
          </a:ln>
        </p:spPr>
      </p:pic>
      <p:sp>
        <p:nvSpPr>
          <p:cNvPr id="162" name="Google Shape;162;p24"/>
          <p:cNvSpPr txBox="1"/>
          <p:nvPr/>
        </p:nvSpPr>
        <p:spPr>
          <a:xfrm>
            <a:off x="596650" y="4581375"/>
            <a:ext cx="6594900" cy="31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800"/>
              <a:t>Copyright Newebcreations </a:t>
            </a:r>
            <a:r>
              <a:rPr lang="en-GB" sz="800" u="sng">
                <a:solidFill>
                  <a:schemeClr val="hlink"/>
                </a:solidFill>
                <a:hlinkClick r:id="rId2"/>
              </a:rPr>
              <a:t>https://maps-kenya-ke.com/kenya-tribes-map</a:t>
            </a:r>
            <a:br>
              <a:rPr lang="en-GB" sz="800"/>
            </a:br>
            <a:r>
              <a:rPr lang="en-GB" sz="800"/>
              <a:t>Used under fair use.</a:t>
            </a:r>
            <a:endParaRPr sz="8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5"/>
          <p:cNvSpPr txBox="1">
            <a:spLocks noGrp="1"/>
          </p:cNvSpPr>
          <p:nvPr>
            <p:ph type="body" idx="1"/>
          </p:nvPr>
        </p:nvSpPr>
        <p:spPr>
          <a:xfrm>
            <a:off x="311700" y="91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GB"/>
              <a:t>Per the CIA World Factbook, the most populous tribes in Kenya are (2019 est.):</a:t>
            </a:r>
            <a:br>
              <a:rPr lang="en-GB"/>
            </a:br>
            <a:r>
              <a:rPr lang="en-GB" sz="1200">
                <a:solidFill>
                  <a:schemeClr val="dk1"/>
                </a:solidFill>
                <a:highlight>
                  <a:srgbClr val="FFFFFF"/>
                </a:highlight>
              </a:rPr>
              <a:t>Kikuyu 17.1% </a:t>
            </a:r>
            <a:br>
              <a:rPr lang="en-GB" sz="1200">
                <a:solidFill>
                  <a:schemeClr val="dk1"/>
                </a:solidFill>
                <a:highlight>
                  <a:srgbClr val="FFFFFF"/>
                </a:highlight>
              </a:rPr>
            </a:br>
            <a:r>
              <a:rPr lang="en-GB" sz="1200">
                <a:solidFill>
                  <a:schemeClr val="dk1"/>
                </a:solidFill>
                <a:highlight>
                  <a:srgbClr val="FFFFFF"/>
                </a:highlight>
              </a:rPr>
              <a:t>Luhya 14.3% </a:t>
            </a:r>
            <a:br>
              <a:rPr lang="en-GB" sz="1200">
                <a:solidFill>
                  <a:schemeClr val="dk1"/>
                </a:solidFill>
                <a:highlight>
                  <a:srgbClr val="FFFFFF"/>
                </a:highlight>
              </a:rPr>
            </a:br>
            <a:r>
              <a:rPr lang="en-GB" sz="1200">
                <a:solidFill>
                  <a:schemeClr val="dk1"/>
                </a:solidFill>
                <a:highlight>
                  <a:srgbClr val="FFFFFF"/>
                </a:highlight>
              </a:rPr>
              <a:t>Kalenjin 13.4%</a:t>
            </a:r>
            <a:br>
              <a:rPr lang="en-GB" sz="1200">
                <a:solidFill>
                  <a:schemeClr val="dk1"/>
                </a:solidFill>
                <a:highlight>
                  <a:srgbClr val="FFFFFF"/>
                </a:highlight>
              </a:rPr>
            </a:br>
            <a:r>
              <a:rPr lang="en-GB" sz="1200">
                <a:solidFill>
                  <a:schemeClr val="dk1"/>
                </a:solidFill>
                <a:highlight>
                  <a:srgbClr val="FFFFFF"/>
                </a:highlight>
              </a:rPr>
              <a:t>Luo 10.7%</a:t>
            </a:r>
            <a:br>
              <a:rPr lang="en-GB" sz="1200">
                <a:solidFill>
                  <a:schemeClr val="dk1"/>
                </a:solidFill>
                <a:highlight>
                  <a:srgbClr val="FFFFFF"/>
                </a:highlight>
              </a:rPr>
            </a:br>
            <a:r>
              <a:rPr lang="en-GB" sz="1200">
                <a:solidFill>
                  <a:schemeClr val="dk1"/>
                </a:solidFill>
                <a:highlight>
                  <a:srgbClr val="FFFFFF"/>
                </a:highlight>
              </a:rPr>
              <a:t>Kamba 9.8%</a:t>
            </a:r>
            <a:br>
              <a:rPr lang="en-GB" sz="1200">
                <a:solidFill>
                  <a:schemeClr val="dk1"/>
                </a:solidFill>
                <a:highlight>
                  <a:srgbClr val="FFFFFF"/>
                </a:highlight>
              </a:rPr>
            </a:br>
            <a:r>
              <a:rPr lang="en-GB" sz="1200">
                <a:solidFill>
                  <a:schemeClr val="dk1"/>
                </a:solidFill>
                <a:highlight>
                  <a:srgbClr val="FFFFFF"/>
                </a:highlight>
              </a:rPr>
              <a:t>Somali 5.8% </a:t>
            </a:r>
            <a:br>
              <a:rPr lang="en-GB" sz="1200">
                <a:solidFill>
                  <a:schemeClr val="dk1"/>
                </a:solidFill>
                <a:highlight>
                  <a:srgbClr val="FFFFFF"/>
                </a:highlight>
              </a:rPr>
            </a:br>
            <a:r>
              <a:rPr lang="en-GB" sz="1200">
                <a:solidFill>
                  <a:schemeClr val="dk1"/>
                </a:solidFill>
                <a:highlight>
                  <a:srgbClr val="FFFFFF"/>
                </a:highlight>
              </a:rPr>
              <a:t>Kisii 5.7%</a:t>
            </a:r>
            <a:br>
              <a:rPr lang="en-GB" sz="1200">
                <a:solidFill>
                  <a:schemeClr val="dk1"/>
                </a:solidFill>
                <a:highlight>
                  <a:srgbClr val="FFFFFF"/>
                </a:highlight>
              </a:rPr>
            </a:br>
            <a:r>
              <a:rPr lang="en-GB" sz="1200">
                <a:solidFill>
                  <a:schemeClr val="dk1"/>
                </a:solidFill>
                <a:highlight>
                  <a:srgbClr val="FFFFFF"/>
                </a:highlight>
              </a:rPr>
              <a:t>Mijikenda 5.2% </a:t>
            </a:r>
            <a:br>
              <a:rPr lang="en-GB" sz="1200">
                <a:solidFill>
                  <a:schemeClr val="dk1"/>
                </a:solidFill>
                <a:highlight>
                  <a:srgbClr val="FFFFFF"/>
                </a:highlight>
              </a:rPr>
            </a:br>
            <a:r>
              <a:rPr lang="en-GB" sz="1200">
                <a:solidFill>
                  <a:schemeClr val="dk1"/>
                </a:solidFill>
                <a:highlight>
                  <a:srgbClr val="FFFFFF"/>
                </a:highlight>
              </a:rPr>
              <a:t>Meru 4.2%</a:t>
            </a:r>
            <a:br>
              <a:rPr lang="en-GB" sz="1200">
                <a:solidFill>
                  <a:schemeClr val="dk1"/>
                </a:solidFill>
                <a:highlight>
                  <a:srgbClr val="FFFFFF"/>
                </a:highlight>
              </a:rPr>
            </a:br>
            <a:r>
              <a:rPr lang="en-GB" sz="1200">
                <a:solidFill>
                  <a:schemeClr val="dk1"/>
                </a:solidFill>
                <a:highlight>
                  <a:srgbClr val="FFFFFF"/>
                </a:highlight>
              </a:rPr>
              <a:t>Maasai 2.5%, </a:t>
            </a:r>
            <a:br>
              <a:rPr lang="en-GB" sz="1200">
                <a:solidFill>
                  <a:schemeClr val="dk1"/>
                </a:solidFill>
                <a:highlight>
                  <a:srgbClr val="FFFFFF"/>
                </a:highlight>
              </a:rPr>
            </a:br>
            <a:r>
              <a:rPr lang="en-GB" sz="1200">
                <a:solidFill>
                  <a:schemeClr val="dk1"/>
                </a:solidFill>
                <a:highlight>
                  <a:srgbClr val="FFFFFF"/>
                </a:highlight>
              </a:rPr>
              <a:t>Turkana 2.1% </a:t>
            </a:r>
            <a:br>
              <a:rPr lang="en-GB" sz="1200">
                <a:solidFill>
                  <a:schemeClr val="dk1"/>
                </a:solidFill>
                <a:highlight>
                  <a:srgbClr val="FFFFFF"/>
                </a:highlight>
              </a:rPr>
            </a:br>
            <a:r>
              <a:rPr lang="en-GB" sz="1200">
                <a:solidFill>
                  <a:schemeClr val="dk1"/>
                </a:solidFill>
                <a:highlight>
                  <a:schemeClr val="lt2"/>
                </a:highlight>
              </a:rPr>
              <a:t>[non-Kenyan 1%]</a:t>
            </a:r>
            <a:r>
              <a:rPr lang="en-GB" sz="1200">
                <a:solidFill>
                  <a:schemeClr val="dk1"/>
                </a:solidFill>
                <a:highlight>
                  <a:srgbClr val="FFFFFF"/>
                </a:highlight>
              </a:rPr>
              <a:t> </a:t>
            </a:r>
            <a:br>
              <a:rPr lang="en-GB" sz="1200">
                <a:solidFill>
                  <a:schemeClr val="dk1"/>
                </a:solidFill>
                <a:highlight>
                  <a:srgbClr val="FFFFFF"/>
                </a:highlight>
              </a:rPr>
            </a:br>
            <a:r>
              <a:rPr lang="en-GB" sz="1200">
                <a:solidFill>
                  <a:schemeClr val="dk1"/>
                </a:solidFill>
                <a:highlight>
                  <a:srgbClr val="FFFFFF"/>
                </a:highlight>
              </a:rPr>
              <a:t>other 8.2% </a:t>
            </a:r>
            <a:endParaRPr lang="en-GB" sz="1200">
              <a:solidFill>
                <a:schemeClr val="dk1"/>
              </a:solidFill>
              <a:highlight>
                <a:srgbClr val="FFFFFF"/>
              </a:highlight>
            </a:endParaRPr>
          </a:p>
        </p:txBody>
      </p:sp>
      <p:sp>
        <p:nvSpPr>
          <p:cNvPr id="168" name="Google Shape;168;p25"/>
          <p:cNvSpPr txBox="1">
            <a:spLocks noGrp="1"/>
          </p:cNvSpPr>
          <p:nvPr>
            <p:ph type="title"/>
          </p:nvPr>
        </p:nvSpPr>
        <p:spPr>
          <a:xfrm>
            <a:off x="311700" y="20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000"/>
              <a:buFont typeface="Arial" panose="020B0604020202020204"/>
              <a:buNone/>
            </a:pPr>
            <a:r>
              <a:rPr lang="en-GB"/>
              <a:t>Kenya - cultural background</a:t>
            </a:r>
            <a:endParaRPr lang="en-GB"/>
          </a:p>
          <a:p>
            <a:pPr marL="0" lvl="0" indent="0" algn="l" rtl="0">
              <a:spcBef>
                <a:spcPts val="0"/>
              </a:spcBef>
              <a:spcAft>
                <a:spcPts val="0"/>
              </a:spcAft>
              <a:buNone/>
            </a:pPr>
          </a:p>
        </p:txBody>
      </p:sp>
      <p:sp>
        <p:nvSpPr>
          <p:cNvPr id="169" name="Google Shape;169;p25"/>
          <p:cNvSpPr txBox="1"/>
          <p:nvPr/>
        </p:nvSpPr>
        <p:spPr>
          <a:xfrm>
            <a:off x="1955538" y="4353125"/>
            <a:ext cx="1977600" cy="80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700"/>
              <a:t>By Kingkongphoto Wangari Maathai 2004 Nobel Peace prize winner, CC BY-SA 2.0, </a:t>
            </a:r>
            <a:endParaRPr sz="700"/>
          </a:p>
        </p:txBody>
      </p:sp>
      <p:sp>
        <p:nvSpPr>
          <p:cNvPr id="170" name="Google Shape;170;p25"/>
          <p:cNvSpPr txBox="1"/>
          <p:nvPr/>
        </p:nvSpPr>
        <p:spPr>
          <a:xfrm>
            <a:off x="1818900" y="3634625"/>
            <a:ext cx="2365200" cy="71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panose="020B0604020202020204"/>
              <a:buNone/>
            </a:pPr>
            <a:r>
              <a:rPr lang="en-GB" sz="1000">
                <a:solidFill>
                  <a:schemeClr val="dk1"/>
                </a:solidFill>
              </a:rPr>
              <a:t>Wangari Maathai, environmental and political activist and the first African woman to win a nobel prize, is from the Kikuyu Tribe.</a:t>
            </a:r>
            <a:endParaRPr sz="1000"/>
          </a:p>
        </p:txBody>
      </p:sp>
      <p:pic>
        <p:nvPicPr>
          <p:cNvPr id="171" name="Google Shape;171;p25"/>
          <p:cNvPicPr preferRelativeResize="0"/>
          <p:nvPr/>
        </p:nvPicPr>
        <p:blipFill>
          <a:blip r:embed="rId1"/>
          <a:stretch>
            <a:fillRect/>
          </a:stretch>
        </p:blipFill>
        <p:spPr>
          <a:xfrm>
            <a:off x="2225024" y="1316137"/>
            <a:ext cx="1438625" cy="2318476"/>
          </a:xfrm>
          <a:prstGeom prst="rect">
            <a:avLst/>
          </a:prstGeom>
          <a:noFill/>
          <a:ln>
            <a:noFill/>
          </a:ln>
        </p:spPr>
      </p:pic>
      <p:sp>
        <p:nvSpPr>
          <p:cNvPr id="172" name="Google Shape;172;p25"/>
          <p:cNvSpPr txBox="1"/>
          <p:nvPr/>
        </p:nvSpPr>
        <p:spPr>
          <a:xfrm>
            <a:off x="4021575" y="3634625"/>
            <a:ext cx="2365200" cy="71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000">
                <a:solidFill>
                  <a:schemeClr val="dk1"/>
                </a:solidFill>
              </a:rPr>
              <a:t>Mukhisa Kituyi, politician and UN </a:t>
            </a:r>
            <a:r>
              <a:rPr lang="en-GB" sz="1050">
                <a:solidFill>
                  <a:srgbClr val="202122"/>
                </a:solidFill>
                <a:highlight>
                  <a:srgbClr val="FFFFFF"/>
                </a:highlight>
              </a:rPr>
              <a:t>Secretary-General of the UN Conference on Trade and development from 2013-2021, is from the Luhya tribe.</a:t>
            </a:r>
            <a:endParaRPr sz="1000"/>
          </a:p>
        </p:txBody>
      </p:sp>
      <p:sp>
        <p:nvSpPr>
          <p:cNvPr id="173" name="Google Shape;173;p25"/>
          <p:cNvSpPr txBox="1"/>
          <p:nvPr/>
        </p:nvSpPr>
        <p:spPr>
          <a:xfrm>
            <a:off x="3787477" y="4463625"/>
            <a:ext cx="2365200" cy="80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700"/>
              <a:t>By UNCTAD - https://www.flickr.com/photos/53390373@N06/10995927343/, CC BY-SA 2.0, </a:t>
            </a:r>
            <a:r>
              <a:rPr lang="en-GB" sz="700" u="sng">
                <a:solidFill>
                  <a:schemeClr val="hlink"/>
                </a:solidFill>
                <a:hlinkClick r:id="rId2"/>
              </a:rPr>
              <a:t>https://commons.wikimedia.org/w/index.php?curid=58796547</a:t>
            </a:r>
            <a:endParaRPr sz="700"/>
          </a:p>
          <a:p>
            <a:pPr marL="0" lvl="0" indent="0" algn="l" rtl="0">
              <a:spcBef>
                <a:spcPts val="0"/>
              </a:spcBef>
              <a:spcAft>
                <a:spcPts val="0"/>
              </a:spcAft>
              <a:buNone/>
            </a:pPr>
            <a:endParaRPr sz="1100"/>
          </a:p>
          <a:p>
            <a:pPr marL="0" lvl="0" indent="0" algn="l" rtl="0">
              <a:spcBef>
                <a:spcPts val="0"/>
              </a:spcBef>
              <a:spcAft>
                <a:spcPts val="0"/>
              </a:spcAft>
              <a:buNone/>
            </a:pPr>
            <a:endParaRPr sz="700"/>
          </a:p>
        </p:txBody>
      </p:sp>
      <p:pic>
        <p:nvPicPr>
          <p:cNvPr id="174" name="Google Shape;174;p25"/>
          <p:cNvPicPr preferRelativeResize="0"/>
          <p:nvPr/>
        </p:nvPicPr>
        <p:blipFill>
          <a:blip r:embed="rId3"/>
          <a:stretch>
            <a:fillRect/>
          </a:stretch>
        </p:blipFill>
        <p:spPr>
          <a:xfrm>
            <a:off x="4184100" y="1373775"/>
            <a:ext cx="1613500" cy="2203200"/>
          </a:xfrm>
          <a:prstGeom prst="rect">
            <a:avLst/>
          </a:prstGeom>
          <a:noFill/>
          <a:ln>
            <a:noFill/>
          </a:ln>
        </p:spPr>
      </p:pic>
      <p:sp>
        <p:nvSpPr>
          <p:cNvPr id="175" name="Google Shape;175;p25"/>
          <p:cNvSpPr txBox="1"/>
          <p:nvPr/>
        </p:nvSpPr>
        <p:spPr>
          <a:xfrm>
            <a:off x="6152675" y="3715125"/>
            <a:ext cx="2365200" cy="71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000">
                <a:solidFill>
                  <a:schemeClr val="dk1"/>
                </a:solidFill>
              </a:rPr>
              <a:t>William Ruto, the fifth and current (2023) president of Kenya, is from the Kalenjin tribe.</a:t>
            </a:r>
            <a:endParaRPr sz="1000"/>
          </a:p>
        </p:txBody>
      </p:sp>
      <p:pic>
        <p:nvPicPr>
          <p:cNvPr id="176" name="Google Shape;176;p25"/>
          <p:cNvPicPr preferRelativeResize="0"/>
          <p:nvPr/>
        </p:nvPicPr>
        <p:blipFill>
          <a:blip r:embed="rId4"/>
          <a:stretch>
            <a:fillRect/>
          </a:stretch>
        </p:blipFill>
        <p:spPr>
          <a:xfrm>
            <a:off x="6447674" y="1379050"/>
            <a:ext cx="1683709" cy="2318501"/>
          </a:xfrm>
          <a:prstGeom prst="rect">
            <a:avLst/>
          </a:prstGeom>
          <a:noFill/>
          <a:ln>
            <a:noFill/>
          </a:ln>
        </p:spPr>
      </p:pic>
      <p:sp>
        <p:nvSpPr>
          <p:cNvPr id="177" name="Google Shape;177;p25"/>
          <p:cNvSpPr txBox="1"/>
          <p:nvPr/>
        </p:nvSpPr>
        <p:spPr>
          <a:xfrm>
            <a:off x="6264202" y="4298875"/>
            <a:ext cx="2365200" cy="80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panose="020B0604020202020204"/>
              <a:buNone/>
            </a:pPr>
            <a:r>
              <a:rPr lang="en-GB" sz="700">
                <a:solidFill>
                  <a:schemeClr val="dk1"/>
                </a:solidFill>
              </a:rPr>
              <a:t>By Quirinale.it, Attribution, https://commons.wikimedia.org/w/index.php?curid=129618207</a:t>
            </a:r>
            <a:endParaRPr sz="700"/>
          </a:p>
          <a:p>
            <a:pPr marL="0" lvl="0" indent="0" algn="l" rtl="0">
              <a:spcBef>
                <a:spcPts val="0"/>
              </a:spcBef>
              <a:spcAft>
                <a:spcPts val="0"/>
              </a:spcAft>
              <a:buNone/>
            </a:pPr>
            <a:endParaRPr sz="700"/>
          </a:p>
          <a:p>
            <a:pPr marL="0" lvl="0" indent="0" algn="l" rtl="0">
              <a:spcBef>
                <a:spcPts val="0"/>
              </a:spcBef>
              <a:spcAft>
                <a:spcPts val="0"/>
              </a:spcAft>
              <a:buNone/>
            </a:pPr>
            <a:endParaRPr sz="7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6"/>
          <p:cNvSpPr txBox="1">
            <a:spLocks noGrp="1"/>
          </p:cNvSpPr>
          <p:nvPr>
            <p:ph type="title"/>
          </p:nvPr>
        </p:nvSpPr>
        <p:spPr>
          <a:xfrm>
            <a:off x="311700" y="144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000"/>
              <a:buFont typeface="Arial" panose="020B0604020202020204"/>
              <a:buNone/>
            </a:pPr>
            <a:r>
              <a:rPr lang="en-GB"/>
              <a:t>Kenya - cultural knowledge</a:t>
            </a:r>
            <a:endParaRPr lang="en-GB"/>
          </a:p>
          <a:p>
            <a:pPr marL="0" lvl="0" indent="0" algn="l" rtl="0">
              <a:spcBef>
                <a:spcPts val="0"/>
              </a:spcBef>
              <a:spcAft>
                <a:spcPts val="0"/>
              </a:spcAft>
              <a:buNone/>
            </a:pPr>
          </a:p>
        </p:txBody>
      </p:sp>
      <p:sp>
        <p:nvSpPr>
          <p:cNvPr id="183" name="Google Shape;183;p26"/>
          <p:cNvSpPr txBox="1">
            <a:spLocks noGrp="1"/>
          </p:cNvSpPr>
          <p:nvPr>
            <p:ph type="body" idx="1"/>
          </p:nvPr>
        </p:nvSpPr>
        <p:spPr>
          <a:xfrm>
            <a:off x="311700" y="716900"/>
            <a:ext cx="4260300" cy="4220100"/>
          </a:xfrm>
          <a:prstGeom prst="rect">
            <a:avLst/>
          </a:prstGeom>
        </p:spPr>
        <p:txBody>
          <a:bodyPr spcFirstLastPara="1" wrap="square" lIns="91425" tIns="91425" rIns="91425" bIns="91425" anchor="t" anchorCtr="0">
            <a:normAutofit fontScale="92500"/>
          </a:bodyPr>
          <a:lstStyle/>
          <a:p>
            <a:pPr marL="457200" lvl="0" indent="-334010" algn="l" rtl="0">
              <a:spcBef>
                <a:spcPts val="0"/>
              </a:spcBef>
              <a:spcAft>
                <a:spcPts val="0"/>
              </a:spcAft>
              <a:buSzPct val="100000"/>
              <a:buChar char="●"/>
            </a:pPr>
            <a:r>
              <a:rPr lang="en-GB"/>
              <a:t>As with cultures all around the world, some of the knowledge that will be passed down in Kenyan families and tribes is the knowledge of how the plants in their local regions can be used for various purposes.</a:t>
            </a:r>
            <a:endParaRPr lang="en-GB"/>
          </a:p>
          <a:p>
            <a:pPr marL="457200" lvl="0" indent="-334010" algn="l" rtl="0">
              <a:spcBef>
                <a:spcPts val="0"/>
              </a:spcBef>
              <a:spcAft>
                <a:spcPts val="0"/>
              </a:spcAft>
              <a:buSzPct val="100000"/>
              <a:buChar char="●"/>
            </a:pPr>
            <a:r>
              <a:rPr lang="en-GB"/>
              <a:t>The knowledge of many tribes will overlap, but they will also have unique information based on their own cultural and geographic histories.</a:t>
            </a:r>
            <a:endParaRPr lang="en-GB"/>
          </a:p>
          <a:p>
            <a:pPr marL="457200" lvl="0" indent="-334010" algn="l" rtl="0">
              <a:spcBef>
                <a:spcPts val="0"/>
              </a:spcBef>
              <a:spcAft>
                <a:spcPts val="0"/>
              </a:spcAft>
              <a:buSzPct val="100000"/>
              <a:buChar char="●"/>
            </a:pPr>
            <a:r>
              <a:rPr lang="en-GB"/>
              <a:t>Do you think it is important to continue communicating this type of knowledge to future generations? Why?</a:t>
            </a:r>
            <a:endParaRPr lang="en-GB"/>
          </a:p>
        </p:txBody>
      </p:sp>
      <p:sp>
        <p:nvSpPr>
          <p:cNvPr id="184" name="Google Shape;184;p26"/>
          <p:cNvSpPr txBox="1"/>
          <p:nvPr/>
        </p:nvSpPr>
        <p:spPr>
          <a:xfrm>
            <a:off x="4656300" y="3878775"/>
            <a:ext cx="3461700" cy="36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a:t>Julius Ngila explains some of the uses of the </a:t>
            </a:r>
            <a:r>
              <a:rPr lang="en-GB" sz="1100" i="1"/>
              <a:t>Dracaena</a:t>
            </a:r>
            <a:r>
              <a:rPr lang="en-GB" sz="1100"/>
              <a:t> plant to tourists in Kiambu County. </a:t>
            </a:r>
            <a:endParaRPr sz="1100"/>
          </a:p>
        </p:txBody>
      </p:sp>
      <p:pic>
        <p:nvPicPr>
          <p:cNvPr id="185" name="Google Shape;185;p26"/>
          <p:cNvPicPr preferRelativeResize="0"/>
          <p:nvPr/>
        </p:nvPicPr>
        <p:blipFill>
          <a:blip r:embed="rId1"/>
          <a:stretch>
            <a:fillRect/>
          </a:stretch>
        </p:blipFill>
        <p:spPr>
          <a:xfrm>
            <a:off x="4772350" y="398850"/>
            <a:ext cx="2764874" cy="3479925"/>
          </a:xfrm>
          <a:prstGeom prst="rect">
            <a:avLst/>
          </a:prstGeom>
          <a:noFill/>
          <a:ln>
            <a:noFill/>
          </a:ln>
        </p:spPr>
      </p:pic>
      <p:sp>
        <p:nvSpPr>
          <p:cNvPr id="186" name="Google Shape;186;p26"/>
          <p:cNvSpPr txBox="1"/>
          <p:nvPr/>
        </p:nvSpPr>
        <p:spPr>
          <a:xfrm>
            <a:off x="4810200" y="4244250"/>
            <a:ext cx="3461700" cy="36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800"/>
              <a:t>Photo by Alex Dragon - may reuse with attribution.</a:t>
            </a:r>
            <a:endParaRPr sz="8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7"/>
          <p:cNvSpPr txBox="1">
            <a:spLocks noGrp="1"/>
          </p:cNvSpPr>
          <p:nvPr>
            <p:ph type="title"/>
          </p:nvPr>
        </p:nvSpPr>
        <p:spPr>
          <a:xfrm>
            <a:off x="311700" y="2001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Discussion questions</a:t>
            </a:r>
            <a:endParaRPr lang="en-GB"/>
          </a:p>
        </p:txBody>
      </p:sp>
      <p:sp>
        <p:nvSpPr>
          <p:cNvPr id="192" name="Google Shape;192;p27"/>
          <p:cNvSpPr txBox="1">
            <a:spLocks noGrp="1"/>
          </p:cNvSpPr>
          <p:nvPr>
            <p:ph type="body" idx="1"/>
          </p:nvPr>
        </p:nvSpPr>
        <p:spPr>
          <a:xfrm>
            <a:off x="311700" y="863550"/>
            <a:ext cx="8520600" cy="3416400"/>
          </a:xfrm>
          <a:prstGeom prst="rect">
            <a:avLst/>
          </a:prstGeom>
        </p:spPr>
        <p:txBody>
          <a:bodyPr spcFirstLastPara="1" wrap="square" lIns="91425" tIns="91425" rIns="91425" bIns="91425" anchor="t" anchorCtr="0">
            <a:normAutofit fontScale="92500"/>
          </a:bodyPr>
          <a:lstStyle/>
          <a:p>
            <a:pPr marL="457200" lvl="0" indent="-334010" algn="l" rtl="0">
              <a:spcBef>
                <a:spcPts val="0"/>
              </a:spcBef>
              <a:spcAft>
                <a:spcPts val="0"/>
              </a:spcAft>
              <a:buSzPct val="100000"/>
              <a:buAutoNum type="arabicPeriod"/>
            </a:pPr>
            <a:r>
              <a:rPr lang="en-GB"/>
              <a:t>What similarities do you notice between Kenya and your home? In terms of geography? Ecosystems? Culture? </a:t>
            </a:r>
            <a:endParaRPr lang="en-GB"/>
          </a:p>
          <a:p>
            <a:pPr marL="457200" lvl="0" indent="-334010" algn="l" rtl="0">
              <a:spcBef>
                <a:spcPts val="0"/>
              </a:spcBef>
              <a:spcAft>
                <a:spcPts val="0"/>
              </a:spcAft>
              <a:buSzPct val="100000"/>
              <a:buAutoNum type="arabicPeriod"/>
            </a:pPr>
            <a:r>
              <a:rPr lang="en-GB"/>
              <a:t>This was a very brief overview. What else are you curious about now that you have learned a bit about Kenya?</a:t>
            </a:r>
            <a:endParaRPr lang="en-GB"/>
          </a:p>
          <a:p>
            <a:pPr marL="457200" lvl="0" indent="-334010" algn="l" rtl="0">
              <a:spcBef>
                <a:spcPts val="0"/>
              </a:spcBef>
              <a:spcAft>
                <a:spcPts val="0"/>
              </a:spcAft>
              <a:buSzPct val="100000"/>
              <a:buAutoNum type="arabicPeriod"/>
            </a:pPr>
            <a:r>
              <a:rPr lang="en-GB"/>
              <a:t>Do people in your family or community use plants for medicine, textiles, construction, pigments, ritual uses, or spices, or anything else besides food? How?</a:t>
            </a:r>
            <a:endParaRPr lang="en-GB"/>
          </a:p>
          <a:p>
            <a:pPr marL="457200" lvl="0" indent="-334010" algn="l" rtl="0">
              <a:spcBef>
                <a:spcPts val="0"/>
              </a:spcBef>
              <a:spcAft>
                <a:spcPts val="0"/>
              </a:spcAft>
              <a:buSzPct val="100000"/>
              <a:buAutoNum type="arabicPeriod"/>
            </a:pPr>
            <a:r>
              <a:rPr lang="en-GB"/>
              <a:t>Who in your family or community might know more about traditional uses of plants? </a:t>
            </a:r>
            <a:endParaRPr lang="en-GB"/>
          </a:p>
          <a:p>
            <a:pPr marL="457200" lvl="0" indent="-334010" algn="l" rtl="0">
              <a:spcBef>
                <a:spcPts val="0"/>
              </a:spcBef>
              <a:spcAft>
                <a:spcPts val="0"/>
              </a:spcAft>
              <a:buSzPct val="100000"/>
              <a:buAutoNum type="arabicPeriod"/>
            </a:pPr>
            <a:r>
              <a:rPr lang="en-GB"/>
              <a:t>How do the climates and ecosystems of Kenya compare to your region? You can return to </a:t>
            </a:r>
            <a:r>
              <a:rPr lang="en-GB" u="sng">
                <a:solidFill>
                  <a:schemeClr val="hlink"/>
                </a:solidFill>
                <a:hlinkClick r:id="rId1" action="ppaction://hlinksldjump"/>
              </a:rPr>
              <a:t>slide 8</a:t>
            </a:r>
            <a:r>
              <a:rPr lang="en-GB"/>
              <a:t> to review the major climates and ecosystem types in Kenya. Predict what the means for how similar or different the plants will be in your home vs. in Kenya.</a:t>
            </a:r>
            <a:endParaRPr lang="en-GB"/>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a:blip r:embed="rId1"/>
          <a:stretch>
            <a:fillRect/>
          </a:stretch>
        </p:blipFill>
        <p:spPr>
          <a:xfrm>
            <a:off x="4532463" y="541063"/>
            <a:ext cx="4867275" cy="4733925"/>
          </a:xfrm>
          <a:prstGeom prst="rect">
            <a:avLst/>
          </a:prstGeom>
          <a:noFill/>
          <a:ln>
            <a:noFill/>
          </a:ln>
        </p:spPr>
      </p:pic>
      <p:sp>
        <p:nvSpPr>
          <p:cNvPr id="63" name="Google Shape;63;p14"/>
          <p:cNvSpPr txBox="1">
            <a:spLocks noGrp="1"/>
          </p:cNvSpPr>
          <p:nvPr>
            <p:ph type="title"/>
          </p:nvPr>
        </p:nvSpPr>
        <p:spPr>
          <a:xfrm>
            <a:off x="879150" y="968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Karibu Kenya! 	(Welcome to Kenya)</a:t>
            </a:r>
            <a:endParaRPr lang="en-GB"/>
          </a:p>
        </p:txBody>
      </p:sp>
      <p:sp>
        <p:nvSpPr>
          <p:cNvPr id="64" name="Google Shape;64;p14"/>
          <p:cNvSpPr txBox="1">
            <a:spLocks noGrp="1"/>
          </p:cNvSpPr>
          <p:nvPr>
            <p:ph type="body" idx="1"/>
          </p:nvPr>
        </p:nvSpPr>
        <p:spPr>
          <a:xfrm>
            <a:off x="311700" y="758550"/>
            <a:ext cx="6531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None/>
            </a:pPr>
            <a:r>
              <a:rPr lang="en-GB">
                <a:solidFill>
                  <a:schemeClr val="dk1"/>
                </a:solidFill>
              </a:rPr>
              <a:t>Kenya is a country in East Africa</a:t>
            </a:r>
            <a:endParaRPr>
              <a:solidFill>
                <a:schemeClr val="dk1"/>
              </a:solidFill>
            </a:endParaRPr>
          </a:p>
          <a:p>
            <a:pPr marL="457200" lvl="0" indent="-316865" algn="l" rtl="0">
              <a:spcBef>
                <a:spcPts val="1200"/>
              </a:spcBef>
              <a:spcAft>
                <a:spcPts val="0"/>
              </a:spcAft>
              <a:buClr>
                <a:schemeClr val="dk1"/>
              </a:buClr>
              <a:buSzPct val="100000"/>
              <a:buChar char="●"/>
            </a:pPr>
            <a:r>
              <a:rPr lang="en-GB">
                <a:solidFill>
                  <a:schemeClr val="dk1"/>
                </a:solidFill>
              </a:rPr>
              <a:t>It is the 7th most populous country in Africa (26th in the world) at 55.1 million people in 2023. </a:t>
            </a:r>
            <a:r>
              <a:rPr lang="en-GB" baseline="30000">
                <a:solidFill>
                  <a:schemeClr val="dk1"/>
                </a:solidFill>
              </a:rPr>
              <a:t>1</a:t>
            </a:r>
            <a:r>
              <a:rPr lang="en-GB">
                <a:solidFill>
                  <a:schemeClr val="dk1"/>
                </a:solidFill>
              </a:rPr>
              <a:t> </a:t>
            </a:r>
            <a:endParaRPr>
              <a:solidFill>
                <a:schemeClr val="dk1"/>
              </a:solidFill>
            </a:endParaRPr>
          </a:p>
          <a:p>
            <a:pPr marL="457200" lvl="0" indent="-316865" algn="l" rtl="0">
              <a:spcBef>
                <a:spcPts val="0"/>
              </a:spcBef>
              <a:spcAft>
                <a:spcPts val="0"/>
              </a:spcAft>
              <a:buClr>
                <a:schemeClr val="dk1"/>
              </a:buClr>
              <a:buSzPct val="100000"/>
              <a:buChar char="●"/>
            </a:pPr>
            <a:r>
              <a:rPr lang="en-GB">
                <a:solidFill>
                  <a:schemeClr val="dk1"/>
                </a:solidFill>
              </a:rPr>
              <a:t>Hominids (prehistoric human relatives) lived in Kenya as far back as 2.5 million years ago, during the Pleistocene Epoch!</a:t>
            </a:r>
            <a:r>
              <a:rPr lang="en-GB" baseline="30000">
                <a:solidFill>
                  <a:schemeClr val="dk1"/>
                </a:solidFill>
              </a:rPr>
              <a:t>2</a:t>
            </a:r>
            <a:r>
              <a:rPr lang="en-GB">
                <a:solidFill>
                  <a:schemeClr val="dk1"/>
                </a:solidFill>
              </a:rPr>
              <a:t> </a:t>
            </a:r>
            <a:endParaRPr>
              <a:solidFill>
                <a:schemeClr val="dk1"/>
              </a:solidFill>
            </a:endParaRPr>
          </a:p>
          <a:p>
            <a:pPr marL="457200" lvl="0" indent="-316865" algn="l" rtl="0">
              <a:spcBef>
                <a:spcPts val="0"/>
              </a:spcBef>
              <a:spcAft>
                <a:spcPts val="0"/>
              </a:spcAft>
              <a:buClr>
                <a:schemeClr val="dk1"/>
              </a:buClr>
              <a:buSzPct val="100000"/>
              <a:buChar char="●"/>
            </a:pPr>
            <a:r>
              <a:rPr lang="en-GB">
                <a:solidFill>
                  <a:schemeClr val="dk1"/>
                </a:solidFill>
              </a:rPr>
              <a:t>Kenya became an independent Republic in 1964, ending 74 years of British colonial rule. Its current constitution was adopted in 2010 and its form of Government is a Presidential republic.</a:t>
            </a:r>
            <a:r>
              <a:rPr lang="en-GB" baseline="30000">
                <a:solidFill>
                  <a:schemeClr val="dk1"/>
                </a:solidFill>
              </a:rPr>
              <a:t>3</a:t>
            </a:r>
            <a:r>
              <a:rPr lang="en-GB">
                <a:solidFill>
                  <a:schemeClr val="dk1"/>
                </a:solidFill>
              </a:rPr>
              <a:t> </a:t>
            </a:r>
            <a:endParaRPr>
              <a:solidFill>
                <a:schemeClr val="dk1"/>
              </a:solidFill>
            </a:endParaRPr>
          </a:p>
          <a:p>
            <a:pPr marL="457200" lvl="0" indent="-316865" algn="l" rtl="0">
              <a:spcBef>
                <a:spcPts val="0"/>
              </a:spcBef>
              <a:spcAft>
                <a:spcPts val="0"/>
              </a:spcAft>
              <a:buClr>
                <a:schemeClr val="dk1"/>
              </a:buClr>
              <a:buSzPct val="100000"/>
              <a:buChar char="●"/>
            </a:pPr>
            <a:r>
              <a:rPr lang="en-GB">
                <a:solidFill>
                  <a:schemeClr val="dk1"/>
                </a:solidFill>
              </a:rPr>
              <a:t>Its official languages are Swahili and English, and its people also speak many different native languages or “mother tongues” of their tribes.</a:t>
            </a:r>
            <a:endParaRPr>
              <a:solidFill>
                <a:schemeClr val="dk1"/>
              </a:solidFill>
            </a:endParaRPr>
          </a:p>
          <a:p>
            <a:pPr marL="457200" lvl="0" indent="-316865" algn="l" rtl="0">
              <a:spcBef>
                <a:spcPts val="0"/>
              </a:spcBef>
              <a:spcAft>
                <a:spcPts val="0"/>
              </a:spcAft>
              <a:buClr>
                <a:schemeClr val="dk1"/>
              </a:buClr>
              <a:buSzPct val="100000"/>
              <a:buChar char="●"/>
            </a:pPr>
            <a:r>
              <a:rPr lang="en-GB">
                <a:solidFill>
                  <a:schemeClr val="dk1"/>
                </a:solidFill>
              </a:rPr>
              <a:t>Kenya has “42(+)” tribes, depending on what person, census, or other reference you consult–many groups have sub-divisions that have been classified differently in different censuses. Regardless, there are numerous cultural groups all with unique and overlapping languages, cultural traditions, histories, foods, and styles of dress. </a:t>
            </a:r>
            <a:endParaRPr>
              <a:solidFill>
                <a:schemeClr val="dk1"/>
              </a:solidFill>
            </a:endParaRPr>
          </a:p>
        </p:txBody>
      </p:sp>
      <p:sp>
        <p:nvSpPr>
          <p:cNvPr id="65" name="Google Shape;65;p14"/>
          <p:cNvSpPr txBox="1"/>
          <p:nvPr/>
        </p:nvSpPr>
        <p:spPr>
          <a:xfrm>
            <a:off x="70175" y="4032275"/>
            <a:ext cx="7792200" cy="303900"/>
          </a:xfrm>
          <a:prstGeom prst="rect">
            <a:avLst/>
          </a:prstGeom>
          <a:noFill/>
          <a:ln>
            <a:noFill/>
          </a:ln>
        </p:spPr>
        <p:txBody>
          <a:bodyPr spcFirstLastPara="1" wrap="square" lIns="91425" tIns="91425" rIns="91425" bIns="91425" anchor="t" anchorCtr="0">
            <a:noAutofit/>
          </a:bodyPr>
          <a:lstStyle/>
          <a:p>
            <a:pPr marL="457200" lvl="0" indent="-288925" algn="l" rtl="0">
              <a:spcBef>
                <a:spcPts val="0"/>
              </a:spcBef>
              <a:spcAft>
                <a:spcPts val="0"/>
              </a:spcAft>
              <a:buSzPts val="950"/>
              <a:buAutoNum type="arabicPeriod"/>
            </a:pPr>
            <a:r>
              <a:rPr lang="en-GB" sz="950" u="sng">
                <a:solidFill>
                  <a:schemeClr val="hlink"/>
                </a:solidFill>
                <a:highlight>
                  <a:schemeClr val="lt1"/>
                </a:highlight>
                <a:hlinkClick r:id="rId2"/>
              </a:rPr>
              <a:t>https://www.worldometers.info/world-population/population-by-country/</a:t>
            </a:r>
            <a:endParaRPr sz="950">
              <a:solidFill>
                <a:srgbClr val="202122"/>
              </a:solidFill>
              <a:highlight>
                <a:schemeClr val="lt1"/>
              </a:highlight>
            </a:endParaRPr>
          </a:p>
          <a:p>
            <a:pPr marL="457200" lvl="0" indent="-288925" algn="l" rtl="0">
              <a:spcBef>
                <a:spcPts val="0"/>
              </a:spcBef>
              <a:spcAft>
                <a:spcPts val="0"/>
              </a:spcAft>
              <a:buSzPts val="950"/>
              <a:buAutoNum type="arabicPeriod"/>
            </a:pPr>
            <a:r>
              <a:rPr lang="en-GB" sz="950">
                <a:solidFill>
                  <a:srgbClr val="202122"/>
                </a:solidFill>
                <a:highlight>
                  <a:schemeClr val="lt1"/>
                </a:highlight>
              </a:rPr>
              <a:t>2. Glynn Llywelyn Isaac, Barbara Isaac (1977). </a:t>
            </a:r>
            <a:r>
              <a:rPr lang="en-GB" sz="950" i="1">
                <a:solidFill>
                  <a:srgbClr val="3366CC"/>
                </a:solidFill>
                <a:highlight>
                  <a:schemeClr val="lt1"/>
                </a:highlight>
                <a:uFill>
                  <a:noFill/>
                </a:uFill>
                <a:hlinkClick r:id="rId3"/>
              </a:rPr>
              <a:t>Olorgesailie: archeological studies of a Middle Pleistocene lake basin in Kenya</a:t>
            </a:r>
            <a:r>
              <a:rPr lang="en-GB" sz="950">
                <a:solidFill>
                  <a:srgbClr val="202122"/>
                </a:solidFill>
                <a:highlight>
                  <a:schemeClr val="lt1"/>
                </a:highlight>
              </a:rPr>
              <a:t>. University of Chicago Press. p. Xiii.</a:t>
            </a:r>
            <a:endParaRPr sz="950">
              <a:solidFill>
                <a:srgbClr val="202122"/>
              </a:solidFill>
              <a:highlight>
                <a:schemeClr val="lt1"/>
              </a:highlight>
            </a:endParaRPr>
          </a:p>
          <a:p>
            <a:pPr marL="457200" lvl="0" indent="-288925" algn="l" rtl="0">
              <a:spcBef>
                <a:spcPts val="0"/>
              </a:spcBef>
              <a:spcAft>
                <a:spcPts val="0"/>
              </a:spcAft>
              <a:buClr>
                <a:srgbClr val="202122"/>
              </a:buClr>
              <a:buSzPts val="950"/>
              <a:buAutoNum type="arabicPeriod"/>
            </a:pPr>
            <a:r>
              <a:rPr lang="en-GB" sz="950" u="sng">
                <a:solidFill>
                  <a:schemeClr val="hlink"/>
                </a:solidFill>
                <a:highlight>
                  <a:schemeClr val="lt1"/>
                </a:highlight>
                <a:hlinkClick r:id="rId4"/>
              </a:rPr>
              <a:t>https://www.cia.gov/the-world-factbook/countries/kenya/summaries/#geography</a:t>
            </a:r>
            <a:endParaRPr sz="950">
              <a:solidFill>
                <a:srgbClr val="202122"/>
              </a:solidFill>
              <a:highlight>
                <a:schemeClr val="lt1"/>
              </a:highlight>
            </a:endParaRPr>
          </a:p>
          <a:p>
            <a:pPr marL="457200" lvl="0" indent="-288925" algn="l" rtl="0">
              <a:spcBef>
                <a:spcPts val="0"/>
              </a:spcBef>
              <a:spcAft>
                <a:spcPts val="0"/>
              </a:spcAft>
              <a:buClr>
                <a:srgbClr val="202122"/>
              </a:buClr>
              <a:buSzPts val="950"/>
              <a:buAutoNum type="arabicPeriod"/>
            </a:pPr>
            <a:r>
              <a:rPr lang="en-GB" sz="950">
                <a:solidFill>
                  <a:srgbClr val="333333"/>
                </a:solidFill>
                <a:highlight>
                  <a:schemeClr val="lt1"/>
                </a:highlight>
              </a:rPr>
              <a:t>Samantha Balaton-Chrimes (2021) Who are Kenya’s 42(+) tribes? The census and the political utility of magical uncertainty, Journal of Eastern African Studies, 15:1, 43-62, DOI: </a:t>
            </a:r>
            <a:r>
              <a:rPr lang="en-GB" sz="950" u="sng">
                <a:solidFill>
                  <a:srgbClr val="333333"/>
                </a:solidFill>
                <a:highlight>
                  <a:schemeClr val="lt1"/>
                </a:highlight>
                <a:hlinkClick r:id="rId5"/>
              </a:rPr>
              <a:t>10.1080/17531055.2020.1863642</a:t>
            </a:r>
            <a:endParaRPr sz="950">
              <a:solidFill>
                <a:srgbClr val="202122"/>
              </a:solidFill>
              <a:highlight>
                <a:schemeClr val="lt1"/>
              </a:highlight>
            </a:endParaRPr>
          </a:p>
          <a:p>
            <a:pPr marL="0" lvl="0" indent="0" algn="l" rtl="0">
              <a:spcBef>
                <a:spcPts val="0"/>
              </a:spcBef>
              <a:spcAft>
                <a:spcPts val="0"/>
              </a:spcAft>
              <a:buNone/>
            </a:pPr>
            <a:r>
              <a:rPr lang="en-GB" sz="950">
                <a:solidFill>
                  <a:srgbClr val="202122"/>
                </a:solidFill>
                <a:highlight>
                  <a:schemeClr val="lt1"/>
                </a:highlight>
              </a:rPr>
              <a:t>Map: By Shosholoza - Own work, CC BY-SA 3.0, https://commons.wikimedia.org/w/index.php?curid=17475554</a:t>
            </a:r>
            <a:endParaRPr sz="950">
              <a:solidFill>
                <a:srgbClr val="202122"/>
              </a:solidFill>
              <a:highlight>
                <a:schemeClr val="lt1"/>
              </a:highligh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311700" y="1029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Kenya - Geography - Political</a:t>
            </a:r>
            <a:endParaRPr lang="en-GB"/>
          </a:p>
        </p:txBody>
      </p:sp>
      <p:sp>
        <p:nvSpPr>
          <p:cNvPr id="71" name="Google Shape;71;p15"/>
          <p:cNvSpPr txBox="1">
            <a:spLocks noGrp="1"/>
          </p:cNvSpPr>
          <p:nvPr>
            <p:ph type="body" idx="1"/>
          </p:nvPr>
        </p:nvSpPr>
        <p:spPr>
          <a:xfrm>
            <a:off x="311700" y="675650"/>
            <a:ext cx="3201300" cy="4231200"/>
          </a:xfrm>
          <a:prstGeom prst="rect">
            <a:avLst/>
          </a:prstGeom>
        </p:spPr>
        <p:txBody>
          <a:bodyPr spcFirstLastPara="1" wrap="square" lIns="91425" tIns="91425" rIns="91425" bIns="91425" anchor="t" anchorCtr="0">
            <a:normAutofit fontScale="92500" lnSpcReduction="10000"/>
          </a:bodyPr>
          <a:lstStyle/>
          <a:p>
            <a:pPr marL="457200" lvl="0" indent="-342900" algn="l" rtl="0">
              <a:spcBef>
                <a:spcPts val="0"/>
              </a:spcBef>
              <a:spcAft>
                <a:spcPts val="0"/>
              </a:spcAft>
              <a:buSzPts val="1800"/>
              <a:buChar char="●"/>
            </a:pPr>
            <a:r>
              <a:rPr lang="en-GB" dirty="0"/>
              <a:t>Kenya is situated on the equator and borders South Sudan, Ethiopia, Somalia, Uganda, and Tanzania. It borders the Indian Ocean to the east and borders part of Lake Victoria on the West.</a:t>
            </a:r>
            <a:endParaRPr lang="en-GB" dirty="0"/>
          </a:p>
          <a:p>
            <a:r>
              <a:rPr lang="en-GB" dirty="0"/>
              <a:t>Kenya has 47 counties. It’s capital city, is Nairobi. Other prominent cities by population are Mombasa, on the coast; Nakuru; Eldoret; and Kisumu.</a:t>
            </a:r>
            <a:endParaRPr dirty="0"/>
          </a:p>
        </p:txBody>
      </p:sp>
      <p:pic>
        <p:nvPicPr>
          <p:cNvPr id="72" name="Google Shape;72;p15"/>
          <p:cNvPicPr preferRelativeResize="0"/>
          <p:nvPr/>
        </p:nvPicPr>
        <p:blipFill>
          <a:blip r:embed="rId1"/>
          <a:stretch>
            <a:fillRect/>
          </a:stretch>
        </p:blipFill>
        <p:spPr>
          <a:xfrm>
            <a:off x="4336625" y="617100"/>
            <a:ext cx="3872604" cy="4163049"/>
          </a:xfrm>
          <a:prstGeom prst="rect">
            <a:avLst/>
          </a:prstGeom>
          <a:noFill/>
          <a:ln>
            <a:noFill/>
          </a:ln>
        </p:spPr>
      </p:pic>
      <p:sp>
        <p:nvSpPr>
          <p:cNvPr id="73" name="Google Shape;73;p15"/>
          <p:cNvSpPr txBox="1"/>
          <p:nvPr/>
        </p:nvSpPr>
        <p:spPr>
          <a:xfrm>
            <a:off x="4176500" y="4849875"/>
            <a:ext cx="4244700" cy="14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000">
                <a:solidFill>
                  <a:srgbClr val="666666"/>
                </a:solidFill>
              </a:rPr>
              <a:t>Peter Fitzgerald - Creative Commons Share-Alike 3.0</a:t>
            </a:r>
            <a:endParaRPr sz="1000">
              <a:solidFill>
                <a:srgbClr val="666666"/>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311700" y="1029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Kenya - Geography - Topography</a:t>
            </a:r>
            <a:endParaRPr lang="en-GB"/>
          </a:p>
        </p:txBody>
      </p:sp>
      <p:sp>
        <p:nvSpPr>
          <p:cNvPr id="79" name="Google Shape;79;p16"/>
          <p:cNvSpPr txBox="1">
            <a:spLocks noGrp="1"/>
          </p:cNvSpPr>
          <p:nvPr>
            <p:ph type="body" idx="1"/>
          </p:nvPr>
        </p:nvSpPr>
        <p:spPr>
          <a:xfrm>
            <a:off x="311700" y="675650"/>
            <a:ext cx="52839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GB"/>
              <a:t>Kenya’s topography varies in elevation from sea level at its eastern coast to 5,197 m above sea at the Peak of Mount Kenya.</a:t>
            </a:r>
            <a:endParaRPr lang="en-GB"/>
          </a:p>
          <a:p>
            <a:pPr marL="457200" lvl="0" indent="-342900" algn="l" rtl="0">
              <a:spcBef>
                <a:spcPts val="0"/>
              </a:spcBef>
              <a:spcAft>
                <a:spcPts val="0"/>
              </a:spcAft>
              <a:buSzPts val="1800"/>
              <a:buChar char="●"/>
            </a:pPr>
            <a:r>
              <a:rPr lang="en-GB"/>
              <a:t>Mt. Kenya is the tallest mountain in Kenya and the second-tallest in Africa, after Mount Kilimanjaro in Tanzania.</a:t>
            </a:r>
            <a:endParaRPr lang="en-GB"/>
          </a:p>
          <a:p>
            <a:pPr marL="457200" lvl="0" indent="-342900" algn="l" rtl="0">
              <a:spcBef>
                <a:spcPts val="0"/>
              </a:spcBef>
              <a:spcAft>
                <a:spcPts val="0"/>
              </a:spcAft>
              <a:buSzPts val="1800"/>
              <a:buChar char="●"/>
            </a:pPr>
            <a:r>
              <a:rPr lang="en-GB"/>
              <a:t>Can you find these mountains on the map?</a:t>
            </a:r>
            <a:endParaRPr lang="en-GB"/>
          </a:p>
        </p:txBody>
      </p:sp>
      <p:pic>
        <p:nvPicPr>
          <p:cNvPr id="80" name="Google Shape;80;p16"/>
          <p:cNvPicPr preferRelativeResize="0"/>
          <p:nvPr/>
        </p:nvPicPr>
        <p:blipFill>
          <a:blip r:embed="rId1"/>
          <a:stretch>
            <a:fillRect/>
          </a:stretch>
        </p:blipFill>
        <p:spPr>
          <a:xfrm>
            <a:off x="5263250" y="309375"/>
            <a:ext cx="3728350" cy="3989250"/>
          </a:xfrm>
          <a:prstGeom prst="rect">
            <a:avLst/>
          </a:prstGeom>
          <a:noFill/>
          <a:ln>
            <a:noFill/>
          </a:ln>
        </p:spPr>
      </p:pic>
      <p:sp>
        <p:nvSpPr>
          <p:cNvPr id="81" name="Google Shape;81;p16"/>
          <p:cNvSpPr txBox="1"/>
          <p:nvPr/>
        </p:nvSpPr>
        <p:spPr>
          <a:xfrm>
            <a:off x="7468700" y="2164975"/>
            <a:ext cx="1086900" cy="3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300">
                <a:solidFill>
                  <a:srgbClr val="FF0000"/>
                </a:solidFill>
              </a:rPr>
              <a:t>Mt. Kenya</a:t>
            </a:r>
            <a:endParaRPr sz="1300">
              <a:solidFill>
                <a:srgbClr val="FF0000"/>
              </a:solidFill>
            </a:endParaRPr>
          </a:p>
        </p:txBody>
      </p:sp>
      <p:sp>
        <p:nvSpPr>
          <p:cNvPr id="82" name="Google Shape;82;p16"/>
          <p:cNvSpPr txBox="1"/>
          <p:nvPr/>
        </p:nvSpPr>
        <p:spPr>
          <a:xfrm>
            <a:off x="7282275" y="3282650"/>
            <a:ext cx="1407300" cy="3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300">
                <a:solidFill>
                  <a:srgbClr val="FF0000"/>
                </a:solidFill>
              </a:rPr>
              <a:t>Mt. Kilimanjaro</a:t>
            </a:r>
            <a:endParaRPr sz="1300">
              <a:solidFill>
                <a:srgbClr val="FF0000"/>
              </a:solidFill>
            </a:endParaRPr>
          </a:p>
        </p:txBody>
      </p:sp>
      <p:sp>
        <p:nvSpPr>
          <p:cNvPr id="83" name="Google Shape;83;p16"/>
          <p:cNvSpPr/>
          <p:nvPr/>
        </p:nvSpPr>
        <p:spPr>
          <a:xfrm>
            <a:off x="6929600" y="2196925"/>
            <a:ext cx="352800" cy="3528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p>
        </p:txBody>
      </p:sp>
      <p:sp>
        <p:nvSpPr>
          <p:cNvPr id="84" name="Google Shape;84;p16"/>
          <p:cNvSpPr/>
          <p:nvPr/>
        </p:nvSpPr>
        <p:spPr>
          <a:xfrm>
            <a:off x="6929600" y="3256550"/>
            <a:ext cx="352800" cy="3528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p>
        </p:txBody>
      </p:sp>
      <p:pic>
        <p:nvPicPr>
          <p:cNvPr id="85" name="Google Shape;85;p16"/>
          <p:cNvPicPr preferRelativeResize="0"/>
          <p:nvPr/>
        </p:nvPicPr>
        <p:blipFill>
          <a:blip r:embed="rId2"/>
          <a:stretch>
            <a:fillRect/>
          </a:stretch>
        </p:blipFill>
        <p:spPr>
          <a:xfrm>
            <a:off x="795125" y="2963050"/>
            <a:ext cx="3234352" cy="2154874"/>
          </a:xfrm>
          <a:prstGeom prst="rect">
            <a:avLst/>
          </a:prstGeom>
          <a:noFill/>
          <a:ln>
            <a:noFill/>
          </a:ln>
        </p:spPr>
      </p:pic>
      <p:sp>
        <p:nvSpPr>
          <p:cNvPr id="86" name="Google Shape;86;p16"/>
          <p:cNvSpPr txBox="1"/>
          <p:nvPr/>
        </p:nvSpPr>
        <p:spPr>
          <a:xfrm>
            <a:off x="4143525" y="4740175"/>
            <a:ext cx="4386300" cy="3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300">
                <a:solidFill>
                  <a:schemeClr val="dk1"/>
                </a:solidFill>
              </a:rPr>
              <a:t>Mt. Kenya - </a:t>
            </a:r>
            <a:r>
              <a:rPr lang="en-GB" sz="1100">
                <a:solidFill>
                  <a:srgbClr val="999999"/>
                </a:solidFill>
              </a:rPr>
              <a:t>photo by Viki Omondi - Creative Commons license</a:t>
            </a:r>
            <a:endParaRPr sz="1100">
              <a:solidFill>
                <a:srgbClr val="999999"/>
              </a:solidFill>
            </a:endParaRPr>
          </a:p>
        </p:txBody>
      </p:sp>
      <p:sp>
        <p:nvSpPr>
          <p:cNvPr id="87" name="Google Shape;87;p16"/>
          <p:cNvSpPr txBox="1"/>
          <p:nvPr/>
        </p:nvSpPr>
        <p:spPr>
          <a:xfrm>
            <a:off x="9100000" y="1482500"/>
            <a:ext cx="1252500" cy="244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900"/>
              <a:t>Ngaina, Joshua &amp; Mutai, Bethwel &amp; Ininda, Joseph &amp; Muthama, Nzioka. (2014). Monitoring spatial-temporal variability of aerosol over Kenya. Ethiopian Journal of Environmental Studies &amp; Management. 7. 10.4314/ejesm.v7i3.3. </a:t>
            </a:r>
            <a:endParaRPr sz="9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7"/>
          <p:cNvSpPr txBox="1">
            <a:spLocks noGrp="1"/>
          </p:cNvSpPr>
          <p:nvPr>
            <p:ph type="title"/>
          </p:nvPr>
        </p:nvSpPr>
        <p:spPr>
          <a:xfrm>
            <a:off x="311700" y="1029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Kenya - Geography</a:t>
            </a:r>
            <a:endParaRPr lang="en-GB"/>
          </a:p>
        </p:txBody>
      </p:sp>
      <p:sp>
        <p:nvSpPr>
          <p:cNvPr id="93" name="Google Shape;93;p17"/>
          <p:cNvSpPr txBox="1">
            <a:spLocks noGrp="1"/>
          </p:cNvSpPr>
          <p:nvPr>
            <p:ph type="body" idx="1"/>
          </p:nvPr>
        </p:nvSpPr>
        <p:spPr>
          <a:xfrm>
            <a:off x="311700" y="675650"/>
            <a:ext cx="6178800" cy="40335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GB"/>
              <a:t>The Kenyan Rift Valley, the Eastern arm of the East African Rift, (colloquially referred to as the “Great Rift Valley”) passes through Kenya. This is a geologically active area where tectonic plates are moving apart, leading to thinning of the earth’s crust and geothermal and volcanic activity.</a:t>
            </a:r>
            <a:endParaRPr lang="en-GB"/>
          </a:p>
          <a:p>
            <a:pPr marL="457200" lvl="0" indent="-342900" algn="l" rtl="0">
              <a:spcBef>
                <a:spcPts val="0"/>
              </a:spcBef>
              <a:spcAft>
                <a:spcPts val="0"/>
              </a:spcAft>
              <a:buSzPts val="1800"/>
              <a:buChar char="●"/>
            </a:pPr>
            <a:r>
              <a:rPr lang="en-GB"/>
              <a:t>Some of these volcanoes are still active.</a:t>
            </a:r>
            <a:endParaRPr lang="en-GB"/>
          </a:p>
          <a:p>
            <a:pPr marL="457200" lvl="0" indent="-342900" algn="l" rtl="0">
              <a:spcBef>
                <a:spcPts val="0"/>
              </a:spcBef>
              <a:spcAft>
                <a:spcPts val="0"/>
              </a:spcAft>
              <a:buSzPts val="1800"/>
              <a:buChar char="●"/>
            </a:pPr>
            <a:r>
              <a:rPr lang="en-GB"/>
              <a:t>Many lakes in this region are alkaline, also referred to as “soda lakes.” They provide important habitats to many birds like flamingos and white pelicans, and also provide economic resources and opportunities such as mineral resources, geothermal power, and ecotourism.</a:t>
            </a:r>
            <a:endParaRPr lang="en-GB"/>
          </a:p>
        </p:txBody>
      </p:sp>
      <p:pic>
        <p:nvPicPr>
          <p:cNvPr id="94" name="Google Shape;94;p17"/>
          <p:cNvPicPr preferRelativeResize="0"/>
          <p:nvPr/>
        </p:nvPicPr>
        <p:blipFill>
          <a:blip r:embed="rId1"/>
          <a:stretch>
            <a:fillRect/>
          </a:stretch>
        </p:blipFill>
        <p:spPr>
          <a:xfrm>
            <a:off x="6948425" y="102950"/>
            <a:ext cx="2195574" cy="5040551"/>
          </a:xfrm>
          <a:prstGeom prst="rect">
            <a:avLst/>
          </a:prstGeom>
          <a:noFill/>
          <a:ln>
            <a:noFill/>
          </a:ln>
        </p:spPr>
      </p:pic>
      <p:sp>
        <p:nvSpPr>
          <p:cNvPr id="95" name="Google Shape;95;p17"/>
          <p:cNvSpPr txBox="1"/>
          <p:nvPr/>
        </p:nvSpPr>
        <p:spPr>
          <a:xfrm>
            <a:off x="9220000" y="2856650"/>
            <a:ext cx="1162500" cy="185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900"/>
              <a:t>By Uwe Dedering, modified by Aymatth2 - File:Kenya relief location map.jpg, CC BY 3.0, https://commons.wikimedia.org/w/index.php?curid=17846522</a:t>
            </a:r>
            <a:endParaRPr sz="9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18"/>
          <p:cNvPicPr preferRelativeResize="0"/>
          <p:nvPr/>
        </p:nvPicPr>
        <p:blipFill>
          <a:blip r:embed="rId1"/>
          <a:stretch>
            <a:fillRect/>
          </a:stretch>
        </p:blipFill>
        <p:spPr>
          <a:xfrm>
            <a:off x="2953775" y="634450"/>
            <a:ext cx="5915602" cy="4196951"/>
          </a:xfrm>
          <a:prstGeom prst="rect">
            <a:avLst/>
          </a:prstGeom>
          <a:noFill/>
          <a:ln>
            <a:noFill/>
          </a:ln>
        </p:spPr>
      </p:pic>
      <p:sp>
        <p:nvSpPr>
          <p:cNvPr id="101" name="Google Shape;101;p18"/>
          <p:cNvSpPr txBox="1">
            <a:spLocks noGrp="1"/>
          </p:cNvSpPr>
          <p:nvPr>
            <p:ph type="title"/>
          </p:nvPr>
        </p:nvSpPr>
        <p:spPr>
          <a:xfrm>
            <a:off x="311700" y="1029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Kenya - Geography - Climate and biomes </a:t>
            </a:r>
            <a:endParaRPr lang="en-GB"/>
          </a:p>
        </p:txBody>
      </p:sp>
      <p:sp>
        <p:nvSpPr>
          <p:cNvPr id="102" name="Google Shape;102;p18"/>
          <p:cNvSpPr txBox="1">
            <a:spLocks noGrp="1"/>
          </p:cNvSpPr>
          <p:nvPr>
            <p:ph type="body" idx="1"/>
          </p:nvPr>
        </p:nvSpPr>
        <p:spPr>
          <a:xfrm>
            <a:off x="311700" y="675650"/>
            <a:ext cx="32013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GB"/>
              <a:t>Kenya has diverse ecoregions: tropical and subtropical forests; grasslands, savannas, shrublands; deserts; mangroves; lakes; and coral coasts.</a:t>
            </a:r>
            <a:r>
              <a:rPr lang="en-GB" baseline="30000"/>
              <a:t>1 </a:t>
            </a:r>
            <a:endParaRPr lang="en-GB" baseline="30000"/>
          </a:p>
        </p:txBody>
      </p:sp>
      <p:sp>
        <p:nvSpPr>
          <p:cNvPr id="103" name="Google Shape;103;p18"/>
          <p:cNvSpPr txBox="1"/>
          <p:nvPr/>
        </p:nvSpPr>
        <p:spPr>
          <a:xfrm>
            <a:off x="340000" y="4302500"/>
            <a:ext cx="2272500" cy="41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panose="020B0604020202020204"/>
              <a:buNone/>
            </a:pPr>
            <a:r>
              <a:rPr lang="en-GB" sz="900">
                <a:solidFill>
                  <a:schemeClr val="dk1"/>
                </a:solidFill>
              </a:rPr>
              <a:t>1.https://academic.oup.com/bioscience/article/57/7/573/238419</a:t>
            </a:r>
            <a:endParaRPr sz="12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9"/>
          <p:cNvSpPr txBox="1">
            <a:spLocks noGrp="1"/>
          </p:cNvSpPr>
          <p:nvPr>
            <p:ph type="body" idx="1"/>
          </p:nvPr>
        </p:nvSpPr>
        <p:spPr>
          <a:xfrm>
            <a:off x="311700" y="691700"/>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GB">
                <a:solidFill>
                  <a:schemeClr val="dk1"/>
                </a:solidFill>
              </a:rPr>
              <a:t>An </a:t>
            </a:r>
            <a:r>
              <a:rPr lang="en-GB" b="1">
                <a:solidFill>
                  <a:schemeClr val="dk1"/>
                </a:solidFill>
              </a:rPr>
              <a:t>ecosystem</a:t>
            </a:r>
            <a:r>
              <a:rPr lang="en-GB">
                <a:solidFill>
                  <a:schemeClr val="dk1"/>
                </a:solidFill>
              </a:rPr>
              <a:t> is a geographic area which includes all of the biotic (living) and abiotic (nonliving) factors in an environment which interact. </a:t>
            </a:r>
            <a:endParaRPr>
              <a:solidFill>
                <a:schemeClr val="dk1"/>
              </a:solidFill>
            </a:endParaRPr>
          </a:p>
        </p:txBody>
      </p:sp>
      <p:sp>
        <p:nvSpPr>
          <p:cNvPr id="109" name="Google Shape;109;p19"/>
          <p:cNvSpPr txBox="1">
            <a:spLocks noGrp="1"/>
          </p:cNvSpPr>
          <p:nvPr>
            <p:ph type="title"/>
          </p:nvPr>
        </p:nvSpPr>
        <p:spPr>
          <a:xfrm>
            <a:off x="311700" y="1190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Ecosystems</a:t>
            </a:r>
            <a:endParaRPr lang="en-GB"/>
          </a:p>
        </p:txBody>
      </p:sp>
      <p:sp>
        <p:nvSpPr>
          <p:cNvPr id="110" name="Google Shape;110;p19"/>
          <p:cNvSpPr txBox="1"/>
          <p:nvPr/>
        </p:nvSpPr>
        <p:spPr>
          <a:xfrm>
            <a:off x="34088" y="3672725"/>
            <a:ext cx="4073400" cy="30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700"/>
              <a:t>By Danijel Mihajlovic - https://thenextcrossing.com/the-ultimate-guide-to-the-masai-mara-safari&amp;quot;, CC BY-SA 4.0, https://commons.wikimedia.org/w/index.php?curid=96024077</a:t>
            </a:r>
            <a:endParaRPr sz="700"/>
          </a:p>
        </p:txBody>
      </p:sp>
      <p:pic>
        <p:nvPicPr>
          <p:cNvPr id="111" name="Google Shape;111;p19"/>
          <p:cNvPicPr preferRelativeResize="0"/>
          <p:nvPr/>
        </p:nvPicPr>
        <p:blipFill>
          <a:blip r:embed="rId1"/>
          <a:stretch>
            <a:fillRect/>
          </a:stretch>
        </p:blipFill>
        <p:spPr>
          <a:xfrm>
            <a:off x="34100" y="1847975"/>
            <a:ext cx="4073375" cy="1901451"/>
          </a:xfrm>
          <a:prstGeom prst="rect">
            <a:avLst/>
          </a:prstGeom>
          <a:noFill/>
          <a:ln>
            <a:noFill/>
          </a:ln>
        </p:spPr>
      </p:pic>
      <p:pic>
        <p:nvPicPr>
          <p:cNvPr id="112" name="Google Shape;112;p19"/>
          <p:cNvPicPr preferRelativeResize="0"/>
          <p:nvPr/>
        </p:nvPicPr>
        <p:blipFill>
          <a:blip r:embed="rId2"/>
          <a:stretch>
            <a:fillRect/>
          </a:stretch>
        </p:blipFill>
        <p:spPr>
          <a:xfrm>
            <a:off x="5320775" y="1882225"/>
            <a:ext cx="3784428" cy="1956900"/>
          </a:xfrm>
          <a:prstGeom prst="rect">
            <a:avLst/>
          </a:prstGeom>
          <a:noFill/>
          <a:ln>
            <a:noFill/>
          </a:ln>
        </p:spPr>
      </p:pic>
      <p:sp>
        <p:nvSpPr>
          <p:cNvPr id="113" name="Google Shape;113;p19"/>
          <p:cNvSpPr txBox="1"/>
          <p:nvPr/>
        </p:nvSpPr>
        <p:spPr>
          <a:xfrm>
            <a:off x="34100" y="4165875"/>
            <a:ext cx="8681100" cy="10164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GB"/>
              <a:t>List the of the biotic and abiotic factors you can see in these photos from the Maasai Mara ecosystem in southwest Kenya.</a:t>
            </a:r>
            <a:endParaRPr lang="en-GB"/>
          </a:p>
          <a:p>
            <a:pPr marL="457200" lvl="0" indent="-317500" algn="l" rtl="0">
              <a:spcBef>
                <a:spcPts val="0"/>
              </a:spcBef>
              <a:spcAft>
                <a:spcPts val="0"/>
              </a:spcAft>
              <a:buSzPts val="1400"/>
              <a:buChar char="●"/>
            </a:pPr>
            <a:r>
              <a:rPr lang="en-GB"/>
              <a:t>List some others you cannot see pictured, but are likely to be in this ecosystem too.</a:t>
            </a:r>
            <a:endParaRPr lang="en-GB"/>
          </a:p>
        </p:txBody>
      </p:sp>
      <p:sp>
        <p:nvSpPr>
          <p:cNvPr id="114" name="Google Shape;114;p19"/>
          <p:cNvSpPr txBox="1"/>
          <p:nvPr/>
        </p:nvSpPr>
        <p:spPr>
          <a:xfrm>
            <a:off x="5256000" y="3839125"/>
            <a:ext cx="4278600" cy="43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800">
                <a:solidFill>
                  <a:srgbClr val="212124"/>
                </a:solidFill>
              </a:rPr>
              <a:t>Ray Manila, Spotted Hyena vs Grant's Zebra, Maasai Mara, CC BY 2.0</a:t>
            </a:r>
            <a:endParaRPr sz="10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19" name="Google Shape;119;p20"/>
          <p:cNvPicPr preferRelativeResize="0"/>
          <p:nvPr/>
        </p:nvPicPr>
        <p:blipFill>
          <a:blip r:embed="rId1"/>
          <a:stretch>
            <a:fillRect/>
          </a:stretch>
        </p:blipFill>
        <p:spPr>
          <a:xfrm>
            <a:off x="4878850" y="555663"/>
            <a:ext cx="4204277" cy="4610024"/>
          </a:xfrm>
          <a:prstGeom prst="rect">
            <a:avLst/>
          </a:prstGeom>
          <a:noFill/>
          <a:ln>
            <a:noFill/>
          </a:ln>
        </p:spPr>
      </p:pic>
      <p:sp>
        <p:nvSpPr>
          <p:cNvPr id="120" name="Google Shape;120;p20"/>
          <p:cNvSpPr txBox="1">
            <a:spLocks noGrp="1"/>
          </p:cNvSpPr>
          <p:nvPr>
            <p:ph type="title"/>
          </p:nvPr>
        </p:nvSpPr>
        <p:spPr>
          <a:xfrm>
            <a:off x="266950" y="1381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Ecosystems and plant communities</a:t>
            </a:r>
            <a:endParaRPr lang="en-GB"/>
          </a:p>
        </p:txBody>
      </p:sp>
      <p:sp>
        <p:nvSpPr>
          <p:cNvPr id="121" name="Google Shape;121;p20"/>
          <p:cNvSpPr txBox="1">
            <a:spLocks noGrp="1"/>
          </p:cNvSpPr>
          <p:nvPr>
            <p:ph type="body" idx="1"/>
          </p:nvPr>
        </p:nvSpPr>
        <p:spPr>
          <a:xfrm>
            <a:off x="266950" y="743350"/>
            <a:ext cx="4599900" cy="3812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solidFill>
                  <a:schemeClr val="dk1"/>
                </a:solidFill>
              </a:rPr>
              <a:t>The following factors and more will influence which plants can grow in a particular habitat.</a:t>
            </a:r>
            <a:endParaRPr>
              <a:solidFill>
                <a:schemeClr val="dk1"/>
              </a:solidFill>
            </a:endParaRPr>
          </a:p>
          <a:p>
            <a:pPr marL="457200" lvl="0" indent="-342900" algn="l" rtl="0">
              <a:spcBef>
                <a:spcPts val="1200"/>
              </a:spcBef>
              <a:spcAft>
                <a:spcPts val="0"/>
              </a:spcAft>
              <a:buClr>
                <a:schemeClr val="dk1"/>
              </a:buClr>
              <a:buSzPts val="1800"/>
              <a:buChar char="●"/>
            </a:pPr>
            <a:r>
              <a:rPr lang="en-GB">
                <a:solidFill>
                  <a:schemeClr val="dk1"/>
                </a:solidFill>
              </a:rPr>
              <a:t>Temperature</a:t>
            </a:r>
            <a:endParaRPr>
              <a:solidFill>
                <a:schemeClr val="dk1"/>
              </a:solidFill>
            </a:endParaRPr>
          </a:p>
          <a:p>
            <a:pPr marL="457200" lvl="0" indent="-342900" algn="l" rtl="0">
              <a:spcBef>
                <a:spcPts val="0"/>
              </a:spcBef>
              <a:spcAft>
                <a:spcPts val="0"/>
              </a:spcAft>
              <a:buClr>
                <a:schemeClr val="dk1"/>
              </a:buClr>
              <a:buSzPts val="1800"/>
              <a:buChar char="●"/>
            </a:pPr>
            <a:r>
              <a:rPr lang="en-GB">
                <a:solidFill>
                  <a:schemeClr val="dk1"/>
                </a:solidFill>
              </a:rPr>
              <a:t>Humidity</a:t>
            </a:r>
            <a:endParaRPr>
              <a:solidFill>
                <a:schemeClr val="dk1"/>
              </a:solidFill>
            </a:endParaRPr>
          </a:p>
          <a:p>
            <a:pPr marL="457200" lvl="0" indent="-342900" algn="l" rtl="0">
              <a:spcBef>
                <a:spcPts val="0"/>
              </a:spcBef>
              <a:spcAft>
                <a:spcPts val="0"/>
              </a:spcAft>
              <a:buClr>
                <a:schemeClr val="dk1"/>
              </a:buClr>
              <a:buSzPts val="1800"/>
              <a:buChar char="●"/>
            </a:pPr>
            <a:r>
              <a:rPr lang="en-GB">
                <a:solidFill>
                  <a:schemeClr val="dk1"/>
                </a:solidFill>
              </a:rPr>
              <a:t>Elevation</a:t>
            </a:r>
            <a:endParaRPr>
              <a:solidFill>
                <a:schemeClr val="dk1"/>
              </a:solidFill>
            </a:endParaRPr>
          </a:p>
          <a:p>
            <a:pPr marL="457200" lvl="0" indent="-342900" algn="l" rtl="0">
              <a:spcBef>
                <a:spcPts val="0"/>
              </a:spcBef>
              <a:spcAft>
                <a:spcPts val="0"/>
              </a:spcAft>
              <a:buClr>
                <a:schemeClr val="dk1"/>
              </a:buClr>
              <a:buSzPts val="1800"/>
              <a:buChar char="●"/>
            </a:pPr>
            <a:r>
              <a:rPr lang="en-GB">
                <a:solidFill>
                  <a:schemeClr val="dk1"/>
                </a:solidFill>
              </a:rPr>
              <a:t>Light levels</a:t>
            </a:r>
            <a:endParaRPr>
              <a:solidFill>
                <a:schemeClr val="dk1"/>
              </a:solidFill>
            </a:endParaRPr>
          </a:p>
          <a:p>
            <a:pPr marL="457200" lvl="0" indent="-342900" algn="l" rtl="0">
              <a:spcBef>
                <a:spcPts val="0"/>
              </a:spcBef>
              <a:spcAft>
                <a:spcPts val="0"/>
              </a:spcAft>
              <a:buClr>
                <a:schemeClr val="dk1"/>
              </a:buClr>
              <a:buSzPts val="1800"/>
              <a:buChar char="●"/>
            </a:pPr>
            <a:r>
              <a:rPr lang="en-GB">
                <a:solidFill>
                  <a:schemeClr val="dk1"/>
                </a:solidFill>
              </a:rPr>
              <a:t>Soil type</a:t>
            </a:r>
            <a:endParaRPr>
              <a:solidFill>
                <a:schemeClr val="dk1"/>
              </a:solidFill>
            </a:endParaRPr>
          </a:p>
          <a:p>
            <a:pPr marL="457200" lvl="0" indent="-342900" algn="l" rtl="0">
              <a:spcBef>
                <a:spcPts val="0"/>
              </a:spcBef>
              <a:spcAft>
                <a:spcPts val="0"/>
              </a:spcAft>
              <a:buClr>
                <a:schemeClr val="dk1"/>
              </a:buClr>
              <a:buSzPts val="1800"/>
              <a:buChar char="●"/>
            </a:pPr>
            <a:r>
              <a:rPr lang="en-GB">
                <a:solidFill>
                  <a:schemeClr val="dk1"/>
                </a:solidFill>
              </a:rPr>
              <a:t>Soil moisture</a:t>
            </a:r>
            <a:endParaRPr>
              <a:solidFill>
                <a:schemeClr val="dk1"/>
              </a:solidFill>
            </a:endParaRPr>
          </a:p>
          <a:p>
            <a:pPr marL="457200" lvl="0" indent="-342900" algn="l" rtl="0">
              <a:spcBef>
                <a:spcPts val="0"/>
              </a:spcBef>
              <a:spcAft>
                <a:spcPts val="0"/>
              </a:spcAft>
              <a:buClr>
                <a:schemeClr val="dk1"/>
              </a:buClr>
              <a:buSzPts val="1800"/>
              <a:buChar char="●"/>
            </a:pPr>
            <a:r>
              <a:rPr lang="en-GB">
                <a:solidFill>
                  <a:schemeClr val="dk1"/>
                </a:solidFill>
              </a:rPr>
              <a:t>Other organisms</a:t>
            </a:r>
            <a:endParaRPr>
              <a:solidFill>
                <a:schemeClr val="dk1"/>
              </a:solidFill>
            </a:endParaRPr>
          </a:p>
        </p:txBody>
      </p:sp>
      <p:sp>
        <p:nvSpPr>
          <p:cNvPr id="122" name="Google Shape;122;p20"/>
          <p:cNvSpPr txBox="1"/>
          <p:nvPr/>
        </p:nvSpPr>
        <p:spPr>
          <a:xfrm>
            <a:off x="2885200" y="1749450"/>
            <a:ext cx="2020200" cy="299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t>This map (from Davis Landscape Architecture firm) displays zones for which plants can survive based on the average lowest temperature. </a:t>
            </a:r>
            <a:br>
              <a:rPr lang="en-GB"/>
            </a:br>
            <a:endParaRPr lang="en-GB"/>
          </a:p>
          <a:p>
            <a:pPr marL="0" lvl="0" indent="0" algn="l" rtl="0">
              <a:spcBef>
                <a:spcPts val="0"/>
              </a:spcBef>
              <a:spcAft>
                <a:spcPts val="0"/>
              </a:spcAft>
              <a:buNone/>
            </a:pPr>
            <a:r>
              <a:rPr lang="en-GB" sz="900"/>
              <a:t>Image used under fair use.</a:t>
            </a:r>
            <a:endParaRPr sz="9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1"/>
          <p:cNvSpPr txBox="1">
            <a:spLocks noGrp="1"/>
          </p:cNvSpPr>
          <p:nvPr>
            <p:ph type="title"/>
          </p:nvPr>
        </p:nvSpPr>
        <p:spPr>
          <a:xfrm>
            <a:off x="311700" y="93425"/>
            <a:ext cx="49419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Plants are primary producers in ecosystems</a:t>
            </a:r>
            <a:endParaRPr lang="en-GB"/>
          </a:p>
        </p:txBody>
      </p:sp>
      <p:sp>
        <p:nvSpPr>
          <p:cNvPr id="128" name="Google Shape;128;p21"/>
          <p:cNvSpPr txBox="1">
            <a:spLocks noGrp="1"/>
          </p:cNvSpPr>
          <p:nvPr>
            <p:ph type="body" idx="1"/>
          </p:nvPr>
        </p:nvSpPr>
        <p:spPr>
          <a:xfrm>
            <a:off x="311700" y="928725"/>
            <a:ext cx="4516800" cy="3588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solidFill>
                  <a:schemeClr val="dk1"/>
                </a:solidFill>
              </a:rPr>
              <a:t>In an ecosystem, we can trace the flow of energy through the system - a food web or trophic web. Plants make their energy using sunlight in the process of photosynthesis. We call them </a:t>
            </a:r>
            <a:r>
              <a:rPr lang="en-GB" b="1">
                <a:solidFill>
                  <a:schemeClr val="dk1"/>
                </a:solidFill>
              </a:rPr>
              <a:t>primary producers</a:t>
            </a:r>
            <a:r>
              <a:rPr lang="en-GB">
                <a:solidFill>
                  <a:schemeClr val="dk1"/>
                </a:solidFill>
              </a:rPr>
              <a:t>, because the other organisms in the food web depend on the energy they produce. </a:t>
            </a:r>
            <a:endParaRPr>
              <a:solidFill>
                <a:schemeClr val="dk1"/>
              </a:solidFill>
            </a:endParaRPr>
          </a:p>
          <a:p>
            <a:pPr marL="457200" lvl="0" indent="-342900" algn="l" rtl="0">
              <a:spcBef>
                <a:spcPts val="1200"/>
              </a:spcBef>
              <a:spcAft>
                <a:spcPts val="0"/>
              </a:spcAft>
              <a:buClr>
                <a:schemeClr val="dk1"/>
              </a:buClr>
              <a:buSzPts val="1800"/>
              <a:buChar char="●"/>
            </a:pPr>
            <a:r>
              <a:rPr lang="en-GB">
                <a:solidFill>
                  <a:schemeClr val="dk1"/>
                </a:solidFill>
              </a:rPr>
              <a:t>How are carnivores like lions dependent on plants?</a:t>
            </a:r>
            <a:endParaRPr>
              <a:solidFill>
                <a:schemeClr val="dk1"/>
              </a:solidFill>
            </a:endParaRPr>
          </a:p>
        </p:txBody>
      </p:sp>
      <p:sp>
        <p:nvSpPr>
          <p:cNvPr id="129" name="Google Shape;129;p21"/>
          <p:cNvSpPr txBox="1"/>
          <p:nvPr/>
        </p:nvSpPr>
        <p:spPr>
          <a:xfrm>
            <a:off x="4464175" y="4578150"/>
            <a:ext cx="4635600" cy="32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800" u="sng">
                <a:solidFill>
                  <a:schemeClr val="hlink"/>
                </a:solidFill>
                <a:hlinkClick r:id="rId1"/>
              </a:rPr>
              <a:t>https://www.freepik.com/free-vector/african-animal-food-web-education_12321489.htm</a:t>
            </a:r>
            <a:endParaRPr sz="800"/>
          </a:p>
          <a:p>
            <a:pPr marL="0" lvl="0" indent="0" algn="l" rtl="0">
              <a:spcBef>
                <a:spcPts val="0"/>
              </a:spcBef>
              <a:spcAft>
                <a:spcPts val="0"/>
              </a:spcAft>
              <a:buNone/>
            </a:pPr>
            <a:r>
              <a:rPr lang="en-GB" sz="800"/>
              <a:t>Image by brgfx on Freepik</a:t>
            </a:r>
            <a:endParaRPr sz="800"/>
          </a:p>
        </p:txBody>
      </p:sp>
      <p:pic>
        <p:nvPicPr>
          <p:cNvPr id="130" name="Google Shape;130;p21"/>
          <p:cNvPicPr preferRelativeResize="0"/>
          <p:nvPr/>
        </p:nvPicPr>
        <p:blipFill>
          <a:blip r:embed="rId2"/>
          <a:stretch>
            <a:fillRect/>
          </a:stretch>
        </p:blipFill>
        <p:spPr>
          <a:xfrm>
            <a:off x="5253501" y="0"/>
            <a:ext cx="3663325" cy="4432026"/>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9784</Words>
  <Application>WPS 演示</Application>
  <PresentationFormat>On-screen Show (16:9)</PresentationFormat>
  <Paragraphs>177</Paragraphs>
  <Slides>15</Slides>
  <Notes>15</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15</vt:i4>
      </vt:variant>
    </vt:vector>
  </HeadingPairs>
  <TitlesOfParts>
    <vt:vector size="24" baseType="lpstr">
      <vt:lpstr>Arial</vt:lpstr>
      <vt:lpstr>SimSun</vt:lpstr>
      <vt:lpstr>Wingdings</vt:lpstr>
      <vt:lpstr>Arial</vt:lpstr>
      <vt:lpstr>Times</vt:lpstr>
      <vt:lpstr>Times New Roman</vt:lpstr>
      <vt:lpstr>Microsoft YaHei</vt:lpstr>
      <vt:lpstr>Arial Unicode MS</vt:lpstr>
      <vt:lpstr>Simple Light</vt:lpstr>
      <vt:lpstr>PowerPoint 演示文稿</vt:lpstr>
      <vt:lpstr>Karibu Kenya! 	(Welcome to Kenya)</vt:lpstr>
      <vt:lpstr>Kenya - Geography - Political</vt:lpstr>
      <vt:lpstr>Kenya - Geography - Topography</vt:lpstr>
      <vt:lpstr>Kenya - Geography</vt:lpstr>
      <vt:lpstr>Kenya - Geography - Climate and biomes </vt:lpstr>
      <vt:lpstr>Ecosystems</vt:lpstr>
      <vt:lpstr>Ecosystems and plant communities</vt:lpstr>
      <vt:lpstr>Plants are primary producers in ecosystems</vt:lpstr>
      <vt:lpstr>There are other reasons plants are important</vt:lpstr>
      <vt:lpstr>Kenya - cultural background</vt:lpstr>
      <vt:lpstr>Kenya - cultural background</vt:lpstr>
      <vt:lpstr>Kenya - cultural background</vt:lpstr>
      <vt:lpstr>Kenya - cultural knowledge</vt:lpstr>
      <vt:lpstr>Discussion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CLY</cp:lastModifiedBy>
  <cp:revision>5</cp:revision>
  <dcterms:created xsi:type="dcterms:W3CDTF">2024-08-30T15:40:00Z</dcterms:created>
  <dcterms:modified xsi:type="dcterms:W3CDTF">2024-08-30T15:41:30Z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76978F024AF248A5BDFF2D2EE3F2481F_13</vt:lpwstr>
  </property>
  <property fmtid="{D5CDD505-2E9C-101B-9397-08002B2CF9AE}" pid="3" name="KSOProductBuildVer">
    <vt:lpwstr>2052-12.1.0.17857</vt:lpwstr>
  </property>
</Properties>
</file>