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6"/>
  </p:notesMasterIdLst>
  <p:sldIdLst>
    <p:sldId id="256" r:id="rId2"/>
    <p:sldId id="258" r:id="rId3"/>
    <p:sldId id="262" r:id="rId4"/>
    <p:sldId id="304" r:id="rId5"/>
    <p:sldId id="263" r:id="rId6"/>
    <p:sldId id="265" r:id="rId7"/>
    <p:sldId id="260" r:id="rId8"/>
    <p:sldId id="264" r:id="rId9"/>
    <p:sldId id="270" r:id="rId10"/>
    <p:sldId id="272" r:id="rId11"/>
    <p:sldId id="267" r:id="rId12"/>
    <p:sldId id="305" r:id="rId13"/>
    <p:sldId id="266" r:id="rId14"/>
    <p:sldId id="300" r:id="rId15"/>
    <p:sldId id="271" r:id="rId16"/>
    <p:sldId id="309" r:id="rId17"/>
    <p:sldId id="310" r:id="rId18"/>
    <p:sldId id="276" r:id="rId19"/>
    <p:sldId id="285" r:id="rId20"/>
    <p:sldId id="275" r:id="rId21"/>
    <p:sldId id="288" r:id="rId22"/>
    <p:sldId id="292" r:id="rId23"/>
    <p:sldId id="308" r:id="rId24"/>
    <p:sldId id="290" r:id="rId25"/>
    <p:sldId id="307" r:id="rId26"/>
    <p:sldId id="312" r:id="rId27"/>
    <p:sldId id="306" r:id="rId28"/>
    <p:sldId id="299" r:id="rId29"/>
    <p:sldId id="293" r:id="rId30"/>
    <p:sldId id="298" r:id="rId31"/>
    <p:sldId id="296" r:id="rId32"/>
    <p:sldId id="294" r:id="rId33"/>
    <p:sldId id="297" r:id="rId34"/>
    <p:sldId id="29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84" y="-2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F78DC-DEEE-411E-B980-243A9432ECC8}" type="datetimeFigureOut">
              <a:rPr lang="en-US" smtClean="0"/>
              <a:pPr/>
              <a:t>10/25/2013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86AC56-F951-4782-9720-66F35B611058}" type="slidenum">
              <a:rPr lang="en-US" smtClean="0"/>
              <a:pPr/>
              <a:t>‹#›</a:t>
            </a:fld>
            <a:endParaRPr lang="en-US"/>
          </a:p>
        </p:txBody>
      </p:sp>
    </p:spTree>
    <p:extLst>
      <p:ext uri="{BB962C8B-B14F-4D97-AF65-F5344CB8AC3E}">
        <p14:creationId xmlns:p14="http://schemas.microsoft.com/office/powerpoint/2010/main" val="4129422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86AC56-F951-4782-9720-66F35B611058}" type="slidenum">
              <a:rPr lang="en-US" smtClean="0"/>
              <a:pPr/>
              <a:t>5</a:t>
            </a:fld>
            <a:endParaRPr lang="en-US"/>
          </a:p>
        </p:txBody>
      </p:sp>
    </p:spTree>
    <p:extLst>
      <p:ext uri="{BB962C8B-B14F-4D97-AF65-F5344CB8AC3E}">
        <p14:creationId xmlns:p14="http://schemas.microsoft.com/office/powerpoint/2010/main" val="4141500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64DEAA-8DF2-4FF8-B34C-4B49D08F2318}" type="datetimeFigureOut">
              <a:rPr lang="en-US" smtClean="0"/>
              <a:pPr/>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902-D2C9-4A9E-8D94-22E6330FAD31}" type="slidenum">
              <a:rPr lang="en-US" smtClean="0"/>
              <a:pPr/>
              <a:t>‹#›</a:t>
            </a:fld>
            <a:endParaRPr lang="en-US"/>
          </a:p>
        </p:txBody>
      </p:sp>
    </p:spTree>
    <p:extLst>
      <p:ext uri="{BB962C8B-B14F-4D97-AF65-F5344CB8AC3E}">
        <p14:creationId xmlns:p14="http://schemas.microsoft.com/office/powerpoint/2010/main" val="3552636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4DEAA-8DF2-4FF8-B34C-4B49D08F2318}" type="datetimeFigureOut">
              <a:rPr lang="en-US" smtClean="0"/>
              <a:pPr/>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902-D2C9-4A9E-8D94-22E6330FAD31}" type="slidenum">
              <a:rPr lang="en-US" smtClean="0"/>
              <a:pPr/>
              <a:t>‹#›</a:t>
            </a:fld>
            <a:endParaRPr lang="en-US"/>
          </a:p>
        </p:txBody>
      </p:sp>
    </p:spTree>
    <p:extLst>
      <p:ext uri="{BB962C8B-B14F-4D97-AF65-F5344CB8AC3E}">
        <p14:creationId xmlns:p14="http://schemas.microsoft.com/office/powerpoint/2010/main" val="3646858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4DEAA-8DF2-4FF8-B34C-4B49D08F2318}" type="datetimeFigureOut">
              <a:rPr lang="en-US" smtClean="0"/>
              <a:pPr/>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902-D2C9-4A9E-8D94-22E6330FAD31}" type="slidenum">
              <a:rPr lang="en-US" smtClean="0"/>
              <a:pPr/>
              <a:t>‹#›</a:t>
            </a:fld>
            <a:endParaRPr lang="en-US"/>
          </a:p>
        </p:txBody>
      </p:sp>
    </p:spTree>
    <p:extLst>
      <p:ext uri="{BB962C8B-B14F-4D97-AF65-F5344CB8AC3E}">
        <p14:creationId xmlns:p14="http://schemas.microsoft.com/office/powerpoint/2010/main" val="323838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4DEAA-8DF2-4FF8-B34C-4B49D08F2318}" type="datetimeFigureOut">
              <a:rPr lang="en-US" smtClean="0"/>
              <a:pPr/>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902-D2C9-4A9E-8D94-22E6330FAD31}" type="slidenum">
              <a:rPr lang="en-US" smtClean="0"/>
              <a:pPr/>
              <a:t>‹#›</a:t>
            </a:fld>
            <a:endParaRPr lang="en-US"/>
          </a:p>
        </p:txBody>
      </p:sp>
    </p:spTree>
    <p:extLst>
      <p:ext uri="{BB962C8B-B14F-4D97-AF65-F5344CB8AC3E}">
        <p14:creationId xmlns:p14="http://schemas.microsoft.com/office/powerpoint/2010/main" val="97401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4DEAA-8DF2-4FF8-B34C-4B49D08F2318}" type="datetimeFigureOut">
              <a:rPr lang="en-US" smtClean="0"/>
              <a:pPr/>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902-D2C9-4A9E-8D94-22E6330FAD31}" type="slidenum">
              <a:rPr lang="en-US" smtClean="0"/>
              <a:pPr/>
              <a:t>‹#›</a:t>
            </a:fld>
            <a:endParaRPr lang="en-US"/>
          </a:p>
        </p:txBody>
      </p:sp>
    </p:spTree>
    <p:extLst>
      <p:ext uri="{BB962C8B-B14F-4D97-AF65-F5344CB8AC3E}">
        <p14:creationId xmlns:p14="http://schemas.microsoft.com/office/powerpoint/2010/main" val="140152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64DEAA-8DF2-4FF8-B34C-4B49D08F2318}" type="datetimeFigureOut">
              <a:rPr lang="en-US" smtClean="0"/>
              <a:pPr/>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902-D2C9-4A9E-8D94-22E6330FAD31}" type="slidenum">
              <a:rPr lang="en-US" smtClean="0"/>
              <a:pPr/>
              <a:t>‹#›</a:t>
            </a:fld>
            <a:endParaRPr lang="en-US"/>
          </a:p>
        </p:txBody>
      </p:sp>
    </p:spTree>
    <p:extLst>
      <p:ext uri="{BB962C8B-B14F-4D97-AF65-F5344CB8AC3E}">
        <p14:creationId xmlns:p14="http://schemas.microsoft.com/office/powerpoint/2010/main" val="2230248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64DEAA-8DF2-4FF8-B34C-4B49D08F2318}" type="datetimeFigureOut">
              <a:rPr lang="en-US" smtClean="0"/>
              <a:pPr/>
              <a:t>10/25/2013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45902-D2C9-4A9E-8D94-22E6330FAD31}" type="slidenum">
              <a:rPr lang="en-US" smtClean="0"/>
              <a:pPr/>
              <a:t>‹#›</a:t>
            </a:fld>
            <a:endParaRPr lang="en-US"/>
          </a:p>
        </p:txBody>
      </p:sp>
    </p:spTree>
    <p:extLst>
      <p:ext uri="{BB962C8B-B14F-4D97-AF65-F5344CB8AC3E}">
        <p14:creationId xmlns:p14="http://schemas.microsoft.com/office/powerpoint/2010/main" val="339791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64DEAA-8DF2-4FF8-B34C-4B49D08F2318}" type="datetimeFigureOut">
              <a:rPr lang="en-US" smtClean="0"/>
              <a:pPr/>
              <a:t>10/25/2013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45902-D2C9-4A9E-8D94-22E6330FAD31}" type="slidenum">
              <a:rPr lang="en-US" smtClean="0"/>
              <a:pPr/>
              <a:t>‹#›</a:t>
            </a:fld>
            <a:endParaRPr lang="en-US"/>
          </a:p>
        </p:txBody>
      </p:sp>
    </p:spTree>
    <p:extLst>
      <p:ext uri="{BB962C8B-B14F-4D97-AF65-F5344CB8AC3E}">
        <p14:creationId xmlns:p14="http://schemas.microsoft.com/office/powerpoint/2010/main" val="67670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4DEAA-8DF2-4FF8-B34C-4B49D08F2318}" type="datetimeFigureOut">
              <a:rPr lang="en-US" smtClean="0"/>
              <a:pPr/>
              <a:t>10/25/2013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45902-D2C9-4A9E-8D94-22E6330FAD31}" type="slidenum">
              <a:rPr lang="en-US" smtClean="0"/>
              <a:pPr/>
              <a:t>‹#›</a:t>
            </a:fld>
            <a:endParaRPr lang="en-US"/>
          </a:p>
        </p:txBody>
      </p:sp>
    </p:spTree>
    <p:extLst>
      <p:ext uri="{BB962C8B-B14F-4D97-AF65-F5344CB8AC3E}">
        <p14:creationId xmlns:p14="http://schemas.microsoft.com/office/powerpoint/2010/main" val="2203459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64DEAA-8DF2-4FF8-B34C-4B49D08F2318}" type="datetimeFigureOut">
              <a:rPr lang="en-US" smtClean="0"/>
              <a:pPr/>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902-D2C9-4A9E-8D94-22E6330FAD31}" type="slidenum">
              <a:rPr lang="en-US" smtClean="0"/>
              <a:pPr/>
              <a:t>‹#›</a:t>
            </a:fld>
            <a:endParaRPr lang="en-US"/>
          </a:p>
        </p:txBody>
      </p:sp>
    </p:spTree>
    <p:extLst>
      <p:ext uri="{BB962C8B-B14F-4D97-AF65-F5344CB8AC3E}">
        <p14:creationId xmlns:p14="http://schemas.microsoft.com/office/powerpoint/2010/main" val="176859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64DEAA-8DF2-4FF8-B34C-4B49D08F2318}" type="datetimeFigureOut">
              <a:rPr lang="en-US" smtClean="0"/>
              <a:pPr/>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902-D2C9-4A9E-8D94-22E6330FAD31}" type="slidenum">
              <a:rPr lang="en-US" smtClean="0"/>
              <a:pPr/>
              <a:t>‹#›</a:t>
            </a:fld>
            <a:endParaRPr lang="en-US"/>
          </a:p>
        </p:txBody>
      </p:sp>
    </p:spTree>
    <p:extLst>
      <p:ext uri="{BB962C8B-B14F-4D97-AF65-F5344CB8AC3E}">
        <p14:creationId xmlns:p14="http://schemas.microsoft.com/office/powerpoint/2010/main" val="4276310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4DEAA-8DF2-4FF8-B34C-4B49D08F2318}" type="datetimeFigureOut">
              <a:rPr lang="en-US" smtClean="0"/>
              <a:pPr/>
              <a:t>10/25/2013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45902-D2C9-4A9E-8D94-22E6330FAD31}" type="slidenum">
              <a:rPr lang="en-US" smtClean="0"/>
              <a:pPr/>
              <a:t>‹#›</a:t>
            </a:fld>
            <a:endParaRPr lang="en-US"/>
          </a:p>
        </p:txBody>
      </p:sp>
    </p:spTree>
    <p:extLst>
      <p:ext uri="{BB962C8B-B14F-4D97-AF65-F5344CB8AC3E}">
        <p14:creationId xmlns:p14="http://schemas.microsoft.com/office/powerpoint/2010/main" val="28240916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online.wsj.com/article/SB10001424052970204505304577001590489178360.html" TargetMode="External"/><Relationship Id="rId2" Type="http://schemas.openxmlformats.org/officeDocument/2006/relationships/hyperlink" Target="http://blogs-images.forbes.com/robertwood/files/2011/10/Zhili.jpg" TargetMode="Externa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nytimes.com/2008/03/24/world/asia/24tibet.html" TargetMode="External"/><Relationship Id="rId7"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www.ibtimes.com/china-responds-ethnic-riots-inner-mongolia-287983" TargetMode="External"/><Relationship Id="rId4" Type="http://schemas.openxmlformats.org/officeDocument/2006/relationships/hyperlink" Target="http://www.neweurasia.net/cross-regional-and-blogosphere/riots-in-urumqi/"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online.wsj.com/article/SB10001424052970204505304577001590489178360.html" TargetMode="External"/><Relationship Id="rId2" Type="http://schemas.openxmlformats.org/officeDocument/2006/relationships/hyperlink" Target="http://blogs-images.forbes.com/robertwood/files/2011/10/Zhili.jpg" TargetMode="Externa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76" y="2130425"/>
            <a:ext cx="9144000" cy="1470025"/>
          </a:xfrm>
        </p:spPr>
        <p:txBody>
          <a:bodyPr>
            <a:noAutofit/>
          </a:bodyPr>
          <a:lstStyle/>
          <a:p>
            <a:r>
              <a:rPr lang="en-US" sz="3200" dirty="0"/>
              <a:t>"Leadership Disincentives: How the promotion process for officials undermines economic and social development in China"</a:t>
            </a:r>
            <a:endParaRPr lang="en-US" sz="3200" b="1" dirty="0">
              <a:latin typeface="Times New Roman" pitchFamily="18" charset="0"/>
              <a:cs typeface="Times New Roman" pitchFamily="18" charset="0"/>
            </a:endParaRPr>
          </a:p>
        </p:txBody>
      </p:sp>
      <p:sp>
        <p:nvSpPr>
          <p:cNvPr id="3" name="Subtitle 2"/>
          <p:cNvSpPr>
            <a:spLocks noGrp="1"/>
          </p:cNvSpPr>
          <p:nvPr>
            <p:ph type="subTitle" idx="1"/>
          </p:nvPr>
        </p:nvSpPr>
        <p:spPr>
          <a:xfrm>
            <a:off x="-19876" y="3886200"/>
            <a:ext cx="9144000" cy="2286000"/>
          </a:xfrm>
        </p:spPr>
        <p:txBody>
          <a:bodyPr>
            <a:normAutofit fontScale="25000" lnSpcReduction="20000"/>
          </a:bodyPr>
          <a:lstStyle/>
          <a:p>
            <a:r>
              <a:rPr lang="en-US" sz="5500" dirty="0" smtClean="0">
                <a:solidFill>
                  <a:schemeClr val="tx1"/>
                </a:solidFill>
                <a:latin typeface="Times New Roman" pitchFamily="18" charset="0"/>
                <a:cs typeface="Times New Roman" pitchFamily="18" charset="0"/>
              </a:rPr>
              <a:t>Pierre F. Landry</a:t>
            </a:r>
            <a:r>
              <a:rPr lang="en-US" sz="5500" dirty="0">
                <a:solidFill>
                  <a:schemeClr val="tx1"/>
                </a:solidFill>
                <a:latin typeface="Times New Roman" pitchFamily="18" charset="0"/>
                <a:cs typeface="Times New Roman" pitchFamily="18" charset="0"/>
              </a:rPr>
              <a:t>	</a:t>
            </a:r>
            <a:r>
              <a:rPr lang="en-US" sz="5500" dirty="0" smtClean="0">
                <a:solidFill>
                  <a:schemeClr val="tx1"/>
                </a:solidFill>
                <a:latin typeface="Times New Roman" pitchFamily="18" charset="0"/>
                <a:cs typeface="Times New Roman" pitchFamily="18" charset="0"/>
              </a:rPr>
              <a:t>				</a:t>
            </a:r>
            <a:r>
              <a:rPr lang="en-US" sz="5500" dirty="0" err="1" smtClean="0">
                <a:solidFill>
                  <a:schemeClr val="tx1"/>
                </a:solidFill>
                <a:latin typeface="Times New Roman" pitchFamily="18" charset="0"/>
                <a:cs typeface="Times New Roman" pitchFamily="18" charset="0"/>
              </a:rPr>
              <a:t>Xiaobo</a:t>
            </a:r>
            <a:r>
              <a:rPr lang="en-US" sz="5500" dirty="0" smtClean="0">
                <a:solidFill>
                  <a:schemeClr val="tx1"/>
                </a:solidFill>
                <a:latin typeface="Times New Roman" pitchFamily="18" charset="0"/>
                <a:cs typeface="Times New Roman" pitchFamily="18" charset="0"/>
              </a:rPr>
              <a:t> </a:t>
            </a:r>
            <a:r>
              <a:rPr lang="en-US" sz="5500" dirty="0" err="1">
                <a:solidFill>
                  <a:schemeClr val="tx1"/>
                </a:solidFill>
                <a:latin typeface="Times New Roman" pitchFamily="18" charset="0"/>
                <a:cs typeface="Times New Roman" pitchFamily="18" charset="0"/>
              </a:rPr>
              <a:t>Lü</a:t>
            </a:r>
            <a:r>
              <a:rPr lang="en-US" sz="5500" dirty="0">
                <a:solidFill>
                  <a:schemeClr val="tx1"/>
                </a:solidFill>
                <a:latin typeface="Times New Roman" pitchFamily="18" charset="0"/>
                <a:cs typeface="Times New Roman" pitchFamily="18" charset="0"/>
              </a:rPr>
              <a:t> </a:t>
            </a:r>
            <a:endParaRPr lang="en-US" sz="5500" dirty="0" smtClean="0">
              <a:solidFill>
                <a:schemeClr val="tx1"/>
              </a:solidFill>
              <a:latin typeface="Times New Roman" pitchFamily="18" charset="0"/>
              <a:cs typeface="Times New Roman" pitchFamily="18" charset="0"/>
            </a:endParaRPr>
          </a:p>
          <a:p>
            <a:r>
              <a:rPr lang="en-US" sz="5500" dirty="0" smtClean="0">
                <a:solidFill>
                  <a:schemeClr val="tx1"/>
                </a:solidFill>
                <a:latin typeface="Times New Roman" pitchFamily="18" charset="0"/>
                <a:cs typeface="Times New Roman" pitchFamily="18" charset="0"/>
              </a:rPr>
              <a:t>University </a:t>
            </a:r>
            <a:r>
              <a:rPr lang="en-US" sz="5500" dirty="0">
                <a:solidFill>
                  <a:schemeClr val="tx1"/>
                </a:solidFill>
                <a:latin typeface="Times New Roman" pitchFamily="18" charset="0"/>
                <a:cs typeface="Times New Roman" pitchFamily="18" charset="0"/>
              </a:rPr>
              <a:t>of </a:t>
            </a:r>
            <a:r>
              <a:rPr lang="en-US" sz="5500" dirty="0" smtClean="0">
                <a:solidFill>
                  <a:schemeClr val="tx1"/>
                </a:solidFill>
                <a:latin typeface="Times New Roman" pitchFamily="18" charset="0"/>
                <a:cs typeface="Times New Roman" pitchFamily="18" charset="0"/>
              </a:rPr>
              <a:t>Pittsburgh					Texas </a:t>
            </a:r>
            <a:r>
              <a:rPr lang="en-US" sz="5500" dirty="0">
                <a:solidFill>
                  <a:schemeClr val="tx1"/>
                </a:solidFill>
                <a:latin typeface="Times New Roman" pitchFamily="18" charset="0"/>
                <a:cs typeface="Times New Roman" pitchFamily="18" charset="0"/>
              </a:rPr>
              <a:t>A&amp;M University </a:t>
            </a:r>
          </a:p>
          <a:p>
            <a:r>
              <a:rPr lang="en-US" sz="5500" dirty="0" smtClean="0">
                <a:solidFill>
                  <a:schemeClr val="tx1"/>
                </a:solidFill>
                <a:latin typeface="Times New Roman" pitchFamily="18" charset="0"/>
                <a:cs typeface="Times New Roman" pitchFamily="18" charset="0"/>
              </a:rPr>
              <a:t>Department </a:t>
            </a:r>
            <a:r>
              <a:rPr lang="en-US" sz="5500" dirty="0">
                <a:solidFill>
                  <a:schemeClr val="tx1"/>
                </a:solidFill>
                <a:latin typeface="Times New Roman" pitchFamily="18" charset="0"/>
                <a:cs typeface="Times New Roman" pitchFamily="18" charset="0"/>
              </a:rPr>
              <a:t>of Political </a:t>
            </a:r>
            <a:r>
              <a:rPr lang="en-US" sz="5500" dirty="0" smtClean="0">
                <a:solidFill>
                  <a:schemeClr val="tx1"/>
                </a:solidFill>
                <a:latin typeface="Times New Roman" pitchFamily="18" charset="0"/>
                <a:cs typeface="Times New Roman" pitchFamily="18" charset="0"/>
              </a:rPr>
              <a:t>Science			Bush </a:t>
            </a:r>
            <a:r>
              <a:rPr lang="en-US" sz="5500" dirty="0">
                <a:solidFill>
                  <a:schemeClr val="tx1"/>
                </a:solidFill>
                <a:latin typeface="Times New Roman" pitchFamily="18" charset="0"/>
                <a:cs typeface="Times New Roman" pitchFamily="18" charset="0"/>
              </a:rPr>
              <a:t>School of Government and Public </a:t>
            </a:r>
            <a:r>
              <a:rPr lang="en-US" sz="5500" dirty="0" smtClean="0">
                <a:solidFill>
                  <a:schemeClr val="tx1"/>
                </a:solidFill>
                <a:latin typeface="Times New Roman" pitchFamily="18" charset="0"/>
                <a:cs typeface="Times New Roman" pitchFamily="18" charset="0"/>
              </a:rPr>
              <a:t>Service</a:t>
            </a:r>
          </a:p>
          <a:p>
            <a:endParaRPr lang="en-US" sz="5500" dirty="0" smtClean="0">
              <a:solidFill>
                <a:schemeClr val="tx1"/>
              </a:solidFill>
              <a:latin typeface="Times New Roman" pitchFamily="18" charset="0"/>
              <a:cs typeface="Times New Roman" pitchFamily="18" charset="0"/>
            </a:endParaRPr>
          </a:p>
          <a:p>
            <a:endParaRPr lang="en-US" dirty="0" smtClean="0">
              <a:solidFill>
                <a:schemeClr val="tx1"/>
              </a:solidFill>
              <a:latin typeface="Times New Roman" pitchFamily="18" charset="0"/>
              <a:cs typeface="Times New Roman" pitchFamily="18" charset="0"/>
            </a:endParaRPr>
          </a:p>
          <a:p>
            <a:endParaRPr lang="en-US" dirty="0" smtClean="0">
              <a:solidFill>
                <a:schemeClr val="tx1"/>
              </a:solidFill>
              <a:latin typeface="Times New Roman" pitchFamily="18" charset="0"/>
              <a:cs typeface="Times New Roman" pitchFamily="18" charset="0"/>
            </a:endParaRPr>
          </a:p>
          <a:p>
            <a:endParaRPr lang="en-US" sz="4300" dirty="0" smtClean="0">
              <a:solidFill>
                <a:schemeClr val="tx1"/>
              </a:solidFill>
              <a:latin typeface="Times New Roman" pitchFamily="18" charset="0"/>
              <a:cs typeface="Times New Roman" pitchFamily="18" charset="0"/>
            </a:endParaRPr>
          </a:p>
          <a:p>
            <a:endParaRPr lang="en-US" sz="4300" dirty="0">
              <a:solidFill>
                <a:schemeClr val="tx1"/>
              </a:solidFill>
              <a:latin typeface="Times New Roman" pitchFamily="18" charset="0"/>
              <a:cs typeface="Times New Roman" pitchFamily="18" charset="0"/>
            </a:endParaRPr>
          </a:p>
          <a:p>
            <a:endParaRPr lang="en-US" sz="4300" dirty="0" smtClean="0">
              <a:solidFill>
                <a:schemeClr val="tx1"/>
              </a:solidFill>
              <a:latin typeface="Times New Roman" pitchFamily="18" charset="0"/>
              <a:cs typeface="Times New Roman" pitchFamily="18" charset="0"/>
            </a:endParaRPr>
          </a:p>
          <a:p>
            <a:endParaRPr lang="en-US" sz="4300" dirty="0" smtClean="0">
              <a:solidFill>
                <a:schemeClr val="tx1"/>
              </a:solidFill>
              <a:latin typeface="Times New Roman" pitchFamily="18" charset="0"/>
              <a:cs typeface="Times New Roman" pitchFamily="18" charset="0"/>
            </a:endParaRPr>
          </a:p>
          <a:p>
            <a:endParaRPr lang="en-US" sz="4300" dirty="0" smtClean="0">
              <a:solidFill>
                <a:schemeClr val="tx1"/>
              </a:solidFill>
              <a:latin typeface="Times New Roman" pitchFamily="18" charset="0"/>
              <a:cs typeface="Times New Roman" pitchFamily="18" charset="0"/>
            </a:endParaRPr>
          </a:p>
          <a:p>
            <a:r>
              <a:rPr lang="en-US" sz="4300" u="sng" dirty="0" smtClean="0">
                <a:solidFill>
                  <a:schemeClr val="tx1"/>
                </a:solidFill>
                <a:latin typeface="Times New Roman" pitchFamily="18" charset="0"/>
                <a:cs typeface="Times New Roman" pitchFamily="18" charset="0"/>
              </a:rPr>
              <a:t> </a:t>
            </a:r>
            <a:endParaRPr lang="en-US" sz="4300" dirty="0">
              <a:solidFill>
                <a:schemeClr val="tx1"/>
              </a:solidFill>
              <a:latin typeface="Times New Roman" pitchFamily="18" charset="0"/>
              <a:cs typeface="Times New Roman" pitchFamily="18" charset="0"/>
            </a:endParaRPr>
          </a:p>
        </p:txBody>
      </p:sp>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40000"/>
                    <a:lumOff val="60000"/>
                  </a:schemeClr>
                </a:solidFill>
                <a:latin typeface="Times New Roman" pitchFamily="18" charset="0"/>
                <a:cs typeface="Times New Roman" pitchFamily="18" charset="0"/>
              </a:rPr>
              <a:t>Motivations		Main Argument	Empirical Strategy	 Cases Studies	Conclusions</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5" name="Rectangle 4"/>
          <p:cNvSpPr/>
          <p:nvPr/>
        </p:nvSpPr>
        <p:spPr>
          <a:xfrm>
            <a:off x="0" y="381000"/>
            <a:ext cx="9144000" cy="2782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67545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686800" cy="1371600"/>
          </a:xfrm>
        </p:spPr>
        <p:txBody>
          <a:bodyPr>
            <a:noAutofit/>
          </a:bodyPr>
          <a:lstStyle/>
          <a:p>
            <a:r>
              <a:rPr lang="en-US" sz="3600" b="1" dirty="0" smtClean="0">
                <a:latin typeface="Times New Roman" pitchFamily="18" charset="0"/>
                <a:cs typeface="Times New Roman" pitchFamily="18" charset="0"/>
              </a:rPr>
              <a:t>Dependent Variables</a:t>
            </a:r>
            <a:br>
              <a:rPr lang="en-US" sz="3600" b="1" dirty="0" smtClean="0">
                <a:latin typeface="Times New Roman" pitchFamily="18" charset="0"/>
                <a:cs typeface="Times New Roman" pitchFamily="18" charset="0"/>
              </a:rPr>
            </a:br>
            <a:endParaRPr lang="en-US" sz="3600" b="1" dirty="0">
              <a:latin typeface="Times New Roman" pitchFamily="18" charset="0"/>
              <a:cs typeface="Times New Roman" pitchFamily="18" charset="0"/>
            </a:endParaRPr>
          </a:p>
        </p:txBody>
      </p:sp>
      <p:sp>
        <p:nvSpPr>
          <p:cNvPr id="3" name="Subtitle 2"/>
          <p:cNvSpPr>
            <a:spLocks noGrp="1"/>
          </p:cNvSpPr>
          <p:nvPr>
            <p:ph idx="1"/>
          </p:nvPr>
        </p:nvSpPr>
        <p:spPr>
          <a:xfrm>
            <a:off x="457200" y="1752600"/>
            <a:ext cx="8686800" cy="4727632"/>
          </a:xfrm>
        </p:spPr>
        <p:txBody>
          <a:bodyPr>
            <a:normAutofit/>
          </a:bodyPr>
          <a:lstStyle/>
          <a:p>
            <a:pPr marL="0" indent="0">
              <a:buNone/>
            </a:pPr>
            <a:r>
              <a:rPr lang="en-US" b="1" u="sng" dirty="0">
                <a:solidFill>
                  <a:schemeClr val="tx2"/>
                </a:solidFill>
                <a:latin typeface="Times New Roman" pitchFamily="18" charset="0"/>
                <a:cs typeface="Times New Roman" pitchFamily="18" charset="0"/>
              </a:rPr>
              <a:t>F</a:t>
            </a:r>
            <a:r>
              <a:rPr lang="en-US" b="1" u="sng" dirty="0" smtClean="0">
                <a:solidFill>
                  <a:schemeClr val="tx2"/>
                </a:solidFill>
                <a:latin typeface="Times New Roman" pitchFamily="18" charset="0"/>
                <a:cs typeface="Times New Roman" pitchFamily="18" charset="0"/>
              </a:rPr>
              <a:t>iscal </a:t>
            </a:r>
            <a:r>
              <a:rPr lang="en-US" b="1" u="sng" dirty="0">
                <a:solidFill>
                  <a:schemeClr val="tx2"/>
                </a:solidFill>
                <a:latin typeface="Times New Roman" pitchFamily="18" charset="0"/>
                <a:cs typeface="Times New Roman" pitchFamily="18" charset="0"/>
              </a:rPr>
              <a:t>extraction</a:t>
            </a:r>
            <a:r>
              <a:rPr lang="en-US" b="1" dirty="0" smtClean="0">
                <a:solidFill>
                  <a:schemeClr val="tx2"/>
                </a:solidFill>
                <a:latin typeface="Times New Roman" pitchFamily="18" charset="0"/>
                <a:cs typeface="Times New Roman" pitchFamily="18" charset="0"/>
              </a:rPr>
              <a:t>:</a:t>
            </a:r>
          </a:p>
          <a:p>
            <a:pPr marL="0" indent="0">
              <a:buNone/>
            </a:pPr>
            <a:endParaRPr lang="en-US" b="1" dirty="0">
              <a:solidFill>
                <a:schemeClr val="tx2"/>
              </a:solidFill>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All_tax</a:t>
            </a:r>
            <a:r>
              <a:rPr lang="en-US" sz="2400" dirty="0" smtClean="0">
                <a:latin typeface="Times New Roman" pitchFamily="18" charset="0"/>
                <a:cs typeface="Times New Roman" pitchFamily="18" charset="0"/>
              </a:rPr>
              <a:t> 1 = Local </a:t>
            </a:r>
            <a:r>
              <a:rPr lang="en-US" sz="2400" dirty="0">
                <a:latin typeface="Times New Roman" pitchFamily="18" charset="0"/>
                <a:cs typeface="Times New Roman" pitchFamily="18" charset="0"/>
              </a:rPr>
              <a:t>taxes and </a:t>
            </a:r>
            <a:r>
              <a:rPr lang="en-US" sz="2400" dirty="0" smtClean="0">
                <a:latin typeface="Times New Roman" pitchFamily="18" charset="0"/>
                <a:cs typeface="Times New Roman" pitchFamily="18" charset="0"/>
              </a:rPr>
              <a:t>fees + </a:t>
            </a:r>
            <a:r>
              <a:rPr lang="en-US" sz="2400" dirty="0">
                <a:latin typeface="Times New Roman" pitchFamily="18" charset="0"/>
                <a:cs typeface="Times New Roman" pitchFamily="18" charset="0"/>
              </a:rPr>
              <a:t>remitted fiscal </a:t>
            </a:r>
            <a:r>
              <a:rPr lang="en-US" sz="2400" dirty="0" smtClean="0">
                <a:latin typeface="Times New Roman" pitchFamily="18" charset="0"/>
                <a:cs typeface="Times New Roman" pitchFamily="18" charset="0"/>
              </a:rPr>
              <a:t>revenues</a:t>
            </a:r>
          </a:p>
          <a:p>
            <a:pPr marL="0" indent="0">
              <a:buNone/>
            </a:pPr>
            <a:endParaRPr lang="en-US" sz="2400" dirty="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All_tax</a:t>
            </a:r>
            <a:r>
              <a:rPr lang="en-US" sz="2400" dirty="0" smtClean="0">
                <a:latin typeface="Times New Roman" pitchFamily="18" charset="0"/>
                <a:cs typeface="Times New Roman" pitchFamily="18" charset="0"/>
              </a:rPr>
              <a:t> 2 = Local </a:t>
            </a:r>
            <a:r>
              <a:rPr lang="en-US" sz="2400" dirty="0">
                <a:latin typeface="Times New Roman" pitchFamily="18" charset="0"/>
                <a:cs typeface="Times New Roman" pitchFamily="18" charset="0"/>
              </a:rPr>
              <a:t>taxes and </a:t>
            </a:r>
            <a:r>
              <a:rPr lang="en-US" sz="2400" dirty="0" smtClean="0">
                <a:latin typeface="Times New Roman" pitchFamily="18" charset="0"/>
                <a:cs typeface="Times New Roman" pitchFamily="18" charset="0"/>
              </a:rPr>
              <a:t>fees+ </a:t>
            </a:r>
            <a:r>
              <a:rPr lang="en-US" sz="2400" dirty="0">
                <a:latin typeface="Times New Roman" pitchFamily="18" charset="0"/>
                <a:cs typeface="Times New Roman" pitchFamily="18" charset="0"/>
              </a:rPr>
              <a:t>remitted fiscal </a:t>
            </a:r>
            <a:r>
              <a:rPr lang="en-US" sz="2400" dirty="0" smtClean="0">
                <a:latin typeface="Times New Roman" pitchFamily="18" charset="0"/>
                <a:cs typeface="Times New Roman" pitchFamily="18" charset="0"/>
              </a:rPr>
              <a:t>revenues + government fund</a:t>
            </a:r>
          </a:p>
          <a:p>
            <a:pPr marL="0" indent="0">
              <a:buNone/>
            </a:pP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Measured as both </a:t>
            </a:r>
            <a:r>
              <a:rPr lang="en-US" sz="2400" dirty="0">
                <a:latin typeface="Times New Roman" pitchFamily="18" charset="0"/>
                <a:cs typeface="Times New Roman" pitchFamily="18" charset="0"/>
              </a:rPr>
              <a:t>the </a:t>
            </a:r>
            <a:r>
              <a:rPr lang="en-US" sz="2400" b="1" dirty="0">
                <a:latin typeface="Times New Roman" pitchFamily="18" charset="0"/>
                <a:cs typeface="Times New Roman" pitchFamily="18" charset="0"/>
              </a:rPr>
              <a:t>level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log(</a:t>
            </a:r>
            <a:r>
              <a:rPr lang="en-US" sz="2400" dirty="0" err="1" smtClean="0">
                <a:latin typeface="Times New Roman" pitchFamily="18" charset="0"/>
                <a:cs typeface="Times New Roman" pitchFamily="18" charset="0"/>
              </a:rPr>
              <a:t>all_tax</a:t>
            </a:r>
            <a:r>
              <a:rPr lang="en-US" sz="2400" dirty="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per capita)) and </a:t>
            </a:r>
            <a:r>
              <a:rPr lang="en-US" sz="2400" dirty="0" smtClean="0">
                <a:latin typeface="Times New Roman" pitchFamily="18" charset="0"/>
                <a:cs typeface="Times New Roman" pitchFamily="18" charset="0"/>
              </a:rPr>
              <a:t>the </a:t>
            </a:r>
            <a:r>
              <a:rPr lang="en-US" sz="2400" b="1" dirty="0" smtClean="0">
                <a:latin typeface="Times New Roman" pitchFamily="18" charset="0"/>
                <a:cs typeface="Times New Roman" pitchFamily="18" charset="0"/>
              </a:rPr>
              <a:t>degree </a:t>
            </a:r>
            <a:r>
              <a:rPr lang="en-US" sz="2400" dirty="0">
                <a:latin typeface="Times New Roman" pitchFamily="18" charset="0"/>
                <a:cs typeface="Times New Roman" pitchFamily="18" charset="0"/>
              </a:rPr>
              <a:t>of extraction (</a:t>
            </a:r>
            <a:r>
              <a:rPr lang="en-US" sz="2400" dirty="0" err="1" smtClean="0">
                <a:latin typeface="Times New Roman" pitchFamily="18" charset="0"/>
                <a:cs typeface="Times New Roman" pitchFamily="18" charset="0"/>
              </a:rPr>
              <a:t>all_tax</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as % of </a:t>
            </a:r>
            <a:r>
              <a:rPr lang="en-US" sz="2400" dirty="0" smtClean="0">
                <a:latin typeface="Times New Roman" pitchFamily="18" charset="0"/>
                <a:cs typeface="Times New Roman" pitchFamily="18" charset="0"/>
              </a:rPr>
              <a:t>county GDP)</a:t>
            </a:r>
            <a:endParaRPr lang="en-US" sz="2400" dirty="0">
              <a:latin typeface="Times New Roman" pitchFamily="18" charset="0"/>
              <a:cs typeface="Times New Roman" pitchFamily="18" charset="0"/>
            </a:endParaRPr>
          </a:p>
        </p:txBody>
      </p:sp>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Main Argument	</a:t>
            </a:r>
            <a:r>
              <a:rPr lang="en-US" sz="1400" b="1" dirty="0" smtClean="0">
                <a:solidFill>
                  <a:schemeClr val="bg1"/>
                </a:solidFill>
                <a:latin typeface="Times New Roman" pitchFamily="18" charset="0"/>
                <a:cs typeface="Times New Roman" pitchFamily="18" charset="0"/>
              </a:rPr>
              <a:t>Empirical Strategy</a:t>
            </a:r>
            <a:r>
              <a:rPr lang="en-US" sz="1400" b="1" dirty="0" smtClean="0">
                <a:solidFill>
                  <a:schemeClr val="accent1"/>
                </a:solidFill>
                <a:latin typeface="Times New Roman" pitchFamily="18" charset="0"/>
                <a:cs typeface="Times New Roman" pitchFamily="18" charset="0"/>
              </a:rPr>
              <a:t>	 Cases Studies	Conclusions</a:t>
            </a:r>
            <a:endParaRPr lang="en-US" sz="1400" b="1" dirty="0">
              <a:solidFill>
                <a:schemeClr val="accent1"/>
              </a:solidFill>
              <a:latin typeface="Times New Roman" pitchFamily="18" charset="0"/>
              <a:cs typeface="Times New Roman" pitchFamily="18" charset="0"/>
            </a:endParaRPr>
          </a:p>
        </p:txBody>
      </p:sp>
      <p:sp>
        <p:nvSpPr>
          <p:cNvPr id="8" name="Rectangle 7"/>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USC 2013</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9" name="Rectangle 8"/>
          <p:cNvSpPr/>
          <p:nvPr/>
        </p:nvSpPr>
        <p:spPr>
          <a:xfrm>
            <a:off x="0" y="381000"/>
            <a:ext cx="9144000" cy="2782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37833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686800" cy="1371600"/>
          </a:xfrm>
        </p:spPr>
        <p:txBody>
          <a:bodyPr>
            <a:noAutofit/>
          </a:bodyPr>
          <a:lstStyle/>
          <a:p>
            <a:endParaRPr lang="en-US" sz="3600" b="1" dirty="0">
              <a:latin typeface="Times New Roman" pitchFamily="18" charset="0"/>
              <a:cs typeface="Times New Roman" pitchFamily="18" charset="0"/>
            </a:endParaRPr>
          </a:p>
        </p:txBody>
      </p:sp>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Main Argument	</a:t>
            </a:r>
            <a:r>
              <a:rPr lang="en-US" sz="1400" b="1" dirty="0" smtClean="0">
                <a:solidFill>
                  <a:schemeClr val="bg1"/>
                </a:solidFill>
                <a:latin typeface="Times New Roman" pitchFamily="18" charset="0"/>
                <a:cs typeface="Times New Roman" pitchFamily="18" charset="0"/>
              </a:rPr>
              <a:t>Empirical Strategy</a:t>
            </a:r>
            <a:r>
              <a:rPr lang="en-US" sz="1400" b="1" dirty="0" smtClean="0">
                <a:solidFill>
                  <a:schemeClr val="accent1"/>
                </a:solidFill>
                <a:latin typeface="Times New Roman" pitchFamily="18" charset="0"/>
                <a:cs typeface="Times New Roman" pitchFamily="18" charset="0"/>
              </a:rPr>
              <a:t>	 Cases Studies	Conclusions</a:t>
            </a:r>
            <a:endParaRPr lang="en-US" sz="1400" b="1" dirty="0">
              <a:solidFill>
                <a:schemeClr val="accent1"/>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299" y="3734536"/>
            <a:ext cx="375219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80158" y="685086"/>
            <a:ext cx="5363842" cy="5718232"/>
          </a:xfrm>
          <a:prstGeom prst="rect">
            <a:avLst/>
          </a:prstGeom>
        </p:spPr>
      </p:pic>
      <p:sp>
        <p:nvSpPr>
          <p:cNvPr id="9" name="Rectangle 8"/>
          <p:cNvSpPr/>
          <p:nvPr/>
        </p:nvSpPr>
        <p:spPr>
          <a:xfrm>
            <a:off x="-914401" y="2286000"/>
            <a:ext cx="5310697" cy="1200329"/>
          </a:xfrm>
          <a:prstGeom prst="rect">
            <a:avLst/>
          </a:prstGeom>
        </p:spPr>
        <p:txBody>
          <a:bodyPr wrap="square">
            <a:spAutoFit/>
          </a:bodyPr>
          <a:lstStyle/>
          <a:p>
            <a:r>
              <a:rPr lang="en-US" sz="2000" b="1"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Log (tax per capita) </a:t>
            </a:r>
            <a:endParaRPr lang="en-US" sz="3600" b="1" dirty="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in 2005, by county</a:t>
            </a:r>
          </a:p>
        </p:txBody>
      </p:sp>
      <p:sp>
        <p:nvSpPr>
          <p:cNvPr id="10" name="Rectangle 9"/>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USC 2013</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11" name="Rectangle 10"/>
          <p:cNvSpPr/>
          <p:nvPr/>
        </p:nvSpPr>
        <p:spPr>
          <a:xfrm>
            <a:off x="0" y="381000"/>
            <a:ext cx="9144000" cy="2782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227145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686800" cy="1371600"/>
          </a:xfrm>
        </p:spPr>
        <p:txBody>
          <a:bodyPr>
            <a:noAutofit/>
          </a:bodyPr>
          <a:lstStyle/>
          <a:p>
            <a:r>
              <a:rPr lang="en-US" sz="3600" b="1" dirty="0" smtClean="0">
                <a:latin typeface="Times New Roman" pitchFamily="18" charset="0"/>
                <a:cs typeface="Times New Roman" pitchFamily="18" charset="0"/>
              </a:rPr>
              <a:t>DATA</a:t>
            </a:r>
            <a:br>
              <a:rPr lang="en-US" sz="3600" b="1" dirty="0" smtClean="0">
                <a:latin typeface="Times New Roman" pitchFamily="18" charset="0"/>
                <a:cs typeface="Times New Roman" pitchFamily="18" charset="0"/>
              </a:rPr>
            </a:br>
            <a:endParaRPr lang="en-US" sz="3600" b="1" dirty="0">
              <a:latin typeface="Times New Roman" pitchFamily="18" charset="0"/>
              <a:cs typeface="Times New Roman" pitchFamily="18" charset="0"/>
            </a:endParaRPr>
          </a:p>
        </p:txBody>
      </p:sp>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Main Argument	</a:t>
            </a:r>
            <a:r>
              <a:rPr lang="en-US" sz="1400" b="1" dirty="0" smtClean="0">
                <a:solidFill>
                  <a:schemeClr val="bg1"/>
                </a:solidFill>
                <a:latin typeface="Times New Roman" pitchFamily="18" charset="0"/>
                <a:cs typeface="Times New Roman" pitchFamily="18" charset="0"/>
              </a:rPr>
              <a:t>Empirical Strategy</a:t>
            </a:r>
            <a:r>
              <a:rPr lang="en-US" sz="1400" b="1" dirty="0" smtClean="0">
                <a:solidFill>
                  <a:schemeClr val="accent1"/>
                </a:solidFill>
                <a:latin typeface="Times New Roman" pitchFamily="18" charset="0"/>
                <a:cs typeface="Times New Roman" pitchFamily="18" charset="0"/>
              </a:rPr>
              <a:t>	 Cases Studies	Conclusions</a:t>
            </a:r>
            <a:endParaRPr lang="en-US" sz="1400" b="1" dirty="0">
              <a:solidFill>
                <a:schemeClr val="accent1"/>
              </a:solidFill>
              <a:latin typeface="Times New Roman" pitchFamily="18" charset="0"/>
              <a:cs typeface="Times New Roman" pitchFamily="18" charset="0"/>
            </a:endParaRPr>
          </a:p>
        </p:txBody>
      </p:sp>
      <p:sp>
        <p:nvSpPr>
          <p:cNvPr id="10" name="Rectangle 9"/>
          <p:cNvSpPr/>
          <p:nvPr/>
        </p:nvSpPr>
        <p:spPr>
          <a:xfrm>
            <a:off x="0" y="2590800"/>
            <a:ext cx="3648929" cy="1077218"/>
          </a:xfrm>
          <a:prstGeom prst="rect">
            <a:avLst/>
          </a:prstGeom>
        </p:spPr>
        <p:txBody>
          <a:bodyPr wrap="square">
            <a:spAutoFit/>
          </a:bodyPr>
          <a:lstStyle/>
          <a:p>
            <a:pPr algn="ctr"/>
            <a:r>
              <a:rPr lang="en-US" sz="3200" b="1" dirty="0" smtClean="0">
                <a:latin typeface="Times New Roman" pitchFamily="18" charset="0"/>
                <a:cs typeface="Times New Roman" pitchFamily="18" charset="0"/>
              </a:rPr>
              <a:t>Tax as percent of county GDP, 2005</a:t>
            </a:r>
          </a:p>
        </p:txBody>
      </p:sp>
      <p:pic>
        <p:nvPicPr>
          <p:cNvPr id="4098" name="Picture 2"/>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 y="3797101"/>
            <a:ext cx="3689371" cy="2697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Content Placeholder 13" descr="All_tax_gdp1_average.png"/>
          <p:cNvPicPr>
            <a:picLocks noGrp="1" noChangeAspect="1"/>
          </p:cNvPicPr>
          <p:nvPr>
            <p:ph idx="1"/>
          </p:nvPr>
        </p:nvPicPr>
        <p:blipFill>
          <a:blip r:embed="rId3" cstate="print"/>
          <a:stretch>
            <a:fillRect/>
          </a:stretch>
        </p:blipFill>
        <p:spPr>
          <a:xfrm>
            <a:off x="3697299" y="1828800"/>
            <a:ext cx="5446701" cy="4525963"/>
          </a:xfrm>
        </p:spPr>
      </p:pic>
      <p:sp>
        <p:nvSpPr>
          <p:cNvPr id="9" name="Rectangle 8"/>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USC 2013</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11" name="Rectangle 10"/>
          <p:cNvSpPr/>
          <p:nvPr/>
        </p:nvSpPr>
        <p:spPr>
          <a:xfrm>
            <a:off x="0" y="381000"/>
            <a:ext cx="9144000" cy="2782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23441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686800" cy="1371600"/>
          </a:xfrm>
        </p:spPr>
        <p:txBody>
          <a:bodyPr>
            <a:noAutofit/>
          </a:bodyPr>
          <a:lstStyle/>
          <a:p>
            <a:r>
              <a:rPr lang="en-US" sz="3600" b="1" dirty="0" smtClean="0">
                <a:latin typeface="Times New Roman" pitchFamily="18" charset="0"/>
                <a:cs typeface="Times New Roman" pitchFamily="18" charset="0"/>
              </a:rPr>
              <a:t>Key independent variable</a:t>
            </a:r>
            <a:endParaRPr lang="en-US" sz="3600" b="1" dirty="0">
              <a:latin typeface="Times New Roman" pitchFamily="18" charset="0"/>
              <a:cs typeface="Times New Roman" pitchFamily="18" charset="0"/>
            </a:endParaRPr>
          </a:p>
        </p:txBody>
      </p:sp>
      <p:sp>
        <p:nvSpPr>
          <p:cNvPr id="3" name="Subtitle 2"/>
          <p:cNvSpPr>
            <a:spLocks noGrp="1"/>
          </p:cNvSpPr>
          <p:nvPr>
            <p:ph idx="1"/>
          </p:nvPr>
        </p:nvSpPr>
        <p:spPr>
          <a:xfrm>
            <a:off x="457200" y="1752600"/>
            <a:ext cx="8686800" cy="4727632"/>
          </a:xfrm>
        </p:spPr>
        <p:txBody>
          <a:bodyPr>
            <a:normAutofit/>
          </a:bodyPr>
          <a:lstStyle/>
          <a:p>
            <a:pPr marL="0" indent="0">
              <a:buNone/>
            </a:pPr>
            <a:endParaRPr lang="en-US" b="1" u="sng" dirty="0" smtClean="0">
              <a:solidFill>
                <a:schemeClr val="tx2"/>
              </a:solidFill>
              <a:latin typeface="Times New Roman" pitchFamily="18" charset="0"/>
              <a:cs typeface="Times New Roman" pitchFamily="18" charset="0"/>
            </a:endParaRPr>
          </a:p>
          <a:p>
            <a:pPr marL="0" indent="0">
              <a:buNone/>
            </a:pPr>
            <a:r>
              <a:rPr lang="en-US" b="1" u="sng" dirty="0" smtClean="0">
                <a:solidFill>
                  <a:schemeClr val="tx2"/>
                </a:solidFill>
                <a:latin typeface="Times New Roman" pitchFamily="18" charset="0"/>
                <a:cs typeface="Times New Roman" pitchFamily="18" charset="0"/>
              </a:rPr>
              <a:t>Pool size as proxy for local political competition</a:t>
            </a:r>
            <a:endParaRPr lang="en-US" b="1" u="sng" dirty="0">
              <a:solidFill>
                <a:schemeClr val="tx2"/>
              </a:solidFill>
              <a:latin typeface="Times New Roman" pitchFamily="18" charset="0"/>
              <a:cs typeface="Times New Roman" pitchFamily="18" charset="0"/>
            </a:endParaRPr>
          </a:p>
          <a:p>
            <a:r>
              <a:rPr lang="en-US" dirty="0">
                <a:latin typeface="Times New Roman" pitchFamily="18" charset="0"/>
                <a:cs typeface="Times New Roman" pitchFamily="18" charset="0"/>
              </a:rPr>
              <a:t>N</a:t>
            </a:r>
            <a:r>
              <a:rPr lang="en-US" dirty="0" smtClean="0">
                <a:latin typeface="Times New Roman" pitchFamily="18" charset="0"/>
                <a:cs typeface="Times New Roman" pitchFamily="18" charset="0"/>
              </a:rPr>
              <a:t>umber </a:t>
            </a:r>
            <a:r>
              <a:rPr lang="en-US" dirty="0">
                <a:latin typeface="Times New Roman" pitchFamily="18" charset="0"/>
                <a:cs typeface="Times New Roman" pitchFamily="18" charset="0"/>
              </a:rPr>
              <a:t>of county-level jurisdictions (</a:t>
            </a:r>
            <a:r>
              <a:rPr lang="en-US" dirty="0" smtClean="0">
                <a:latin typeface="Times New Roman" pitchFamily="18" charset="0"/>
                <a:cs typeface="Times New Roman" pitchFamily="18" charset="0"/>
              </a:rPr>
              <a:t>county, county-level city or urban district) under </a:t>
            </a:r>
            <a:r>
              <a:rPr lang="en-US" dirty="0">
                <a:latin typeface="Times New Roman" pitchFamily="18" charset="0"/>
                <a:cs typeface="Times New Roman" pitchFamily="18" charset="0"/>
              </a:rPr>
              <a:t>a </a:t>
            </a:r>
            <a:r>
              <a:rPr lang="en-US" dirty="0" smtClean="0">
                <a:latin typeface="Times New Roman" pitchFamily="18" charset="0"/>
                <a:cs typeface="Times New Roman" pitchFamily="18" charset="0"/>
              </a:rPr>
              <a:t>municipality or prefecture</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Range: 1 </a:t>
            </a:r>
            <a:r>
              <a:rPr lang="en-US" dirty="0">
                <a:latin typeface="Times New Roman" pitchFamily="18" charset="0"/>
                <a:cs typeface="Times New Roman" pitchFamily="18" charset="0"/>
              </a:rPr>
              <a:t>to </a:t>
            </a:r>
            <a:r>
              <a:rPr lang="en-US" dirty="0" smtClean="0">
                <a:latin typeface="Times New Roman" pitchFamily="18" charset="0"/>
                <a:cs typeface="Times New Roman" pitchFamily="18" charset="0"/>
              </a:rPr>
              <a:t>40   Mean</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10.65   SD</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5.50   </a:t>
            </a:r>
          </a:p>
          <a:p>
            <a:endParaRPr lang="en-US" dirty="0" smtClean="0">
              <a:latin typeface="Times New Roman" pitchFamily="18" charset="0"/>
              <a:cs typeface="Times New Roman" pitchFamily="18" charset="0"/>
            </a:endParaRPr>
          </a:p>
        </p:txBody>
      </p:sp>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Main Argument	</a:t>
            </a:r>
            <a:r>
              <a:rPr lang="en-US" sz="1400" b="1" dirty="0" smtClean="0">
                <a:solidFill>
                  <a:schemeClr val="bg1"/>
                </a:solidFill>
                <a:latin typeface="Times New Roman" pitchFamily="18" charset="0"/>
                <a:cs typeface="Times New Roman" pitchFamily="18" charset="0"/>
              </a:rPr>
              <a:t>Empirical Strategy</a:t>
            </a:r>
            <a:r>
              <a:rPr lang="en-US" sz="1400" b="1" dirty="0" smtClean="0">
                <a:solidFill>
                  <a:schemeClr val="accent1"/>
                </a:solidFill>
                <a:latin typeface="Times New Roman" pitchFamily="18" charset="0"/>
                <a:cs typeface="Times New Roman" pitchFamily="18" charset="0"/>
              </a:rPr>
              <a:t>	 Cases Studies	Conclusions</a:t>
            </a:r>
            <a:endParaRPr lang="en-US" sz="1400" b="1" dirty="0">
              <a:solidFill>
                <a:schemeClr val="accent1"/>
              </a:solidFill>
              <a:latin typeface="Times New Roman" pitchFamily="18" charset="0"/>
              <a:cs typeface="Times New Roman" pitchFamily="18" charset="0"/>
            </a:endParaRPr>
          </a:p>
        </p:txBody>
      </p:sp>
      <p:sp>
        <p:nvSpPr>
          <p:cNvPr id="8" name="Rectangle 7"/>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USC 2013</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9" name="Rectangle 8"/>
          <p:cNvSpPr/>
          <p:nvPr/>
        </p:nvSpPr>
        <p:spPr>
          <a:xfrm>
            <a:off x="0" y="381000"/>
            <a:ext cx="9144000" cy="2782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4403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686800" cy="1371600"/>
          </a:xfrm>
        </p:spPr>
        <p:txBody>
          <a:bodyPr>
            <a:noAutofit/>
          </a:bodyPr>
          <a:lstStyle/>
          <a:p>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endParaRPr lang="en-US" sz="3600" b="1" dirty="0">
              <a:latin typeface="Times New Roman" pitchFamily="18" charset="0"/>
              <a:cs typeface="Times New Roman" pitchFamily="18" charset="0"/>
            </a:endParaRPr>
          </a:p>
        </p:txBody>
      </p:sp>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Main Argument	</a:t>
            </a:r>
            <a:r>
              <a:rPr lang="en-US" sz="1400" b="1" dirty="0" smtClean="0">
                <a:solidFill>
                  <a:schemeClr val="bg1"/>
                </a:solidFill>
                <a:latin typeface="Times New Roman" pitchFamily="18" charset="0"/>
                <a:cs typeface="Times New Roman" pitchFamily="18" charset="0"/>
              </a:rPr>
              <a:t>Empirical Strategy</a:t>
            </a:r>
            <a:r>
              <a:rPr lang="en-US" sz="1400" b="1" dirty="0" smtClean="0">
                <a:solidFill>
                  <a:schemeClr val="accent1"/>
                </a:solidFill>
                <a:latin typeface="Times New Roman" pitchFamily="18" charset="0"/>
                <a:cs typeface="Times New Roman" pitchFamily="18" charset="0"/>
              </a:rPr>
              <a:t>	 Cases Studies	Conclusions</a:t>
            </a:r>
            <a:endParaRPr lang="en-US" sz="1400" b="1" dirty="0">
              <a:solidFill>
                <a:schemeClr val="accent1"/>
              </a:solidFill>
              <a:latin typeface="Times New Roman" pitchFamily="18" charset="0"/>
              <a:cs typeface="Times New Roman" pitchFamily="18" charset="0"/>
            </a:endParaRPr>
          </a:p>
        </p:txBody>
      </p:sp>
      <p:sp>
        <p:nvSpPr>
          <p:cNvPr id="7" name="Rectangle 6"/>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Brown University, November 1, 2012</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9" name="Rectangle 8"/>
          <p:cNvSpPr/>
          <p:nvPr/>
        </p:nvSpPr>
        <p:spPr>
          <a:xfrm>
            <a:off x="235519" y="3474091"/>
            <a:ext cx="3648929" cy="584775"/>
          </a:xfrm>
          <a:prstGeom prst="rect">
            <a:avLst/>
          </a:prstGeom>
        </p:spPr>
        <p:txBody>
          <a:bodyPr wrap="square">
            <a:spAutoFit/>
          </a:bodyPr>
          <a:lstStyle/>
          <a:p>
            <a:r>
              <a:rPr lang="en-US" sz="3200" b="1" dirty="0" smtClean="0">
                <a:latin typeface="Times New Roman" pitchFamily="18" charset="0"/>
                <a:cs typeface="Times New Roman" pitchFamily="18" charset="0"/>
              </a:rPr>
              <a:t>Pool size (2005)</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604" y="659448"/>
            <a:ext cx="5369091" cy="5820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6973" y="4050225"/>
            <a:ext cx="3276600" cy="239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0" y="381000"/>
            <a:ext cx="9144000" cy="2782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032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686800" cy="1371600"/>
          </a:xfrm>
        </p:spPr>
        <p:txBody>
          <a:bodyPr>
            <a:noAutofit/>
          </a:bodyPr>
          <a:lstStyle/>
          <a:p>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endParaRPr lang="en-US" sz="3600" b="1" dirty="0">
              <a:latin typeface="Times New Roman" pitchFamily="18" charset="0"/>
              <a:cs typeface="Times New Roman" pitchFamily="18" charset="0"/>
            </a:endParaRPr>
          </a:p>
        </p:txBody>
      </p:sp>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Main Argument	</a:t>
            </a:r>
            <a:r>
              <a:rPr lang="en-US" sz="1400" b="1" dirty="0" smtClean="0">
                <a:solidFill>
                  <a:schemeClr val="bg1"/>
                </a:solidFill>
                <a:latin typeface="Times New Roman" pitchFamily="18" charset="0"/>
                <a:cs typeface="Times New Roman" pitchFamily="18" charset="0"/>
              </a:rPr>
              <a:t>Empirical Strategy</a:t>
            </a:r>
            <a:r>
              <a:rPr lang="en-US" sz="1400" b="1" dirty="0" smtClean="0">
                <a:solidFill>
                  <a:schemeClr val="accent1"/>
                </a:solidFill>
                <a:latin typeface="Times New Roman" pitchFamily="18" charset="0"/>
                <a:cs typeface="Times New Roman" pitchFamily="18" charset="0"/>
              </a:rPr>
              <a:t>	 Cases Studies	Conclusions</a:t>
            </a:r>
            <a:endParaRPr lang="en-US" sz="1400" b="1" dirty="0">
              <a:solidFill>
                <a:schemeClr val="accent1"/>
              </a:solidFill>
              <a:latin typeface="Times New Roman" pitchFamily="18" charset="0"/>
              <a:cs typeface="Times New Roman" pitchFamily="18" charset="0"/>
            </a:endParaRPr>
          </a:p>
        </p:txBody>
      </p:sp>
      <p:sp>
        <p:nvSpPr>
          <p:cNvPr id="5" name="Rectangle 4"/>
          <p:cNvSpPr/>
          <p:nvPr/>
        </p:nvSpPr>
        <p:spPr>
          <a:xfrm>
            <a:off x="0" y="381000"/>
            <a:ext cx="9144000" cy="2782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Brown University, November 1, 2012</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9" name="Rectangle 8"/>
          <p:cNvSpPr/>
          <p:nvPr/>
        </p:nvSpPr>
        <p:spPr>
          <a:xfrm>
            <a:off x="235519" y="3474091"/>
            <a:ext cx="3648929" cy="584775"/>
          </a:xfrm>
          <a:prstGeom prst="rect">
            <a:avLst/>
          </a:prstGeom>
        </p:spPr>
        <p:txBody>
          <a:bodyPr wrap="square">
            <a:spAutoFit/>
          </a:bodyPr>
          <a:lstStyle/>
          <a:p>
            <a:r>
              <a:rPr lang="en-US" sz="3200" b="1" dirty="0" smtClean="0">
                <a:latin typeface="Times New Roman" pitchFamily="18" charset="0"/>
                <a:cs typeface="Times New Roman" pitchFamily="18" charset="0"/>
              </a:rPr>
              <a:t>Pool size (2005)</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8483" y="667354"/>
            <a:ext cx="5352544" cy="5804332"/>
          </a:xfrm>
          <a:prstGeom prst="rect">
            <a:avLst/>
          </a:prstGeom>
        </p:spPr>
      </p:pic>
      <p:pic>
        <p:nvPicPr>
          <p:cNvPr id="6" name="Picture 2"/>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6973" y="4050225"/>
            <a:ext cx="3276600" cy="239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35767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296"/>
            <a:ext cx="8229600" cy="758342"/>
          </a:xfrm>
        </p:spPr>
        <p:txBody>
          <a:bodyPr>
            <a:normAutofit fontScale="90000"/>
          </a:bodyPr>
          <a:lstStyle/>
          <a:p>
            <a:r>
              <a:rPr lang="en-US" b="1" dirty="0" smtClean="0">
                <a:latin typeface="Times New Roman" pitchFamily="18" charset="0"/>
                <a:cs typeface="Times New Roman" pitchFamily="18" charset="0"/>
              </a:rPr>
              <a:t>Constraints</a:t>
            </a:r>
            <a:endParaRPr lang="en-US" b="1" dirty="0">
              <a:latin typeface="Times New Roman" pitchFamily="18" charset="0"/>
              <a:cs typeface="Times New Roman" pitchFamily="18" charset="0"/>
            </a:endParaRPr>
          </a:p>
        </p:txBody>
      </p:sp>
      <p:sp>
        <p:nvSpPr>
          <p:cNvPr id="6" name="Text Placeholder 5"/>
          <p:cNvSpPr>
            <a:spLocks noGrp="1"/>
          </p:cNvSpPr>
          <p:nvPr>
            <p:ph type="body" idx="1"/>
          </p:nvPr>
        </p:nvSpPr>
        <p:spPr>
          <a:xfrm>
            <a:off x="457200" y="1535113"/>
            <a:ext cx="8511826" cy="639762"/>
          </a:xfrm>
        </p:spPr>
        <p:txBody>
          <a:bodyPr>
            <a:normAutofit/>
          </a:bodyPr>
          <a:lstStyle/>
          <a:p>
            <a:r>
              <a:rPr lang="en-US" i="1" dirty="0" err="1" smtClean="0">
                <a:latin typeface="Times New Roman" pitchFamily="18" charset="0"/>
                <a:cs typeface="Times New Roman" pitchFamily="18" charset="0"/>
              </a:rPr>
              <a:t>Zhili</a:t>
            </a:r>
            <a:r>
              <a:rPr lang="en-US" i="1" dirty="0" smtClean="0">
                <a:latin typeface="Times New Roman" pitchFamily="18" charset="0"/>
                <a:cs typeface="Times New Roman" pitchFamily="18" charset="0"/>
              </a:rPr>
              <a:t> town (</a:t>
            </a:r>
            <a:r>
              <a:rPr lang="en-US" i="1" dirty="0" err="1" smtClean="0">
                <a:latin typeface="Times New Roman" pitchFamily="18" charset="0"/>
                <a:cs typeface="Times New Roman" pitchFamily="18" charset="0"/>
              </a:rPr>
              <a:t>Wuxing</a:t>
            </a:r>
            <a:r>
              <a:rPr lang="en-US" i="1" dirty="0" smtClean="0">
                <a:latin typeface="Times New Roman" pitchFamily="18" charset="0"/>
                <a:cs typeface="Times New Roman" pitchFamily="18" charset="0"/>
              </a:rPr>
              <a:t> District, Huizhou) tax revolt, October 2011</a:t>
            </a:r>
            <a:endParaRPr lang="en-US" i="1" dirty="0">
              <a:latin typeface="Times New Roman" pitchFamily="18" charset="0"/>
              <a:cs typeface="Times New Roman" pitchFamily="18" charset="0"/>
            </a:endParaRPr>
          </a:p>
        </p:txBody>
      </p:sp>
      <p:sp>
        <p:nvSpPr>
          <p:cNvPr id="3" name="Subtitle 2"/>
          <p:cNvSpPr>
            <a:spLocks noGrp="1"/>
          </p:cNvSpPr>
          <p:nvPr>
            <p:ph sz="half" idx="2"/>
          </p:nvPr>
        </p:nvSpPr>
        <p:spPr/>
        <p:txBody>
          <a:bodyPr>
            <a:normAutofit/>
          </a:bodyPr>
          <a:lstStyle/>
          <a:p>
            <a:endParaRPr lang="en-US" sz="4400" dirty="0" smtClean="0">
              <a:solidFill>
                <a:srgbClr val="0070C0"/>
              </a:solidFill>
            </a:endParaRPr>
          </a:p>
          <a:p>
            <a:pPr marL="0" indent="0">
              <a:buNone/>
            </a:pPr>
            <a:endParaRPr lang="en-US" sz="4000" dirty="0"/>
          </a:p>
          <a:p>
            <a:pPr marL="0" indent="0">
              <a:buNone/>
            </a:pPr>
            <a:endParaRPr lang="en-US" dirty="0" smtClean="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p:txBody>
      </p:sp>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bg1"/>
                </a:solidFill>
                <a:latin typeface="Times New Roman" pitchFamily="18" charset="0"/>
                <a:cs typeface="Times New Roman" pitchFamily="18" charset="0"/>
              </a:rPr>
              <a:t>Main Argument</a:t>
            </a:r>
            <a:r>
              <a:rPr lang="en-US" sz="1400" b="1" dirty="0" smtClean="0">
                <a:solidFill>
                  <a:schemeClr val="accent1"/>
                </a:solidFill>
                <a:latin typeface="Times New Roman" pitchFamily="18" charset="0"/>
                <a:cs typeface="Times New Roman" pitchFamily="18" charset="0"/>
              </a:rPr>
              <a:t>	</a:t>
            </a:r>
            <a:r>
              <a:rPr lang="en-US" sz="1400" b="1" dirty="0">
                <a:solidFill>
                  <a:schemeClr val="accent1"/>
                </a:solidFill>
                <a:latin typeface="Times New Roman" pitchFamily="18" charset="0"/>
                <a:cs typeface="Times New Roman" pitchFamily="18" charset="0"/>
              </a:rPr>
              <a:t>Empirical Strategy</a:t>
            </a:r>
            <a:r>
              <a:rPr lang="en-US" sz="1400" b="1" dirty="0" smtClean="0">
                <a:solidFill>
                  <a:schemeClr val="accent1"/>
                </a:solidFill>
                <a:latin typeface="Times New Roman" pitchFamily="18" charset="0"/>
                <a:cs typeface="Times New Roman" pitchFamily="18" charset="0"/>
              </a:rPr>
              <a:t>	 Cases Studies	Conclusions</a:t>
            </a:r>
            <a:endParaRPr lang="en-US" sz="1400" b="1" dirty="0">
              <a:solidFill>
                <a:schemeClr val="accent1"/>
              </a:solidFill>
              <a:latin typeface="Times New Roman" pitchFamily="18" charset="0"/>
              <a:cs typeface="Times New Roman" pitchFamily="18" charset="0"/>
            </a:endParaRPr>
          </a:p>
        </p:txBody>
      </p:sp>
      <p:sp>
        <p:nvSpPr>
          <p:cNvPr id="10" name="Rectangle 9"/>
          <p:cNvSpPr/>
          <p:nvPr/>
        </p:nvSpPr>
        <p:spPr>
          <a:xfrm>
            <a:off x="4538872" y="4952103"/>
            <a:ext cx="4067139" cy="261610"/>
          </a:xfrm>
          <a:prstGeom prst="rect">
            <a:avLst/>
          </a:prstGeom>
        </p:spPr>
        <p:txBody>
          <a:bodyPr wrap="none">
            <a:spAutoFit/>
          </a:bodyPr>
          <a:lstStyle/>
          <a:p>
            <a:r>
              <a:rPr lang="en-US" sz="1100" dirty="0" smtClean="0">
                <a:hlinkClick r:id="rId2"/>
              </a:rPr>
              <a:t>http://blogs-images.forbes.com/robertwood/files/2011/10/Zhili.jpg</a:t>
            </a:r>
            <a:endParaRPr lang="en-US" sz="1600" dirty="0"/>
          </a:p>
        </p:txBody>
      </p:sp>
      <p:sp>
        <p:nvSpPr>
          <p:cNvPr id="11" name="Rectangle 10"/>
          <p:cNvSpPr/>
          <p:nvPr/>
        </p:nvSpPr>
        <p:spPr>
          <a:xfrm>
            <a:off x="250953" y="4985946"/>
            <a:ext cx="4977029" cy="230832"/>
          </a:xfrm>
          <a:prstGeom prst="rect">
            <a:avLst/>
          </a:prstGeom>
        </p:spPr>
        <p:txBody>
          <a:bodyPr wrap="square">
            <a:spAutoFit/>
          </a:bodyPr>
          <a:lstStyle/>
          <a:p>
            <a:r>
              <a:rPr lang="en-US" sz="900" dirty="0" smtClean="0">
                <a:hlinkClick r:id="rId3"/>
              </a:rPr>
              <a:t>http://online.wsj.com/article/SB10001424052970204505304577001590489178360.html</a:t>
            </a:r>
            <a:endParaRPr lang="en-US" sz="1100" dirty="0">
              <a:solidFill>
                <a:schemeClr val="bg1">
                  <a:lumMod val="85000"/>
                </a:schemeClr>
              </a:solidFill>
            </a:endParaRPr>
          </a:p>
        </p:txBody>
      </p:sp>
      <p:pic>
        <p:nvPicPr>
          <p:cNvPr id="1034" name="Picture 10" descr="http://si.wsj.net/public/resources/images/WO-AH570_CPROTE_G_201110271957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037" y="2286000"/>
            <a:ext cx="4094841" cy="273236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blogs-images.forbes.com/robertwood/files/2011/10/Zhil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2719" y="2276061"/>
            <a:ext cx="4346307" cy="263628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USC 2013</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14" name="Rectangle 13"/>
          <p:cNvSpPr/>
          <p:nvPr/>
        </p:nvSpPr>
        <p:spPr>
          <a:xfrm>
            <a:off x="0" y="381000"/>
            <a:ext cx="9144000" cy="2782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1895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Minority “autonomous regions”</a:t>
            </a:r>
            <a:endParaRPr lang="en-US" b="1" dirty="0">
              <a:latin typeface="Times New Roman" pitchFamily="18" charset="0"/>
              <a:cs typeface="Times New Roman" pitchFamily="18" charset="0"/>
            </a:endParaRPr>
          </a:p>
        </p:txBody>
      </p:sp>
      <p:sp>
        <p:nvSpPr>
          <p:cNvPr id="5" name="Content Placeholder 4"/>
          <p:cNvSpPr>
            <a:spLocks noGrp="1"/>
          </p:cNvSpPr>
          <p:nvPr>
            <p:ph idx="1"/>
          </p:nvPr>
        </p:nvSpPr>
        <p:spPr>
          <a:xfrm>
            <a:off x="457200" y="1219200"/>
            <a:ext cx="8229600" cy="4906963"/>
          </a:xfrm>
        </p:spPr>
        <p:txBody>
          <a:bodyPr/>
          <a:lstStyle/>
          <a:p>
            <a:r>
              <a:rPr lang="en-US" dirty="0" smtClean="0">
                <a:latin typeface="Times New Roman" pitchFamily="18" charset="0"/>
                <a:cs typeface="Times New Roman" pitchFamily="18" charset="0"/>
              </a:rPr>
              <a:t>Lhasa (March 2008)</a:t>
            </a:r>
          </a:p>
          <a:p>
            <a:r>
              <a:rPr lang="en-US" dirty="0" smtClean="0">
                <a:latin typeface="Times New Roman" pitchFamily="18" charset="0"/>
                <a:cs typeface="Times New Roman" pitchFamily="18" charset="0"/>
              </a:rPr>
              <a:t>Urumqi (July 2009)</a:t>
            </a: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err="1" smtClean="0">
                <a:latin typeface="Times New Roman" pitchFamily="18" charset="0"/>
                <a:cs typeface="Times New Roman" pitchFamily="18" charset="0"/>
              </a:rPr>
              <a:t>Xilinhot</a:t>
            </a:r>
            <a:r>
              <a:rPr lang="en-US" dirty="0" smtClean="0">
                <a:latin typeface="Times New Roman" pitchFamily="18" charset="0"/>
                <a:cs typeface="Times New Roman" pitchFamily="18" charset="0"/>
              </a:rPr>
              <a:t> (2011-05-23) </a:t>
            </a:r>
            <a:endParaRPr lang="en-US" dirty="0">
              <a:latin typeface="Times New Roman" pitchFamily="18" charset="0"/>
              <a:cs typeface="Times New Roman" pitchFamily="18" charset="0"/>
            </a:endParaRPr>
          </a:p>
        </p:txBody>
      </p:sp>
      <p:pic>
        <p:nvPicPr>
          <p:cNvPr id="1026" name="Picture 2" descr="urumqi_ri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590800"/>
            <a:ext cx="3276600" cy="2457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5867400"/>
            <a:ext cx="8839200" cy="646331"/>
          </a:xfrm>
          <a:prstGeom prst="rect">
            <a:avLst/>
          </a:prstGeom>
        </p:spPr>
        <p:txBody>
          <a:bodyPr wrap="square">
            <a:spAutoFit/>
          </a:bodyPr>
          <a:lstStyle/>
          <a:p>
            <a:r>
              <a:rPr lang="en-US" sz="1200" dirty="0">
                <a:hlinkClick r:id="rId3"/>
              </a:rPr>
              <a:t>http://www.nytimes.com/2008/03/24/world/asia/24tibet.html</a:t>
            </a:r>
            <a:endParaRPr lang="en-US" sz="1200" dirty="0" smtClean="0">
              <a:hlinkClick r:id="rId4"/>
            </a:endParaRPr>
          </a:p>
          <a:p>
            <a:r>
              <a:rPr lang="en-US" sz="1200" dirty="0" smtClean="0">
                <a:hlinkClick r:id="rId4"/>
              </a:rPr>
              <a:t>http</a:t>
            </a:r>
            <a:r>
              <a:rPr lang="en-US" sz="1200" dirty="0">
                <a:hlinkClick r:id="rId4"/>
              </a:rPr>
              <a:t>://www.neweurasia.net/cross-regional-and-blogosphere/riots-in-urumqi</a:t>
            </a:r>
            <a:r>
              <a:rPr lang="en-US" sz="1200" dirty="0" smtClean="0">
                <a:hlinkClick r:id="rId4"/>
              </a:rPr>
              <a:t>/</a:t>
            </a:r>
            <a:endParaRPr lang="en-US" sz="1200" dirty="0" smtClean="0"/>
          </a:p>
          <a:p>
            <a:r>
              <a:rPr lang="en-US" sz="1200" dirty="0">
                <a:hlinkClick r:id="rId5"/>
              </a:rPr>
              <a:t>http://www.ibtimes.com/china-responds-ethnic-riots-inner-mongolia-287983</a:t>
            </a:r>
            <a:endParaRPr lang="en-US" sz="1200" dirty="0"/>
          </a:p>
        </p:txBody>
      </p:sp>
      <p:pic>
        <p:nvPicPr>
          <p:cNvPr id="1028" name="Picture 4" descr="http://graphics8.nytimes.com/images/2008/03/24/world/24tibet-ledespan-6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1295400"/>
            <a:ext cx="4191000" cy="23190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1.ibtimes.com/sites/www.ibtimes.com/files/styles/article_large/public/2011/06/02/108363-protest-in-xilinhot-inner-mongolia-autonomous-regi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3780" y="3723859"/>
            <a:ext cx="2900803" cy="232064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Wang Le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Wang Le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Wang Lequa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Wang Lequa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6" descr="Wang Lequa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http://images.china.cn/images1/200710/41044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81549" y="3723859"/>
            <a:ext cx="962391" cy="1324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116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2077"/>
            <a:ext cx="9144000" cy="6857810"/>
          </a:xfrm>
        </p:spPr>
      </p:pic>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Main Argument	</a:t>
            </a:r>
            <a:r>
              <a:rPr lang="en-US" sz="1400" b="1" dirty="0" smtClean="0">
                <a:solidFill>
                  <a:schemeClr val="bg1"/>
                </a:solidFill>
                <a:latin typeface="Times New Roman" pitchFamily="18" charset="0"/>
                <a:cs typeface="Times New Roman" pitchFamily="18" charset="0"/>
              </a:rPr>
              <a:t>Empirical Strategy</a:t>
            </a:r>
            <a:r>
              <a:rPr lang="en-US" sz="1400" b="1" dirty="0" smtClean="0">
                <a:solidFill>
                  <a:schemeClr val="accent1"/>
                </a:solidFill>
                <a:latin typeface="Times New Roman" pitchFamily="18" charset="0"/>
                <a:cs typeface="Times New Roman" pitchFamily="18" charset="0"/>
              </a:rPr>
              <a:t>	 Cases Studies	Conclusions</a:t>
            </a:r>
            <a:endParaRPr lang="en-US" sz="1400" b="1" dirty="0">
              <a:solidFill>
                <a:schemeClr val="accent1"/>
              </a:solidFill>
              <a:latin typeface="Times New Roman" pitchFamily="18" charset="0"/>
              <a:cs typeface="Times New Roman" pitchFamily="18" charset="0"/>
            </a:endParaRPr>
          </a:p>
        </p:txBody>
      </p:sp>
      <p:sp>
        <p:nvSpPr>
          <p:cNvPr id="7" name="Rectangle 6"/>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Brown University, November 1, 2012</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6" name="Title 5"/>
          <p:cNvSpPr>
            <a:spLocks noGrp="1"/>
          </p:cNvSpPr>
          <p:nvPr>
            <p:ph type="title"/>
          </p:nvPr>
        </p:nvSpPr>
        <p:spPr/>
        <p:txBody>
          <a:bodyPr/>
          <a:lstStyle/>
          <a:p>
            <a:endParaRPr lang="en-US" dirty="0"/>
          </a:p>
        </p:txBody>
      </p:sp>
      <p:sp>
        <p:nvSpPr>
          <p:cNvPr id="8" name="Rectangle 7"/>
          <p:cNvSpPr/>
          <p:nvPr/>
        </p:nvSpPr>
        <p:spPr>
          <a:xfrm>
            <a:off x="0" y="381000"/>
            <a:ext cx="9144000" cy="2782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293345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686800" cy="1371600"/>
          </a:xfrm>
        </p:spPr>
        <p:txBody>
          <a:bodyPr>
            <a:noAutofit/>
          </a:bodyPr>
          <a:lstStyle/>
          <a:p>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endParaRPr lang="en-US" sz="3600" b="1" dirty="0">
              <a:latin typeface="Times New Roman" pitchFamily="18" charset="0"/>
              <a:cs typeface="Times New Roman" pitchFamily="18" charset="0"/>
            </a:endParaRPr>
          </a:p>
        </p:txBody>
      </p:sp>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Main Argument	</a:t>
            </a:r>
            <a:r>
              <a:rPr lang="en-US" sz="1400" b="1" dirty="0" smtClean="0">
                <a:solidFill>
                  <a:schemeClr val="bg1"/>
                </a:solidFill>
                <a:latin typeface="Times New Roman" pitchFamily="18" charset="0"/>
                <a:cs typeface="Times New Roman" pitchFamily="18" charset="0"/>
              </a:rPr>
              <a:t>Empirical Strategy</a:t>
            </a:r>
            <a:r>
              <a:rPr lang="en-US" sz="1400" b="1" dirty="0" smtClean="0">
                <a:solidFill>
                  <a:schemeClr val="accent1"/>
                </a:solidFill>
                <a:latin typeface="Times New Roman" pitchFamily="18" charset="0"/>
                <a:cs typeface="Times New Roman" pitchFamily="18" charset="0"/>
              </a:rPr>
              <a:t>	 Cases Studies	Conclusions</a:t>
            </a:r>
            <a:endParaRPr lang="en-US" sz="1400" b="1" dirty="0">
              <a:solidFill>
                <a:schemeClr val="accent1"/>
              </a:solidFill>
              <a:latin typeface="Times New Roman" pitchFamily="18" charset="0"/>
              <a:cs typeface="Times New Roman" pitchFamily="18" charset="0"/>
            </a:endParaRPr>
          </a:p>
        </p:txBody>
      </p:sp>
      <p:sp>
        <p:nvSpPr>
          <p:cNvPr id="7" name="Rectangle 6"/>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Brown University, November 1, 2012</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9" name="Rectangle 8"/>
          <p:cNvSpPr/>
          <p:nvPr/>
        </p:nvSpPr>
        <p:spPr>
          <a:xfrm>
            <a:off x="214155" y="2509864"/>
            <a:ext cx="4641281" cy="1077218"/>
          </a:xfrm>
          <a:prstGeom prst="rect">
            <a:avLst/>
          </a:prstGeom>
        </p:spPr>
        <p:txBody>
          <a:bodyPr wrap="square">
            <a:spAutoFit/>
          </a:bodyPr>
          <a:lstStyle/>
          <a:p>
            <a:r>
              <a:rPr lang="en-US" sz="3200" b="1" dirty="0" smtClean="0">
                <a:latin typeface="Times New Roman" pitchFamily="18" charset="0"/>
                <a:cs typeface="Times New Roman" pitchFamily="18" charset="0"/>
              </a:rPr>
              <a:t>NASA Nightlight</a:t>
            </a:r>
          </a:p>
          <a:p>
            <a:r>
              <a:rPr lang="en-US" sz="3200" b="1" dirty="0" smtClean="0">
                <a:latin typeface="Times New Roman" pitchFamily="18" charset="0"/>
                <a:cs typeface="Times New Roman" pitchFamily="18" charset="0"/>
              </a:rPr>
              <a:t>(Satellite F15, 2005)</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9786" y="676389"/>
            <a:ext cx="5344213" cy="5795298"/>
          </a:xfrm>
          <a:prstGeom prst="rect">
            <a:avLst/>
          </a:prstGeom>
        </p:spPr>
      </p:pic>
      <p:pic>
        <p:nvPicPr>
          <p:cNvPr id="4098" name="Picture 2"/>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531" y="3702600"/>
            <a:ext cx="3756468" cy="2749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0" y="381000"/>
            <a:ext cx="9144000" cy="2782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9913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1066800"/>
            <a:ext cx="8458200" cy="5059363"/>
          </a:xfrm>
        </p:spPr>
        <p:txBody>
          <a:bodyPr>
            <a:normAutofit/>
          </a:bodyPr>
          <a:lstStyle/>
          <a:p>
            <a:pPr marL="0" indent="0">
              <a:buNone/>
            </a:pPr>
            <a:r>
              <a:rPr lang="en-US" sz="2800" b="1" dirty="0" smtClean="0">
                <a:solidFill>
                  <a:srgbClr val="0070C0"/>
                </a:solidFill>
                <a:latin typeface="Times New Roman" pitchFamily="18" charset="0"/>
                <a:cs typeface="Times New Roman" pitchFamily="18" charset="0"/>
              </a:rPr>
              <a:t>What are the political-economic consequences of authoritarian endurance in China?</a:t>
            </a:r>
            <a:endParaRPr lang="en-US" sz="2800" b="1" dirty="0">
              <a:solidFill>
                <a:srgbClr val="0070C0"/>
              </a:solidFill>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Interactions between four sets of players</a:t>
            </a:r>
          </a:p>
          <a:p>
            <a:pPr marL="0" indent="0">
              <a:buNone/>
            </a:pPr>
            <a:endParaRPr lang="en-US" sz="2800" b="1" dirty="0" smtClean="0">
              <a:latin typeface="Times New Roman" pitchFamily="18" charset="0"/>
              <a:cs typeface="Times New Roman" pitchFamily="18" charset="0"/>
            </a:endParaRPr>
          </a:p>
          <a:p>
            <a:pPr marL="0" indent="0">
              <a:buNone/>
            </a:pPr>
            <a:endParaRPr lang="en-US" sz="2800" b="1" dirty="0">
              <a:latin typeface="Times New Roman" pitchFamily="18" charset="0"/>
              <a:cs typeface="Times New Roman" pitchFamily="18" charset="0"/>
            </a:endParaRPr>
          </a:p>
          <a:p>
            <a:pPr marL="0" indent="0">
              <a:buNone/>
            </a:pPr>
            <a:endParaRPr lang="en-US" sz="2800" b="1" dirty="0" smtClean="0">
              <a:latin typeface="Times New Roman" pitchFamily="18" charset="0"/>
              <a:cs typeface="Times New Roman" pitchFamily="18" charset="0"/>
            </a:endParaRPr>
          </a:p>
          <a:p>
            <a:endParaRPr lang="en-US" sz="2000" b="1" dirty="0" smtClean="0">
              <a:solidFill>
                <a:schemeClr val="tx1">
                  <a:lumMod val="50000"/>
                  <a:lumOff val="50000"/>
                </a:schemeClr>
              </a:solidFill>
              <a:latin typeface="Times New Roman" pitchFamily="18" charset="0"/>
              <a:cs typeface="Times New Roman" pitchFamily="18" charset="0"/>
            </a:endParaRPr>
          </a:p>
          <a:p>
            <a:pPr marL="0" indent="0">
              <a:buNone/>
            </a:pPr>
            <a:endParaRPr lang="en-US" sz="900" b="1" dirty="0">
              <a:solidFill>
                <a:schemeClr val="tx1">
                  <a:lumMod val="50000"/>
                  <a:lumOff val="50000"/>
                </a:schemeClr>
              </a:solidFill>
              <a:latin typeface="Times New Roman" pitchFamily="18" charset="0"/>
              <a:cs typeface="Times New Roman" pitchFamily="18" charset="0"/>
            </a:endParaRPr>
          </a:p>
          <a:p>
            <a:pPr marL="0" indent="0">
              <a:buNone/>
            </a:pPr>
            <a:r>
              <a:rPr lang="en-US" sz="1800" b="1" dirty="0" smtClean="0">
                <a:solidFill>
                  <a:schemeClr val="tx1">
                    <a:lumMod val="50000"/>
                    <a:lumOff val="50000"/>
                  </a:schemeClr>
                </a:solidFill>
                <a:latin typeface="Times New Roman" pitchFamily="18" charset="0"/>
                <a:cs typeface="Times New Roman" pitchFamily="18" charset="0"/>
              </a:rPr>
              <a:t> Central leaders--Ministry of finance--CCP Organization--Local Governments</a:t>
            </a:r>
          </a:p>
          <a:p>
            <a:pPr>
              <a:buNone/>
            </a:pPr>
            <a:endParaRPr lang="en-US" sz="2400" b="1" dirty="0">
              <a:latin typeface="Times New Roman" pitchFamily="18" charset="0"/>
              <a:cs typeface="Times New Roman" pitchFamily="18" charset="0"/>
            </a:endParaRPr>
          </a:p>
          <a:p>
            <a:pPr marL="0" indent="0">
              <a:buNone/>
            </a:pPr>
            <a:endParaRPr lang="en-US" sz="4400" b="1" dirty="0" smtClean="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p:txBody>
      </p:sp>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Times New Roman" pitchFamily="18" charset="0"/>
                <a:cs typeface="Times New Roman" pitchFamily="18" charset="0"/>
              </a:rPr>
              <a:t>Motivations		</a:t>
            </a:r>
            <a:r>
              <a:rPr lang="en-US" sz="1400" b="1" dirty="0" smtClean="0">
                <a:solidFill>
                  <a:schemeClr val="accent1"/>
                </a:solidFill>
                <a:latin typeface="Times New Roman" pitchFamily="18" charset="0"/>
                <a:cs typeface="Times New Roman" pitchFamily="18" charset="0"/>
              </a:rPr>
              <a:t>Main Argument	Empirical Strategy	 Cases Studies	Conclusions</a:t>
            </a:r>
            <a:endParaRPr lang="en-US" sz="1400" b="1" dirty="0">
              <a:solidFill>
                <a:schemeClr val="accent1"/>
              </a:solidFill>
              <a:latin typeface="Times New Roman" pitchFamily="18" charset="0"/>
              <a:cs typeface="Times New Roman" pitchFamily="18" charset="0"/>
            </a:endParaRPr>
          </a:p>
        </p:txBody>
      </p:sp>
      <p:sp>
        <p:nvSpPr>
          <p:cNvPr id="5" name="Rectangle 4"/>
          <p:cNvSpPr/>
          <p:nvPr/>
        </p:nvSpPr>
        <p:spPr>
          <a:xfrm>
            <a:off x="0" y="381000"/>
            <a:ext cx="9144000" cy="2782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s://encrypted-tbn2.gstatic.com/images?q=tbn:ANd9GcQ6vTtLYdUnQomOAX6ThVHPMLCrOQKfg4Q9DCPGeKC5wlIXYEnu1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9375" y="2472400"/>
            <a:ext cx="2276475" cy="20097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s.china.cn/images1/200710/4090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2942" y="2468127"/>
            <a:ext cx="1412425" cy="20097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0.gstatic.com/images?q=tbn:ANd9GcTd0miCxMoLIJl1GOd0prAq4oujT_JRuhuP1nkkE8QtfS2nR4-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61" y="2463853"/>
            <a:ext cx="133985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0.gstatic.com/images?q=tbn:ANd9GcR0wSIiil10EmWssp7qadWqM9vAlSSNpf52va7KpX0eT5G31B_rX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2463854"/>
            <a:ext cx="3265886" cy="200977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a:t>
            </a:r>
            <a:r>
              <a:rPr lang="en-US" sz="1400" dirty="0" smtClean="0">
                <a:solidFill>
                  <a:schemeClr val="tx2">
                    <a:lumMod val="40000"/>
                    <a:lumOff val="60000"/>
                  </a:schemeClr>
                </a:solidFill>
                <a:latin typeface="Times New Roman" pitchFamily="18" charset="0"/>
                <a:cs typeface="Times New Roman" pitchFamily="18" charset="0"/>
              </a:rPr>
              <a:t>Competition </a:t>
            </a:r>
            <a:r>
              <a:rPr lang="en-US" sz="1400" dirty="0">
                <a:solidFill>
                  <a:schemeClr val="tx2">
                    <a:lumMod val="40000"/>
                    <a:lumOff val="60000"/>
                  </a:schemeClr>
                </a:solidFill>
                <a:latin typeface="Times New Roman" pitchFamily="18" charset="0"/>
                <a:cs typeface="Times New Roman" pitchFamily="18" charset="0"/>
              </a:rPr>
              <a:t>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USC 2013</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10" name="Rectangle 9"/>
          <p:cNvSpPr/>
          <p:nvPr/>
        </p:nvSpPr>
        <p:spPr>
          <a:xfrm>
            <a:off x="10886" y="648393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55234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70" y="0"/>
            <a:ext cx="9153974" cy="6867544"/>
          </a:xfrm>
        </p:spPr>
      </p:pic>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Main Argument	</a:t>
            </a:r>
            <a:r>
              <a:rPr lang="en-US" sz="1400" b="1" dirty="0" smtClean="0">
                <a:solidFill>
                  <a:schemeClr val="bg1"/>
                </a:solidFill>
                <a:latin typeface="Times New Roman" pitchFamily="18" charset="0"/>
                <a:cs typeface="Times New Roman" pitchFamily="18" charset="0"/>
              </a:rPr>
              <a:t>Empirical Strategy</a:t>
            </a:r>
            <a:r>
              <a:rPr lang="en-US" sz="1400" b="1" dirty="0" smtClean="0">
                <a:solidFill>
                  <a:schemeClr val="accent1"/>
                </a:solidFill>
                <a:latin typeface="Times New Roman" pitchFamily="18" charset="0"/>
                <a:cs typeface="Times New Roman" pitchFamily="18" charset="0"/>
              </a:rPr>
              <a:t>	 Cases Studies	Conclusions</a:t>
            </a:r>
            <a:endParaRPr lang="en-US" sz="1400" b="1" dirty="0">
              <a:solidFill>
                <a:schemeClr val="accent1"/>
              </a:solidFill>
              <a:latin typeface="Times New Roman" pitchFamily="18" charset="0"/>
              <a:cs typeface="Times New Roman" pitchFamily="18" charset="0"/>
            </a:endParaRPr>
          </a:p>
        </p:txBody>
      </p:sp>
      <p:sp>
        <p:nvSpPr>
          <p:cNvPr id="7" name="Rectangle 6"/>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Brown University, November 1, 2012</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6" name="Title 5"/>
          <p:cNvSpPr>
            <a:spLocks noGrp="1"/>
          </p:cNvSpPr>
          <p:nvPr>
            <p:ph type="title"/>
          </p:nvPr>
        </p:nvSpPr>
        <p:spPr/>
        <p:txBody>
          <a:bodyPr/>
          <a:lstStyle/>
          <a:p>
            <a:endParaRPr lang="en-US" dirty="0"/>
          </a:p>
        </p:txBody>
      </p:sp>
      <p:sp>
        <p:nvSpPr>
          <p:cNvPr id="9" name="Rectangle 8"/>
          <p:cNvSpPr/>
          <p:nvPr/>
        </p:nvSpPr>
        <p:spPr>
          <a:xfrm>
            <a:off x="0" y="381000"/>
            <a:ext cx="9144000" cy="2782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878730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Main Argument	</a:t>
            </a:r>
            <a:r>
              <a:rPr lang="en-US" sz="1400" b="1" dirty="0" smtClean="0">
                <a:solidFill>
                  <a:schemeClr val="bg1"/>
                </a:solidFill>
                <a:latin typeface="Times New Roman" pitchFamily="18" charset="0"/>
                <a:cs typeface="Times New Roman" pitchFamily="18" charset="0"/>
              </a:rPr>
              <a:t>Empirical Strategy</a:t>
            </a:r>
            <a:r>
              <a:rPr lang="en-US" sz="1400" b="1" dirty="0" smtClean="0">
                <a:solidFill>
                  <a:schemeClr val="accent1"/>
                </a:solidFill>
                <a:latin typeface="Times New Roman" pitchFamily="18" charset="0"/>
                <a:cs typeface="Times New Roman" pitchFamily="18" charset="0"/>
              </a:rPr>
              <a:t>	 Cases Studies	Conclusions</a:t>
            </a:r>
            <a:endParaRPr lang="en-US" sz="1400" b="1" dirty="0">
              <a:solidFill>
                <a:schemeClr val="accent1"/>
              </a:solidFill>
              <a:latin typeface="Times New Roman" pitchFamily="18" charset="0"/>
              <a:cs typeface="Times New Roman" pitchFamily="18" charset="0"/>
            </a:endParaRPr>
          </a:p>
        </p:txBody>
      </p:sp>
      <p:sp>
        <p:nvSpPr>
          <p:cNvPr id="7" name="Rectangle 6"/>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USC 2013</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6" name="Title 5"/>
          <p:cNvSpPr>
            <a:spLocks noGrp="1"/>
          </p:cNvSpPr>
          <p:nvPr>
            <p:ph type="title"/>
          </p:nvPr>
        </p:nvSpPr>
        <p:spPr>
          <a:xfrm>
            <a:off x="457200" y="479742"/>
            <a:ext cx="8229600" cy="1143000"/>
          </a:xfrm>
        </p:spPr>
        <p:txBody>
          <a:bodyPr>
            <a:normAutofit/>
          </a:bodyPr>
          <a:lstStyle/>
          <a:p>
            <a:endParaRPr lang="en-US" dirty="0">
              <a:latin typeface="Times New Roman" pitchFamily="18" charset="0"/>
              <a:cs typeface="Times New Roman" pitchFamily="18" charset="0"/>
            </a:endParaRPr>
          </a:p>
        </p:txBody>
      </p:sp>
      <p:sp>
        <p:nvSpPr>
          <p:cNvPr id="2" name="Rectangle 1"/>
          <p:cNvSpPr/>
          <p:nvPr/>
        </p:nvSpPr>
        <p:spPr>
          <a:xfrm>
            <a:off x="3886200" y="2438400"/>
            <a:ext cx="2048142"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52925" y="2895600"/>
            <a:ext cx="21336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844" y="719227"/>
            <a:ext cx="5343525" cy="564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810000" y="1164768"/>
            <a:ext cx="1100271" cy="47244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80362" y="1142996"/>
            <a:ext cx="1294007" cy="480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381000"/>
            <a:ext cx="9144000" cy="2782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733470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Main Argument	</a:t>
            </a:r>
            <a:r>
              <a:rPr lang="en-US" sz="1400" b="1" dirty="0" smtClean="0">
                <a:solidFill>
                  <a:schemeClr val="bg1"/>
                </a:solidFill>
                <a:latin typeface="Times New Roman" pitchFamily="18" charset="0"/>
                <a:cs typeface="Times New Roman" pitchFamily="18" charset="0"/>
              </a:rPr>
              <a:t>Empirical Strategy</a:t>
            </a:r>
            <a:r>
              <a:rPr lang="en-US" sz="1400" b="1" dirty="0" smtClean="0">
                <a:solidFill>
                  <a:schemeClr val="accent1"/>
                </a:solidFill>
                <a:latin typeface="Times New Roman" pitchFamily="18" charset="0"/>
                <a:cs typeface="Times New Roman" pitchFamily="18" charset="0"/>
              </a:rPr>
              <a:t>	 Cases Studies	Conclusions</a:t>
            </a:r>
            <a:endParaRPr lang="en-US" sz="1400" b="1" dirty="0">
              <a:solidFill>
                <a:schemeClr val="accent1"/>
              </a:solidFill>
              <a:latin typeface="Times New Roman" pitchFamily="18" charset="0"/>
              <a:cs typeface="Times New Roman" pitchFamily="18" charset="0"/>
            </a:endParaRPr>
          </a:p>
        </p:txBody>
      </p:sp>
      <p:sp>
        <p:nvSpPr>
          <p:cNvPr id="7" name="Rectangle 6"/>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Brown University, November 1, 2012</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6" name="Title 5"/>
          <p:cNvSpPr>
            <a:spLocks noGrp="1"/>
          </p:cNvSpPr>
          <p:nvPr>
            <p:ph type="title"/>
          </p:nvPr>
        </p:nvSpPr>
        <p:spPr>
          <a:xfrm>
            <a:off x="457200" y="479742"/>
            <a:ext cx="8229600" cy="1143000"/>
          </a:xfrm>
        </p:spPr>
        <p:txBody>
          <a:bodyPr>
            <a:normAutofit fontScale="90000"/>
          </a:bodyPr>
          <a:lstStyle/>
          <a:p>
            <a:r>
              <a:rPr lang="en-US" dirty="0">
                <a:latin typeface="Times New Roman" pitchFamily="18" charset="0"/>
                <a:cs typeface="Times New Roman" pitchFamily="18" charset="0"/>
              </a:rPr>
              <a:t>Competing Explanations and Concerns</a:t>
            </a:r>
          </a:p>
        </p:txBody>
      </p:sp>
      <p:sp>
        <p:nvSpPr>
          <p:cNvPr id="2" name="Content Placeholder 1"/>
          <p:cNvSpPr>
            <a:spLocks noGrp="1"/>
          </p:cNvSpPr>
          <p:nvPr>
            <p:ph idx="1"/>
          </p:nvPr>
        </p:nvSpPr>
        <p:spPr/>
        <p:txBody>
          <a:bodyPr>
            <a:normAutofit/>
          </a:bodyPr>
          <a:lstStyle/>
          <a:p>
            <a:pPr marL="0" indent="0">
              <a:buNone/>
            </a:pPr>
            <a:r>
              <a:rPr lang="en-US" b="1" dirty="0">
                <a:solidFill>
                  <a:srgbClr val="0070C0"/>
                </a:solidFill>
                <a:latin typeface="Times New Roman" pitchFamily="18" charset="0"/>
                <a:cs typeface="Times New Roman" pitchFamily="18" charset="0"/>
              </a:rPr>
              <a:t>The post-1994 tax-sharing scheme</a:t>
            </a:r>
          </a:p>
          <a:p>
            <a:r>
              <a:rPr lang="en-US" sz="2300" dirty="0">
                <a:latin typeface="Times New Roman" pitchFamily="18" charset="0"/>
                <a:cs typeface="Times New Roman" pitchFamily="18" charset="0"/>
              </a:rPr>
              <a:t>Alternative dependent variable that includes part of the extra-budgetary revenue.</a:t>
            </a:r>
          </a:p>
          <a:p>
            <a:pPr marL="0" indent="0">
              <a:buNone/>
            </a:pPr>
            <a:r>
              <a:rPr lang="en-US" b="1" dirty="0">
                <a:solidFill>
                  <a:srgbClr val="0070C0"/>
                </a:solidFill>
                <a:latin typeface="Times New Roman" pitchFamily="18" charset="0"/>
                <a:cs typeface="Times New Roman" pitchFamily="18" charset="0"/>
              </a:rPr>
              <a:t>Potential omitted </a:t>
            </a:r>
            <a:r>
              <a:rPr lang="en-US" b="1" dirty="0" smtClean="0">
                <a:solidFill>
                  <a:srgbClr val="0070C0"/>
                </a:solidFill>
                <a:latin typeface="Times New Roman" pitchFamily="18" charset="0"/>
                <a:cs typeface="Times New Roman" pitchFamily="18" charset="0"/>
              </a:rPr>
              <a:t>variables</a:t>
            </a:r>
            <a:endParaRPr lang="en-US" b="1" dirty="0">
              <a:solidFill>
                <a:srgbClr val="0070C0"/>
              </a:solidFill>
              <a:latin typeface="Times New Roman" pitchFamily="18" charset="0"/>
              <a:cs typeface="Times New Roman" pitchFamily="18" charset="0"/>
            </a:endParaRPr>
          </a:p>
          <a:p>
            <a:r>
              <a:rPr lang="en-US" sz="2300" dirty="0">
                <a:latin typeface="Times New Roman" pitchFamily="18" charset="0"/>
                <a:cs typeface="Times New Roman" pitchFamily="18" charset="0"/>
              </a:rPr>
              <a:t>The fiscal demand of prefecture-level government.</a:t>
            </a:r>
          </a:p>
          <a:p>
            <a:r>
              <a:rPr lang="en-US" sz="2300" dirty="0">
                <a:latin typeface="Times New Roman" pitchFamily="18" charset="0"/>
                <a:cs typeface="Times New Roman" pitchFamily="18" charset="0"/>
              </a:rPr>
              <a:t>Disincentives from intergovernmental transfers.</a:t>
            </a:r>
          </a:p>
          <a:p>
            <a:pPr marL="0" indent="0">
              <a:buNone/>
            </a:pPr>
            <a:r>
              <a:rPr lang="en-US" b="1" dirty="0">
                <a:solidFill>
                  <a:srgbClr val="0070C0"/>
                </a:solidFill>
                <a:latin typeface="Times New Roman" pitchFamily="18" charset="0"/>
                <a:cs typeface="Times New Roman" pitchFamily="18" charset="0"/>
              </a:rPr>
              <a:t>Peer pressure</a:t>
            </a:r>
          </a:p>
          <a:p>
            <a:r>
              <a:rPr lang="en-US" sz="2400" dirty="0">
                <a:latin typeface="Times New Roman" pitchFamily="18" charset="0"/>
                <a:cs typeface="Times New Roman" pitchFamily="18" charset="0"/>
              </a:rPr>
              <a:t>County-level spatial </a:t>
            </a:r>
            <a:r>
              <a:rPr lang="en-US" sz="2400" dirty="0" smtClean="0">
                <a:latin typeface="Times New Roman" pitchFamily="18" charset="0"/>
                <a:cs typeface="Times New Roman" pitchFamily="18" charset="0"/>
              </a:rPr>
              <a:t>analysis</a:t>
            </a:r>
            <a:endParaRPr lang="en-US" sz="2400" dirty="0">
              <a:latin typeface="Times New Roman" pitchFamily="18" charset="0"/>
              <a:cs typeface="Times New Roman" pitchFamily="18" charset="0"/>
            </a:endParaRPr>
          </a:p>
        </p:txBody>
      </p:sp>
      <p:sp>
        <p:nvSpPr>
          <p:cNvPr id="8" name="Rectangle 7"/>
          <p:cNvSpPr/>
          <p:nvPr/>
        </p:nvSpPr>
        <p:spPr>
          <a:xfrm>
            <a:off x="0" y="381000"/>
            <a:ext cx="9144000" cy="2782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57348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Main Argument	</a:t>
            </a:r>
            <a:r>
              <a:rPr lang="en-US" sz="1400" b="1" dirty="0" smtClean="0">
                <a:solidFill>
                  <a:schemeClr val="bg1"/>
                </a:solidFill>
                <a:latin typeface="Times New Roman" pitchFamily="18" charset="0"/>
                <a:cs typeface="Times New Roman" pitchFamily="18" charset="0"/>
              </a:rPr>
              <a:t>Empirical Strategy</a:t>
            </a:r>
            <a:r>
              <a:rPr lang="en-US" sz="1400" b="1" dirty="0" smtClean="0">
                <a:solidFill>
                  <a:schemeClr val="accent1"/>
                </a:solidFill>
                <a:latin typeface="Times New Roman" pitchFamily="18" charset="0"/>
                <a:cs typeface="Times New Roman" pitchFamily="18" charset="0"/>
              </a:rPr>
              <a:t>	 Cases Studies	Conclusions</a:t>
            </a:r>
            <a:endParaRPr lang="en-US" sz="1400" b="1" dirty="0">
              <a:solidFill>
                <a:schemeClr val="accent1"/>
              </a:solidFill>
              <a:latin typeface="Times New Roman" pitchFamily="18" charset="0"/>
              <a:cs typeface="Times New Roman" pitchFamily="18" charset="0"/>
            </a:endParaRPr>
          </a:p>
        </p:txBody>
      </p:sp>
      <p:sp>
        <p:nvSpPr>
          <p:cNvPr id="7" name="Rectangle 6"/>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USC 2013</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6" name="Title 5"/>
          <p:cNvSpPr>
            <a:spLocks noGrp="1"/>
          </p:cNvSpPr>
          <p:nvPr>
            <p:ph type="title"/>
          </p:nvPr>
        </p:nvSpPr>
        <p:spPr>
          <a:xfrm>
            <a:off x="457200" y="479742"/>
            <a:ext cx="8229600" cy="1143000"/>
          </a:xfrm>
        </p:spPr>
        <p:txBody>
          <a:bodyPr>
            <a:normAutofit/>
          </a:bodyPr>
          <a:lstStyle/>
          <a:p>
            <a:endParaRPr lang="en-US" dirty="0">
              <a:latin typeface="Times New Roman" pitchFamily="18" charset="0"/>
              <a:cs typeface="Times New Roman" pitchFamily="18" charset="0"/>
            </a:endParaRPr>
          </a:p>
        </p:txBody>
      </p:sp>
      <p:sp>
        <p:nvSpPr>
          <p:cNvPr id="2" name="Rectangle 1"/>
          <p:cNvSpPr/>
          <p:nvPr/>
        </p:nvSpPr>
        <p:spPr>
          <a:xfrm>
            <a:off x="3886200" y="2438400"/>
            <a:ext cx="2048142"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52925" y="2895600"/>
            <a:ext cx="21336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844" y="719227"/>
            <a:ext cx="5343525" cy="564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0" y="381000"/>
            <a:ext cx="9144000" cy="2782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733800" y="1905000"/>
            <a:ext cx="12954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638846" y="1904996"/>
            <a:ext cx="12954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93838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7974" b="-9227"/>
          <a:stretch/>
        </p:blipFill>
        <p:spPr>
          <a:xfrm>
            <a:off x="-9094" y="1920240"/>
            <a:ext cx="9153098" cy="5577840"/>
          </a:xfrm>
        </p:spPr>
      </p:pic>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Main Argument	</a:t>
            </a:r>
            <a:r>
              <a:rPr lang="en-US" sz="1400" b="1" dirty="0" smtClean="0">
                <a:solidFill>
                  <a:schemeClr val="bg1"/>
                </a:solidFill>
                <a:latin typeface="Times New Roman" pitchFamily="18" charset="0"/>
                <a:cs typeface="Times New Roman" pitchFamily="18" charset="0"/>
              </a:rPr>
              <a:t>Empirical Strategy</a:t>
            </a:r>
            <a:r>
              <a:rPr lang="en-US" sz="1400" b="1" dirty="0" smtClean="0">
                <a:solidFill>
                  <a:schemeClr val="accent1"/>
                </a:solidFill>
                <a:latin typeface="Times New Roman" pitchFamily="18" charset="0"/>
                <a:cs typeface="Times New Roman" pitchFamily="18" charset="0"/>
              </a:rPr>
              <a:t>	 Cases Studies	Conclusions</a:t>
            </a:r>
            <a:endParaRPr lang="en-US" sz="1400" b="1" dirty="0">
              <a:solidFill>
                <a:schemeClr val="accent1"/>
              </a:solidFill>
              <a:latin typeface="Times New Roman" pitchFamily="18" charset="0"/>
              <a:cs typeface="Times New Roman" pitchFamily="18" charset="0"/>
            </a:endParaRPr>
          </a:p>
        </p:txBody>
      </p:sp>
      <p:sp>
        <p:nvSpPr>
          <p:cNvPr id="7" name="Rectangle 6"/>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Brown University, November 1, 2012</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6" name="Title 5"/>
          <p:cNvSpPr>
            <a:spLocks noGrp="1"/>
          </p:cNvSpPr>
          <p:nvPr>
            <p:ph type="title"/>
          </p:nvPr>
        </p:nvSpPr>
        <p:spPr>
          <a:xfrm>
            <a:off x="457200" y="479742"/>
            <a:ext cx="8229600" cy="1143000"/>
          </a:xfrm>
        </p:spPr>
        <p:txBody>
          <a:bodyPr>
            <a:normAutofit fontScale="90000"/>
          </a:bodyPr>
          <a:lstStyle/>
          <a:p>
            <a:r>
              <a:rPr lang="en-US" dirty="0" smtClean="0">
                <a:latin typeface="Times New Roman" pitchFamily="18" charset="0"/>
                <a:cs typeface="Times New Roman" pitchFamily="18" charset="0"/>
              </a:rPr>
              <a:t>Degree of fiscal extraction (% GDP)</a:t>
            </a:r>
            <a:endParaRPr lang="en-US" dirty="0">
              <a:latin typeface="Times New Roman" pitchFamily="18" charset="0"/>
              <a:cs typeface="Times New Roman" pitchFamily="18" charset="0"/>
            </a:endParaRPr>
          </a:p>
        </p:txBody>
      </p:sp>
      <p:sp>
        <p:nvSpPr>
          <p:cNvPr id="9" name="Rectangle 8"/>
          <p:cNvSpPr/>
          <p:nvPr/>
        </p:nvSpPr>
        <p:spPr>
          <a:xfrm>
            <a:off x="3733800" y="2387837"/>
            <a:ext cx="2209800" cy="2871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10400" y="2442266"/>
            <a:ext cx="1981200" cy="2871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81000"/>
            <a:ext cx="9144000" cy="2782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92" y="1595221"/>
            <a:ext cx="6705600" cy="234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249892" y="1981200"/>
            <a:ext cx="1741708"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8600" y="1361179"/>
            <a:ext cx="6858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031711" y="2706566"/>
            <a:ext cx="1567434" cy="12272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448399" y="2706562"/>
            <a:ext cx="1567434" cy="12272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938698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Main Argument	</a:t>
            </a:r>
            <a:r>
              <a:rPr lang="en-US" sz="1400" b="1" dirty="0">
                <a:solidFill>
                  <a:schemeClr val="bg1"/>
                </a:solidFill>
                <a:latin typeface="Times New Roman" pitchFamily="18" charset="0"/>
                <a:cs typeface="Times New Roman" pitchFamily="18" charset="0"/>
              </a:rPr>
              <a:t>Empirical Strategy</a:t>
            </a:r>
            <a:r>
              <a:rPr lang="en-US" sz="1400" b="1" dirty="0" smtClean="0">
                <a:solidFill>
                  <a:schemeClr val="accent1"/>
                </a:solidFill>
                <a:latin typeface="Times New Roman" pitchFamily="18" charset="0"/>
                <a:cs typeface="Times New Roman" pitchFamily="18" charset="0"/>
              </a:rPr>
              <a:t>	</a:t>
            </a:r>
            <a:r>
              <a:rPr lang="en-US" sz="1400" b="1" dirty="0" smtClean="0">
                <a:solidFill>
                  <a:schemeClr val="bg1"/>
                </a:solidFill>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Cases</a:t>
            </a:r>
            <a:r>
              <a:rPr lang="en-US" sz="1400" b="1" dirty="0" smtClean="0">
                <a:solidFill>
                  <a:schemeClr val="bg1"/>
                </a:solidFill>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Studies	Conclusions</a:t>
            </a:r>
            <a:endParaRPr lang="en-US" sz="1400" b="1" dirty="0">
              <a:solidFill>
                <a:schemeClr val="accent1"/>
              </a:solidFill>
              <a:latin typeface="Times New Roman" pitchFamily="18" charset="0"/>
              <a:cs typeface="Times New Roman" pitchFamily="18" charset="0"/>
            </a:endParaRPr>
          </a:p>
        </p:txBody>
      </p:sp>
      <p:sp>
        <p:nvSpPr>
          <p:cNvPr id="5" name="Rectangle 4"/>
          <p:cNvSpPr/>
          <p:nvPr/>
        </p:nvSpPr>
        <p:spPr>
          <a:xfrm>
            <a:off x="0" y="381000"/>
            <a:ext cx="9144000" cy="2782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Brown University, November 1, 2012</a:t>
            </a:r>
            <a:endParaRPr lang="en-US" sz="1400" b="1" dirty="0">
              <a:solidFill>
                <a:schemeClr val="tx2">
                  <a:lumMod val="40000"/>
                  <a:lumOff val="60000"/>
                </a:schemeClr>
              </a:solidFill>
              <a:latin typeface="Times New Roman" pitchFamily="18" charset="0"/>
              <a:cs typeface="Times New Roman" pitchFamily="18" charset="0"/>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786496"/>
            <a:ext cx="5162550"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62400" y="2133600"/>
            <a:ext cx="9144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63394" y="2144482"/>
            <a:ext cx="9144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53206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Main Argument	</a:t>
            </a:r>
            <a:r>
              <a:rPr lang="en-US" sz="1400" b="1" dirty="0">
                <a:solidFill>
                  <a:schemeClr val="bg1"/>
                </a:solidFill>
                <a:latin typeface="Times New Roman" pitchFamily="18" charset="0"/>
                <a:cs typeface="Times New Roman" pitchFamily="18" charset="0"/>
              </a:rPr>
              <a:t>Empirical Strategy</a:t>
            </a:r>
            <a:r>
              <a:rPr lang="en-US" sz="1400" b="1" dirty="0" smtClean="0">
                <a:solidFill>
                  <a:schemeClr val="accent1"/>
                </a:solidFill>
                <a:latin typeface="Times New Roman" pitchFamily="18" charset="0"/>
                <a:cs typeface="Times New Roman" pitchFamily="18" charset="0"/>
              </a:rPr>
              <a:t>	</a:t>
            </a:r>
            <a:r>
              <a:rPr lang="en-US" sz="1400" b="1" dirty="0" smtClean="0">
                <a:solidFill>
                  <a:schemeClr val="bg1"/>
                </a:solidFill>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Cases</a:t>
            </a:r>
            <a:r>
              <a:rPr lang="en-US" sz="1400" b="1" dirty="0" smtClean="0">
                <a:solidFill>
                  <a:schemeClr val="bg1"/>
                </a:solidFill>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Studies	Conclusions</a:t>
            </a:r>
            <a:endParaRPr lang="en-US" sz="1400" b="1" dirty="0">
              <a:solidFill>
                <a:schemeClr val="accent1"/>
              </a:solidFill>
              <a:latin typeface="Times New Roman" pitchFamily="18" charset="0"/>
              <a:cs typeface="Times New Roman" pitchFamily="18" charset="0"/>
            </a:endParaRPr>
          </a:p>
        </p:txBody>
      </p:sp>
      <p:sp>
        <p:nvSpPr>
          <p:cNvPr id="5" name="Rectangle 4"/>
          <p:cNvSpPr/>
          <p:nvPr/>
        </p:nvSpPr>
        <p:spPr>
          <a:xfrm>
            <a:off x="0" y="381000"/>
            <a:ext cx="9144000" cy="2782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Brown University, November 1, 2012</a:t>
            </a:r>
            <a:endParaRPr lang="en-US" sz="1400" b="1" dirty="0">
              <a:solidFill>
                <a:schemeClr val="tx2">
                  <a:lumMod val="40000"/>
                  <a:lumOff val="60000"/>
                </a:schemeClr>
              </a:solidFill>
              <a:latin typeface="Times New Roman" pitchFamily="18" charset="0"/>
              <a:cs typeface="Times New Roman" pitchFamily="18" charset="0"/>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08" t="10894" r="6112" b="26619"/>
          <a:stretch/>
        </p:blipFill>
        <p:spPr bwMode="auto">
          <a:xfrm>
            <a:off x="304799" y="872924"/>
            <a:ext cx="8740333" cy="4994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32814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Main Argument	Empirical</a:t>
            </a:r>
            <a:r>
              <a:rPr lang="en-US" sz="1400" b="1" dirty="0" smtClean="0">
                <a:solidFill>
                  <a:schemeClr val="bg1"/>
                </a:solidFill>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Strategy	 Cases Studies	</a:t>
            </a:r>
            <a:r>
              <a:rPr lang="en-US" sz="1400" b="1" dirty="0" smtClean="0">
                <a:solidFill>
                  <a:schemeClr val="bg1"/>
                </a:solidFill>
                <a:latin typeface="Times New Roman" pitchFamily="18" charset="0"/>
                <a:cs typeface="Times New Roman" pitchFamily="18" charset="0"/>
              </a:rPr>
              <a:t>Conclusions</a:t>
            </a:r>
            <a:endParaRPr lang="en-US" sz="1400" b="1" dirty="0">
              <a:solidFill>
                <a:schemeClr val="bg1"/>
              </a:solidFill>
              <a:latin typeface="Times New Roman" pitchFamily="18" charset="0"/>
              <a:cs typeface="Times New Roman" pitchFamily="18" charset="0"/>
            </a:endParaRPr>
          </a:p>
        </p:txBody>
      </p:sp>
      <p:sp>
        <p:nvSpPr>
          <p:cNvPr id="5" name="Rectangle 4"/>
          <p:cNvSpPr/>
          <p:nvPr/>
        </p:nvSpPr>
        <p:spPr>
          <a:xfrm>
            <a:off x="0" y="381000"/>
            <a:ext cx="9144000" cy="2782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Brown University, November 1, 2012</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6" name="Title 5"/>
          <p:cNvSpPr>
            <a:spLocks noGrp="1"/>
          </p:cNvSpPr>
          <p:nvPr>
            <p:ph type="title"/>
          </p:nvPr>
        </p:nvSpPr>
        <p:spPr>
          <a:xfrm>
            <a:off x="457200" y="479742"/>
            <a:ext cx="8229600" cy="1143000"/>
          </a:xfrm>
        </p:spPr>
        <p:txBody>
          <a:bodyPr>
            <a:normAutofit/>
          </a:bodyPr>
          <a:lstStyle/>
          <a:p>
            <a:r>
              <a:rPr lang="en-US" b="1" dirty="0" smtClean="0">
                <a:latin typeface="Times New Roman" pitchFamily="18" charset="0"/>
                <a:cs typeface="Times New Roman" pitchFamily="18" charset="0"/>
              </a:rPr>
              <a:t>Conclusions</a:t>
            </a:r>
            <a:endParaRPr lang="en-US" b="1"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marL="0" indent="0"/>
            <a:r>
              <a:rPr lang="en-US" sz="2000" b="1" dirty="0" smtClean="0">
                <a:latin typeface="Times New Roman" pitchFamily="18" charset="0"/>
                <a:cs typeface="Times New Roman" pitchFamily="18" charset="0"/>
              </a:rPr>
              <a:t>The lines of political accountability of the Chinese political system induce a fiscal ‘race-to-the-top’.</a:t>
            </a:r>
          </a:p>
          <a:p>
            <a:pPr marL="0" indent="0"/>
            <a:endParaRPr lang="en-US" sz="2000" b="1" dirty="0" smtClean="0">
              <a:latin typeface="Times New Roman" pitchFamily="18" charset="0"/>
              <a:cs typeface="Times New Roman" pitchFamily="18" charset="0"/>
            </a:endParaRPr>
          </a:p>
          <a:p>
            <a:pPr marL="0" indent="0"/>
            <a:r>
              <a:rPr lang="en-US" sz="2000" b="1" dirty="0" smtClean="0">
                <a:latin typeface="Times New Roman" pitchFamily="18" charset="0"/>
                <a:cs typeface="Times New Roman" pitchFamily="18" charset="0"/>
              </a:rPr>
              <a:t> Local heterogeneity is not random, but follows a clear political logic of promotion that compels cadres to signal loyalty by taxing more, so long as they maintain “political stability”.</a:t>
            </a:r>
          </a:p>
          <a:p>
            <a:pPr marL="0" indent="0"/>
            <a:endParaRPr lang="en-US" sz="2000" b="1" dirty="0" smtClean="0">
              <a:latin typeface="Times New Roman" pitchFamily="18" charset="0"/>
              <a:cs typeface="Times New Roman" pitchFamily="18" charset="0"/>
            </a:endParaRPr>
          </a:p>
          <a:p>
            <a:pPr marL="0" indent="0"/>
            <a:r>
              <a:rPr lang="en-US" sz="2000" b="1" dirty="0" smtClean="0">
                <a:latin typeface="Times New Roman" pitchFamily="18" charset="0"/>
                <a:cs typeface="Times New Roman" pitchFamily="18" charset="0"/>
              </a:rPr>
              <a:t>Fear of political opposition moderates the extent to which local officials overtax their citizens. The credibility of these restraints rests on the willingness of central leaders to systematically demote officials deemed “responsible” for undermining stability.</a:t>
            </a:r>
            <a:endParaRPr lang="en-US" sz="2000" dirty="0" smtClean="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endParaRPr lang="en-US" sz="2000" dirty="0">
              <a:latin typeface="Times New Roman" pitchFamily="18" charset="0"/>
              <a:cs typeface="Times New Roman" pitchFamily="18" charset="0"/>
            </a:endParaRPr>
          </a:p>
        </p:txBody>
      </p:sp>
      <p:sp>
        <p:nvSpPr>
          <p:cNvPr id="8" name="Rectangle 7"/>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54765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Main Argument	</a:t>
            </a:r>
            <a:r>
              <a:rPr lang="en-US" sz="1400" b="1" dirty="0" smtClean="0">
                <a:solidFill>
                  <a:schemeClr val="bg1"/>
                </a:solidFill>
                <a:latin typeface="Times New Roman" pitchFamily="18" charset="0"/>
                <a:cs typeface="Times New Roman" pitchFamily="18" charset="0"/>
              </a:rPr>
              <a:t>Empirical Strategy</a:t>
            </a:r>
            <a:r>
              <a:rPr lang="en-US" sz="1400" b="1" dirty="0" smtClean="0">
                <a:solidFill>
                  <a:schemeClr val="accent1"/>
                </a:solidFill>
                <a:latin typeface="Times New Roman" pitchFamily="18" charset="0"/>
                <a:cs typeface="Times New Roman" pitchFamily="18" charset="0"/>
              </a:rPr>
              <a:t>	 Cases Studies	Conclusions</a:t>
            </a:r>
            <a:endParaRPr lang="en-US" sz="1400" b="1" dirty="0">
              <a:solidFill>
                <a:schemeClr val="accent1"/>
              </a:solidFill>
              <a:latin typeface="Times New Roman" pitchFamily="18" charset="0"/>
              <a:cs typeface="Times New Roman" pitchFamily="18" charset="0"/>
            </a:endParaRPr>
          </a:p>
        </p:txBody>
      </p:sp>
      <p:sp>
        <p:nvSpPr>
          <p:cNvPr id="5" name="Rectangle 4"/>
          <p:cNvSpPr/>
          <p:nvPr/>
        </p:nvSpPr>
        <p:spPr>
          <a:xfrm>
            <a:off x="0" y="381000"/>
            <a:ext cx="9144000" cy="2782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Brown University, November 1, 2012</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6" name="Title 5"/>
          <p:cNvSpPr>
            <a:spLocks noGrp="1"/>
          </p:cNvSpPr>
          <p:nvPr>
            <p:ph type="title"/>
          </p:nvPr>
        </p:nvSpPr>
        <p:spPr>
          <a:xfrm>
            <a:off x="457200" y="479742"/>
            <a:ext cx="8229600" cy="1143000"/>
          </a:xfrm>
        </p:spPr>
        <p:txBody>
          <a:bodyPr>
            <a:normAutofit/>
          </a:bodyPr>
          <a:lstStyle/>
          <a:p>
            <a:r>
              <a:rPr lang="en-US" b="1" dirty="0">
                <a:latin typeface="Times New Roman" pitchFamily="18" charset="0"/>
                <a:cs typeface="Times New Roman" pitchFamily="18" charset="0"/>
              </a:rPr>
              <a:t>Case </a:t>
            </a:r>
            <a:r>
              <a:rPr lang="en-US" b="1" dirty="0" smtClean="0">
                <a:latin typeface="Times New Roman" pitchFamily="18" charset="0"/>
                <a:cs typeface="Times New Roman" pitchFamily="18" charset="0"/>
              </a:rPr>
              <a:t>Selection Criteria</a:t>
            </a:r>
            <a:endParaRPr lang="en-US" b="1" dirty="0">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marL="0" indent="0">
              <a:buNone/>
            </a:pPr>
            <a:r>
              <a:rPr lang="en-US" sz="2400" b="1" dirty="0" smtClean="0">
                <a:solidFill>
                  <a:srgbClr val="0070C0"/>
                </a:solidFill>
                <a:latin typeface="Times New Roman" pitchFamily="18" charset="0"/>
                <a:cs typeface="Times New Roman" pitchFamily="18" charset="0"/>
              </a:rPr>
              <a:t>Treatment </a:t>
            </a:r>
            <a:r>
              <a:rPr lang="en-US" sz="2400" b="1" dirty="0">
                <a:solidFill>
                  <a:srgbClr val="0070C0"/>
                </a:solidFill>
                <a:latin typeface="Times New Roman" pitchFamily="18" charset="0"/>
                <a:cs typeface="Times New Roman" pitchFamily="18" charset="0"/>
              </a:rPr>
              <a:t>Group</a:t>
            </a:r>
            <a:r>
              <a:rPr lang="en-US" sz="2400" dirty="0" smtClean="0">
                <a:solidFill>
                  <a:srgbClr val="0070C0"/>
                </a:solidFill>
                <a:latin typeface="Times New Roman" pitchFamily="18" charset="0"/>
                <a:cs typeface="Times New Roman" pitchFamily="18" charset="0"/>
              </a:rPr>
              <a:t>:</a:t>
            </a:r>
          </a:p>
          <a:p>
            <a:r>
              <a:rPr lang="en-US" sz="2400" dirty="0" smtClean="0">
                <a:latin typeface="Times New Roman" pitchFamily="18" charset="0"/>
                <a:cs typeface="Times New Roman" pitchFamily="18" charset="0"/>
              </a:rPr>
              <a:t>Counties </a:t>
            </a:r>
            <a:r>
              <a:rPr lang="en-US" sz="2400" dirty="0">
                <a:latin typeface="Times New Roman" pitchFamily="18" charset="0"/>
                <a:cs typeface="Times New Roman" pitchFamily="18" charset="0"/>
              </a:rPr>
              <a:t>experienced redistricting </a:t>
            </a:r>
            <a:r>
              <a:rPr lang="en-US" sz="2400" dirty="0" smtClean="0">
                <a:latin typeface="Times New Roman" pitchFamily="18" charset="0"/>
                <a:cs typeface="Times New Roman" pitchFamily="18" charset="0"/>
              </a:rPr>
              <a:t>that significantly </a:t>
            </a:r>
            <a:r>
              <a:rPr lang="en-US" sz="2400" dirty="0">
                <a:latin typeface="Times New Roman" pitchFamily="18" charset="0"/>
                <a:cs typeface="Times New Roman" pitchFamily="18" charset="0"/>
              </a:rPr>
              <a:t>changed the number of county-level </a:t>
            </a:r>
            <a:r>
              <a:rPr lang="en-US" sz="2400" dirty="0" smtClean="0">
                <a:latin typeface="Times New Roman" pitchFamily="18" charset="0"/>
                <a:cs typeface="Times New Roman" pitchFamily="18" charset="0"/>
              </a:rPr>
              <a:t>jurisdictions within </a:t>
            </a:r>
            <a:r>
              <a:rPr lang="en-US" sz="2400" dirty="0">
                <a:latin typeface="Times New Roman" pitchFamily="18" charset="0"/>
                <a:cs typeface="Times New Roman" pitchFamily="18" charset="0"/>
              </a:rPr>
              <a:t>a prefecture.</a:t>
            </a:r>
          </a:p>
          <a:p>
            <a:pPr marL="0" indent="0">
              <a:buNone/>
            </a:pPr>
            <a:r>
              <a:rPr lang="en-US" sz="2400" b="1" dirty="0">
                <a:solidFill>
                  <a:srgbClr val="0070C0"/>
                </a:solidFill>
                <a:latin typeface="Times New Roman" pitchFamily="18" charset="0"/>
                <a:cs typeface="Times New Roman" pitchFamily="18" charset="0"/>
              </a:rPr>
              <a:t>Control Group</a:t>
            </a:r>
            <a:r>
              <a:rPr lang="en-US" sz="2400" dirty="0" smtClean="0">
                <a:solidFill>
                  <a:srgbClr val="0070C0"/>
                </a:solidFill>
                <a:latin typeface="Times New Roman" pitchFamily="18" charset="0"/>
                <a:cs typeface="Times New Roman" pitchFamily="18" charset="0"/>
              </a:rPr>
              <a:t>:</a:t>
            </a:r>
          </a:p>
          <a:p>
            <a:r>
              <a:rPr lang="en-US" sz="2400" dirty="0" smtClean="0">
                <a:latin typeface="Times New Roman" pitchFamily="18" charset="0"/>
                <a:cs typeface="Times New Roman" pitchFamily="18" charset="0"/>
              </a:rPr>
              <a:t>Counties </a:t>
            </a:r>
            <a:r>
              <a:rPr lang="en-US" sz="2400" dirty="0">
                <a:latin typeface="Times New Roman" pitchFamily="18" charset="0"/>
                <a:cs typeface="Times New Roman" pitchFamily="18" charset="0"/>
              </a:rPr>
              <a:t>in neighboring prefectures with </a:t>
            </a:r>
            <a:r>
              <a:rPr lang="en-US" sz="2400" dirty="0" smtClean="0">
                <a:latin typeface="Times New Roman" pitchFamily="18" charset="0"/>
                <a:cs typeface="Times New Roman" pitchFamily="18" charset="0"/>
              </a:rPr>
              <a:t>similar social </a:t>
            </a:r>
            <a:r>
              <a:rPr lang="en-US" sz="2400" dirty="0">
                <a:latin typeface="Times New Roman" pitchFamily="18" charset="0"/>
                <a:cs typeface="Times New Roman" pitchFamily="18" charset="0"/>
              </a:rPr>
              <a:t>and economic conditions but without </a:t>
            </a:r>
            <a:r>
              <a:rPr lang="en-US" sz="2400" dirty="0" smtClean="0">
                <a:latin typeface="Times New Roman" pitchFamily="18" charset="0"/>
                <a:cs typeface="Times New Roman" pitchFamily="18" charset="0"/>
              </a:rPr>
              <a:t>experiencing redistricting</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A case of </a:t>
            </a:r>
            <a:r>
              <a:rPr lang="en-US" sz="2400" b="1" u="sng" dirty="0">
                <a:latin typeface="Times New Roman" pitchFamily="18" charset="0"/>
                <a:cs typeface="Times New Roman" pitchFamily="18" charset="0"/>
              </a:rPr>
              <a:t>increased</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political competition (Chongqing)</a:t>
            </a:r>
          </a:p>
          <a:p>
            <a:pPr lvl="1"/>
            <a:r>
              <a:rPr lang="en-US" sz="2000" dirty="0" smtClean="0">
                <a:latin typeface="Times New Roman" pitchFamily="18" charset="0"/>
                <a:cs typeface="Times New Roman" pitchFamily="18" charset="0"/>
              </a:rPr>
              <a:t>County-level jurisdictions: 21 </a:t>
            </a:r>
            <a:r>
              <a:rPr lang="en-US" sz="2000" dirty="0" smtClean="0">
                <a:latin typeface="Times New Roman" pitchFamily="18" charset="0"/>
                <a:cs typeface="Times New Roman" pitchFamily="18" charset="0"/>
                <a:sym typeface="Wingdings" pitchFamily="2" charset="2"/>
              </a:rPr>
              <a:t></a:t>
            </a:r>
            <a:r>
              <a:rPr lang="en-US" sz="2000" dirty="0" smtClean="0">
                <a:latin typeface="Times New Roman" pitchFamily="18" charset="0"/>
                <a:cs typeface="Times New Roman" pitchFamily="18" charset="0"/>
              </a:rPr>
              <a:t> 40 after merging with three neighboring prefectures (</a:t>
            </a:r>
            <a:r>
              <a:rPr lang="en-US" sz="2000" dirty="0" err="1" smtClean="0">
                <a:latin typeface="Times New Roman" pitchFamily="18" charset="0"/>
                <a:cs typeface="Times New Roman" pitchFamily="18" charset="0"/>
              </a:rPr>
              <a:t>Wanxian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Fuling</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Qianjiang</a:t>
            </a:r>
            <a:r>
              <a:rPr lang="en-US" sz="2000" dirty="0" smtClean="0">
                <a:latin typeface="Times New Roman" pitchFamily="18" charset="0"/>
                <a:cs typeface="Times New Roman" pitchFamily="18" charset="0"/>
              </a:rPr>
              <a:t>) in 1997</a:t>
            </a:r>
          </a:p>
          <a:p>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case of </a:t>
            </a:r>
            <a:r>
              <a:rPr lang="en-US" sz="2400" b="1" u="sng" dirty="0">
                <a:latin typeface="Times New Roman" pitchFamily="18" charset="0"/>
                <a:cs typeface="Times New Roman" pitchFamily="18" charset="0"/>
              </a:rPr>
              <a:t>decreased</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political competition (</a:t>
            </a:r>
            <a:r>
              <a:rPr lang="en-US" sz="2400" dirty="0" err="1">
                <a:latin typeface="Times New Roman" pitchFamily="18" charset="0"/>
                <a:cs typeface="Times New Roman" pitchFamily="18" charset="0"/>
              </a:rPr>
              <a:t>Huaiyin</a:t>
            </a:r>
            <a:r>
              <a:rPr lang="en-US" sz="2400" dirty="0">
                <a:latin typeface="Times New Roman" pitchFamily="18" charset="0"/>
                <a:cs typeface="Times New Roman" pitchFamily="18" charset="0"/>
              </a:rPr>
              <a:t>)</a:t>
            </a:r>
          </a:p>
          <a:p>
            <a:pPr lvl="1"/>
            <a:r>
              <a:rPr lang="en-US" sz="2000" dirty="0">
                <a:latin typeface="Times New Roman" pitchFamily="18" charset="0"/>
                <a:cs typeface="Times New Roman" pitchFamily="18" charset="0"/>
              </a:rPr>
              <a:t>County-level jurisdictions: 13 </a:t>
            </a:r>
            <a:r>
              <a:rPr lang="en-US" sz="2000" dirty="0">
                <a:latin typeface="Times New Roman" pitchFamily="18" charset="0"/>
                <a:cs typeface="Times New Roman" pitchFamily="18" charset="0"/>
                <a:sym typeface="Wingdings" pitchFamily="2" charset="2"/>
              </a:rPr>
              <a:t></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5 (</a:t>
            </a:r>
            <a:r>
              <a:rPr lang="en-US" sz="2000" dirty="0" err="1">
                <a:latin typeface="Times New Roman" pitchFamily="18" charset="0"/>
                <a:cs typeface="Times New Roman" pitchFamily="18" charset="0"/>
              </a:rPr>
              <a:t>Suqian</a:t>
            </a:r>
            <a:r>
              <a:rPr lang="en-US" sz="2000" dirty="0">
                <a:latin typeface="Times New Roman" pitchFamily="18" charset="0"/>
                <a:cs typeface="Times New Roman" pitchFamily="18" charset="0"/>
              </a:rPr>
              <a:t>) and 8 (</a:t>
            </a:r>
            <a:r>
              <a:rPr lang="en-US" sz="2000" dirty="0" err="1">
                <a:latin typeface="Times New Roman" pitchFamily="18" charset="0"/>
                <a:cs typeface="Times New Roman" pitchFamily="18" charset="0"/>
              </a:rPr>
              <a:t>Huai’an</a:t>
            </a:r>
            <a:r>
              <a:rPr lang="en-US" sz="2000" dirty="0">
                <a:latin typeface="Times New Roman" pitchFamily="18" charset="0"/>
                <a:cs typeface="Times New Roman" pitchFamily="18" charset="0"/>
              </a:rPr>
              <a:t>)</a:t>
            </a:r>
          </a:p>
        </p:txBody>
      </p:sp>
      <p:sp>
        <p:nvSpPr>
          <p:cNvPr id="8" name="Rectangle 7"/>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547655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Main Argument	</a:t>
            </a:r>
            <a:r>
              <a:rPr lang="en-US" sz="1400" b="1" dirty="0">
                <a:solidFill>
                  <a:schemeClr val="tx2">
                    <a:lumMod val="60000"/>
                    <a:lumOff val="40000"/>
                  </a:schemeClr>
                </a:solidFill>
                <a:latin typeface="Times New Roman" pitchFamily="18" charset="0"/>
                <a:cs typeface="Times New Roman" pitchFamily="18" charset="0"/>
              </a:rPr>
              <a:t>Empirical Strategy	 </a:t>
            </a:r>
            <a:r>
              <a:rPr lang="en-US" sz="1400" b="1" dirty="0" smtClean="0">
                <a:solidFill>
                  <a:schemeClr val="bg1"/>
                </a:solidFill>
                <a:latin typeface="Times New Roman" pitchFamily="18" charset="0"/>
                <a:cs typeface="Times New Roman" pitchFamily="18" charset="0"/>
              </a:rPr>
              <a:t>Cases Studies</a:t>
            </a:r>
            <a:r>
              <a:rPr lang="en-US" sz="1400" b="1" dirty="0" smtClean="0">
                <a:solidFill>
                  <a:schemeClr val="accent1"/>
                </a:solidFill>
                <a:latin typeface="Times New Roman" pitchFamily="18" charset="0"/>
                <a:cs typeface="Times New Roman" pitchFamily="18" charset="0"/>
              </a:rPr>
              <a:t>	Conclusions</a:t>
            </a:r>
            <a:endParaRPr lang="en-US" sz="1400" b="1" dirty="0">
              <a:solidFill>
                <a:schemeClr val="accent1"/>
              </a:solidFill>
              <a:latin typeface="Times New Roman" pitchFamily="18" charset="0"/>
              <a:cs typeface="Times New Roman" pitchFamily="18" charset="0"/>
            </a:endParaRPr>
          </a:p>
        </p:txBody>
      </p:sp>
      <p:sp>
        <p:nvSpPr>
          <p:cNvPr id="5" name="Rectangle 4"/>
          <p:cNvSpPr/>
          <p:nvPr/>
        </p:nvSpPr>
        <p:spPr>
          <a:xfrm>
            <a:off x="0" y="381000"/>
            <a:ext cx="9144000" cy="2782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Brown University, November 1, 2012</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6" name="Title 5"/>
          <p:cNvSpPr>
            <a:spLocks noGrp="1"/>
          </p:cNvSpPr>
          <p:nvPr>
            <p:ph type="title"/>
          </p:nvPr>
        </p:nvSpPr>
        <p:spPr>
          <a:xfrm>
            <a:off x="457200" y="659296"/>
            <a:ext cx="8686800" cy="775804"/>
          </a:xfrm>
        </p:spPr>
        <p:txBody>
          <a:bodyPr>
            <a:normAutofit/>
          </a:bodyPr>
          <a:lstStyle/>
          <a:p>
            <a:pPr algn="ctr"/>
            <a:r>
              <a:rPr lang="en-US" sz="3600" dirty="0" smtClean="0">
                <a:latin typeface="Times New Roman" pitchFamily="18" charset="0"/>
                <a:cs typeface="Times New Roman" pitchFamily="18" charset="0"/>
              </a:rPr>
              <a:t>Contraction</a:t>
            </a:r>
            <a:endParaRPr lang="en-US" sz="3600" dirty="0">
              <a:latin typeface="Times New Roman" pitchFamily="18" charset="0"/>
              <a:cs typeface="Times New Roman" pitchFamily="18" charset="0"/>
            </a:endParaRPr>
          </a:p>
        </p:txBody>
      </p:sp>
      <p:sp>
        <p:nvSpPr>
          <p:cNvPr id="3" name="Text Placeholder 2"/>
          <p:cNvSpPr>
            <a:spLocks noGrp="1"/>
          </p:cNvSpPr>
          <p:nvPr>
            <p:ph type="body" sz="half" idx="2"/>
          </p:nvPr>
        </p:nvSpPr>
        <p:spPr>
          <a:xfrm>
            <a:off x="533400" y="1435101"/>
            <a:ext cx="8610604" cy="427930"/>
          </a:xfrm>
        </p:spPr>
        <p:txBody>
          <a:bodyPr>
            <a:noAutofit/>
          </a:bodyPr>
          <a:lstStyle/>
          <a:p>
            <a:r>
              <a:rPr lang="en-US" sz="2400" dirty="0" err="1" smtClean="0">
                <a:latin typeface="Times New Roman" pitchFamily="18" charset="0"/>
                <a:cs typeface="Times New Roman" pitchFamily="18" charset="0"/>
              </a:rPr>
              <a:t>Huaiyin</a:t>
            </a:r>
            <a:r>
              <a:rPr lang="en-US" sz="2400" dirty="0" smtClean="0">
                <a:latin typeface="Times New Roman" pitchFamily="18" charset="0"/>
                <a:cs typeface="Times New Roman" pitchFamily="18" charset="0"/>
              </a:rPr>
              <a:t> Prefecture split into two municipalities: </a:t>
            </a:r>
            <a:r>
              <a:rPr lang="en-US" sz="2400" dirty="0" err="1" smtClean="0">
                <a:latin typeface="Times New Roman" pitchFamily="18" charset="0"/>
                <a:cs typeface="Times New Roman" pitchFamily="18" charset="0"/>
              </a:rPr>
              <a:t>Suqian</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Huai’an</a:t>
            </a:r>
            <a:endParaRPr lang="en-US" sz="2400" dirty="0">
              <a:latin typeface="Times New Roman" pitchFamily="18" charset="0"/>
              <a:cs typeface="Times New Roman" pitchFamily="18" charset="0"/>
            </a:endParaRPr>
          </a:p>
        </p:txBody>
      </p:sp>
      <p:pic>
        <p:nvPicPr>
          <p:cNvPr id="512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863030"/>
            <a:ext cx="3581400" cy="451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581400" y="3505200"/>
            <a:ext cx="819455" cy="369332"/>
          </a:xfrm>
          <a:prstGeom prst="rect">
            <a:avLst/>
          </a:prstGeom>
          <a:noFill/>
        </p:spPr>
        <p:txBody>
          <a:bodyPr wrap="none" rtlCol="0">
            <a:spAutoFit/>
          </a:bodyPr>
          <a:lstStyle/>
          <a:p>
            <a:r>
              <a:rPr lang="en-US" dirty="0" err="1" smtClean="0">
                <a:latin typeface="Times New Roman" pitchFamily="18" charset="0"/>
                <a:cs typeface="Times New Roman" pitchFamily="18" charset="0"/>
              </a:rPr>
              <a:t>Suqian</a:t>
            </a:r>
            <a:endParaRPr lang="en-US" dirty="0">
              <a:latin typeface="Times New Roman" pitchFamily="18" charset="0"/>
              <a:cs typeface="Times New Roman" pitchFamily="18" charset="0"/>
            </a:endParaRPr>
          </a:p>
        </p:txBody>
      </p:sp>
      <p:sp>
        <p:nvSpPr>
          <p:cNvPr id="13" name="TextBox 12"/>
          <p:cNvSpPr txBox="1"/>
          <p:nvPr/>
        </p:nvSpPr>
        <p:spPr>
          <a:xfrm>
            <a:off x="5029200" y="3937316"/>
            <a:ext cx="928459" cy="369332"/>
          </a:xfrm>
          <a:prstGeom prst="rect">
            <a:avLst/>
          </a:prstGeom>
          <a:noFill/>
        </p:spPr>
        <p:txBody>
          <a:bodyPr wrap="none" rtlCol="0">
            <a:spAutoFit/>
          </a:bodyPr>
          <a:lstStyle/>
          <a:p>
            <a:r>
              <a:rPr lang="en-US" dirty="0" err="1" smtClean="0">
                <a:latin typeface="Times New Roman" pitchFamily="18" charset="0"/>
                <a:cs typeface="Times New Roman" pitchFamily="18" charset="0"/>
              </a:rPr>
              <a:t>Huai’an</a:t>
            </a:r>
            <a:endParaRPr lang="en-US" dirty="0">
              <a:latin typeface="Times New Roman" pitchFamily="18" charset="0"/>
              <a:cs typeface="Times New Roman" pitchFamily="18" charset="0"/>
            </a:endParaRPr>
          </a:p>
        </p:txBody>
      </p:sp>
      <p:sp>
        <p:nvSpPr>
          <p:cNvPr id="2" name="Rectangle 1"/>
          <p:cNvSpPr/>
          <p:nvPr/>
        </p:nvSpPr>
        <p:spPr>
          <a:xfrm>
            <a:off x="2667000" y="5943600"/>
            <a:ext cx="762000" cy="437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18940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1066800"/>
            <a:ext cx="8458200" cy="5059363"/>
          </a:xfrm>
        </p:spPr>
        <p:txBody>
          <a:bodyPr>
            <a:normAutofit fontScale="32500" lnSpcReduction="20000"/>
          </a:bodyPr>
          <a:lstStyle/>
          <a:p>
            <a:pPr marL="0" indent="0">
              <a:buNone/>
            </a:pPr>
            <a:endParaRPr lang="en-US" sz="4400" dirty="0" smtClean="0">
              <a:solidFill>
                <a:srgbClr val="0070C0"/>
              </a:solidFill>
              <a:latin typeface="Times New Roman" pitchFamily="18" charset="0"/>
              <a:cs typeface="Times New Roman" pitchFamily="18" charset="0"/>
            </a:endParaRPr>
          </a:p>
          <a:p>
            <a:endParaRPr lang="en-US" sz="4400" dirty="0">
              <a:solidFill>
                <a:srgbClr val="0070C0"/>
              </a:solidFill>
              <a:latin typeface="Times New Roman" pitchFamily="18" charset="0"/>
              <a:cs typeface="Times New Roman" pitchFamily="18" charset="0"/>
            </a:endParaRPr>
          </a:p>
          <a:p>
            <a:endParaRPr lang="en-US" sz="4400" dirty="0" smtClean="0">
              <a:solidFill>
                <a:srgbClr val="0070C0"/>
              </a:solidFill>
              <a:latin typeface="Times New Roman" pitchFamily="18" charset="0"/>
              <a:cs typeface="Times New Roman" pitchFamily="18" charset="0"/>
            </a:endParaRPr>
          </a:p>
          <a:p>
            <a:r>
              <a:rPr lang="en-US" sz="6200" b="1" dirty="0" smtClean="0">
                <a:solidFill>
                  <a:srgbClr val="0070C0"/>
                </a:solidFill>
                <a:latin typeface="Times New Roman" pitchFamily="18" charset="0"/>
                <a:cs typeface="Times New Roman" pitchFamily="18" charset="0"/>
              </a:rPr>
              <a:t>China’s </a:t>
            </a:r>
            <a:r>
              <a:rPr lang="en-US" sz="6200" b="1" dirty="0">
                <a:solidFill>
                  <a:srgbClr val="0070C0"/>
                </a:solidFill>
                <a:latin typeface="Times New Roman" pitchFamily="18" charset="0"/>
                <a:cs typeface="Times New Roman" pitchFamily="18" charset="0"/>
              </a:rPr>
              <a:t>economy grew 738.23% from 1994 to </a:t>
            </a:r>
            <a:r>
              <a:rPr lang="en-US" sz="6200" b="1" dirty="0" smtClean="0">
                <a:solidFill>
                  <a:srgbClr val="0070C0"/>
                </a:solidFill>
                <a:latin typeface="Times New Roman" pitchFamily="18" charset="0"/>
                <a:cs typeface="Times New Roman" pitchFamily="18" charset="0"/>
              </a:rPr>
              <a:t>2010…</a:t>
            </a:r>
          </a:p>
          <a:p>
            <a:pPr marL="0" indent="0">
              <a:buNone/>
            </a:pPr>
            <a:endParaRPr lang="en-US" sz="6200" b="1" dirty="0">
              <a:solidFill>
                <a:srgbClr val="0070C0"/>
              </a:solidFill>
              <a:latin typeface="Times New Roman" pitchFamily="18" charset="0"/>
              <a:cs typeface="Times New Roman" pitchFamily="18" charset="0"/>
            </a:endParaRPr>
          </a:p>
          <a:p>
            <a:pPr lvl="1"/>
            <a:r>
              <a:rPr lang="en-US" sz="5500" b="1" dirty="0">
                <a:latin typeface="Times New Roman" pitchFamily="18" charset="0"/>
                <a:cs typeface="Times New Roman" pitchFamily="18" charset="0"/>
              </a:rPr>
              <a:t>The </a:t>
            </a:r>
            <a:r>
              <a:rPr lang="en-US" sz="5500" b="1" dirty="0" smtClean="0">
                <a:latin typeface="Times New Roman" pitchFamily="18" charset="0"/>
                <a:cs typeface="Times New Roman" pitchFamily="18" charset="0"/>
              </a:rPr>
              <a:t>“</a:t>
            </a:r>
            <a:r>
              <a:rPr lang="en-US" sz="5500" b="1" i="1" dirty="0" smtClean="0">
                <a:latin typeface="Times New Roman" pitchFamily="18" charset="0"/>
                <a:cs typeface="Times New Roman" pitchFamily="18" charset="0"/>
              </a:rPr>
              <a:t>M-form”</a:t>
            </a:r>
            <a:r>
              <a:rPr lang="en-US" sz="5500" b="1" dirty="0" smtClean="0">
                <a:latin typeface="Times New Roman" pitchFamily="18" charset="0"/>
                <a:cs typeface="Times New Roman" pitchFamily="18" charset="0"/>
              </a:rPr>
              <a:t> </a:t>
            </a:r>
            <a:r>
              <a:rPr lang="en-US" sz="5500" b="1" dirty="0">
                <a:latin typeface="Times New Roman" pitchFamily="18" charset="0"/>
                <a:cs typeface="Times New Roman" pitchFamily="18" charset="0"/>
              </a:rPr>
              <a:t>governance structure and “</a:t>
            </a:r>
            <a:r>
              <a:rPr lang="en-US" sz="5500" b="1" dirty="0" smtClean="0">
                <a:latin typeface="Times New Roman" pitchFamily="18" charset="0"/>
                <a:cs typeface="Times New Roman" pitchFamily="18" charset="0"/>
              </a:rPr>
              <a:t>Market-Preserving Federalism</a:t>
            </a:r>
            <a:r>
              <a:rPr lang="en-US" sz="5500" b="1" dirty="0">
                <a:latin typeface="Times New Roman" pitchFamily="18" charset="0"/>
                <a:cs typeface="Times New Roman" pitchFamily="18" charset="0"/>
              </a:rPr>
              <a:t>” lead to inter-jurisdiction political </a:t>
            </a:r>
            <a:r>
              <a:rPr lang="en-US" sz="5500" b="1" dirty="0" smtClean="0">
                <a:latin typeface="Times New Roman" pitchFamily="18" charset="0"/>
                <a:cs typeface="Times New Roman" pitchFamily="18" charset="0"/>
              </a:rPr>
              <a:t>competition  </a:t>
            </a:r>
            <a:r>
              <a:rPr lang="en-US" sz="5500" dirty="0" smtClean="0">
                <a:latin typeface="Times New Roman" pitchFamily="18" charset="0"/>
                <a:cs typeface="Times New Roman" pitchFamily="18" charset="0"/>
              </a:rPr>
              <a:t>(</a:t>
            </a:r>
            <a:r>
              <a:rPr lang="en-US" sz="5500" dirty="0" err="1" smtClean="0">
                <a:latin typeface="Times New Roman" pitchFamily="18" charset="0"/>
                <a:cs typeface="Times New Roman" pitchFamily="18" charset="0"/>
              </a:rPr>
              <a:t>Montinola</a:t>
            </a:r>
            <a:r>
              <a:rPr lang="en-US" sz="5500" dirty="0">
                <a:latin typeface="Times New Roman" pitchFamily="18" charset="0"/>
                <a:cs typeface="Times New Roman" pitchFamily="18" charset="0"/>
              </a:rPr>
              <a:t>, </a:t>
            </a:r>
            <a:r>
              <a:rPr lang="en-US" sz="5500" dirty="0" err="1">
                <a:latin typeface="Times New Roman" pitchFamily="18" charset="0"/>
                <a:cs typeface="Times New Roman" pitchFamily="18" charset="0"/>
              </a:rPr>
              <a:t>Qian</a:t>
            </a:r>
            <a:r>
              <a:rPr lang="en-US" sz="5500" dirty="0">
                <a:latin typeface="Times New Roman" pitchFamily="18" charset="0"/>
                <a:cs typeface="Times New Roman" pitchFamily="18" charset="0"/>
              </a:rPr>
              <a:t>, and </a:t>
            </a:r>
            <a:r>
              <a:rPr lang="en-US" sz="5500" dirty="0" err="1">
                <a:latin typeface="Times New Roman" pitchFamily="18" charset="0"/>
                <a:cs typeface="Times New Roman" pitchFamily="18" charset="0"/>
              </a:rPr>
              <a:t>Weingast</a:t>
            </a:r>
            <a:r>
              <a:rPr lang="en-US" sz="5500" dirty="0">
                <a:latin typeface="Times New Roman" pitchFamily="18" charset="0"/>
                <a:cs typeface="Times New Roman" pitchFamily="18" charset="0"/>
              </a:rPr>
              <a:t> 1995; </a:t>
            </a:r>
            <a:r>
              <a:rPr lang="en-US" sz="5500" dirty="0" err="1">
                <a:latin typeface="Times New Roman" pitchFamily="18" charset="0"/>
                <a:cs typeface="Times New Roman" pitchFamily="18" charset="0"/>
              </a:rPr>
              <a:t>Qian</a:t>
            </a:r>
            <a:r>
              <a:rPr lang="en-US" sz="5500" dirty="0">
                <a:latin typeface="Times New Roman" pitchFamily="18" charset="0"/>
                <a:cs typeface="Times New Roman" pitchFamily="18" charset="0"/>
              </a:rPr>
              <a:t> and Roland 1998; </a:t>
            </a:r>
            <a:r>
              <a:rPr lang="en-US" sz="5500" dirty="0" err="1" smtClean="0">
                <a:latin typeface="Times New Roman" pitchFamily="18" charset="0"/>
                <a:cs typeface="Times New Roman" pitchFamily="18" charset="0"/>
              </a:rPr>
              <a:t>Xu</a:t>
            </a:r>
            <a:r>
              <a:rPr lang="en-US" sz="5500" dirty="0" smtClean="0">
                <a:latin typeface="Times New Roman" pitchFamily="18" charset="0"/>
                <a:cs typeface="Times New Roman" pitchFamily="18" charset="0"/>
              </a:rPr>
              <a:t> 2011)</a:t>
            </a:r>
          </a:p>
          <a:p>
            <a:pPr marL="457200" lvl="1" indent="0">
              <a:buNone/>
            </a:pPr>
            <a:endParaRPr lang="en-US" sz="5500" dirty="0">
              <a:latin typeface="Times New Roman" pitchFamily="18" charset="0"/>
              <a:cs typeface="Times New Roman" pitchFamily="18" charset="0"/>
            </a:endParaRPr>
          </a:p>
          <a:p>
            <a:pPr lvl="1"/>
            <a:r>
              <a:rPr lang="en-US" sz="5500" b="1" dirty="0">
                <a:latin typeface="Times New Roman" pitchFamily="18" charset="0"/>
                <a:cs typeface="Times New Roman" pitchFamily="18" charset="0"/>
              </a:rPr>
              <a:t>Mixed evidence on the link between GDP growth and </a:t>
            </a:r>
            <a:r>
              <a:rPr lang="en-US" sz="5500" b="1" dirty="0" smtClean="0">
                <a:latin typeface="Times New Roman" pitchFamily="18" charset="0"/>
                <a:cs typeface="Times New Roman" pitchFamily="18" charset="0"/>
              </a:rPr>
              <a:t>political </a:t>
            </a:r>
            <a:r>
              <a:rPr lang="it-IT" sz="5500" b="1" dirty="0" smtClean="0">
                <a:latin typeface="Times New Roman" pitchFamily="18" charset="0"/>
                <a:cs typeface="Times New Roman" pitchFamily="18" charset="0"/>
              </a:rPr>
              <a:t>promotion  </a:t>
            </a:r>
            <a:r>
              <a:rPr lang="it-IT" sz="5500" dirty="0" smtClean="0">
                <a:latin typeface="Times New Roman" pitchFamily="18" charset="0"/>
                <a:cs typeface="Times New Roman" pitchFamily="18" charset="0"/>
              </a:rPr>
              <a:t>(</a:t>
            </a:r>
            <a:r>
              <a:rPr lang="it-IT" sz="5500" dirty="0">
                <a:latin typeface="Times New Roman" pitchFamily="18" charset="0"/>
                <a:cs typeface="Times New Roman" pitchFamily="18" charset="0"/>
              </a:rPr>
              <a:t>Li, and Zhou 2005; </a:t>
            </a:r>
            <a:r>
              <a:rPr lang="it-IT" sz="5500" dirty="0" smtClean="0">
                <a:latin typeface="Times New Roman" pitchFamily="18" charset="0"/>
                <a:cs typeface="Times New Roman" pitchFamily="18" charset="0"/>
              </a:rPr>
              <a:t> Chen</a:t>
            </a:r>
            <a:r>
              <a:rPr lang="it-IT" sz="5500" dirty="0">
                <a:latin typeface="Times New Roman" pitchFamily="18" charset="0"/>
                <a:cs typeface="Times New Roman" pitchFamily="18" charset="0"/>
              </a:rPr>
              <a:t>, Li and Zhou 2005; </a:t>
            </a:r>
            <a:r>
              <a:rPr lang="it-IT" sz="5500" dirty="0" smtClean="0">
                <a:latin typeface="Times New Roman" pitchFamily="18" charset="0"/>
                <a:cs typeface="Times New Roman" pitchFamily="18" charset="0"/>
              </a:rPr>
              <a:t> Shih </a:t>
            </a:r>
            <a:r>
              <a:rPr lang="it-IT" sz="5500" dirty="0">
                <a:latin typeface="Times New Roman" pitchFamily="18" charset="0"/>
                <a:cs typeface="Times New Roman" pitchFamily="18" charset="0"/>
              </a:rPr>
              <a:t>et </a:t>
            </a:r>
            <a:r>
              <a:rPr lang="it-IT" sz="5500" dirty="0" smtClean="0">
                <a:latin typeface="Times New Roman" pitchFamily="18" charset="0"/>
                <a:cs typeface="Times New Roman" pitchFamily="18" charset="0"/>
              </a:rPr>
              <a:t>al. </a:t>
            </a:r>
            <a:r>
              <a:rPr lang="en-US" sz="5500" dirty="0" smtClean="0">
                <a:latin typeface="Times New Roman" pitchFamily="18" charset="0"/>
                <a:cs typeface="Times New Roman" pitchFamily="18" charset="0"/>
              </a:rPr>
              <a:t>2012).</a:t>
            </a:r>
          </a:p>
          <a:p>
            <a:pPr marL="457200" lvl="1" indent="0">
              <a:buNone/>
            </a:pPr>
            <a:endParaRPr lang="en-US" sz="5500" dirty="0">
              <a:latin typeface="Times New Roman" pitchFamily="18" charset="0"/>
              <a:cs typeface="Times New Roman" pitchFamily="18" charset="0"/>
            </a:endParaRPr>
          </a:p>
          <a:p>
            <a:r>
              <a:rPr lang="en-US" sz="6200" b="1" dirty="0" smtClean="0">
                <a:solidFill>
                  <a:srgbClr val="0070C0"/>
                </a:solidFill>
                <a:latin typeface="Times New Roman" pitchFamily="18" charset="0"/>
                <a:cs typeface="Times New Roman" pitchFamily="18" charset="0"/>
              </a:rPr>
              <a:t>…but budgetary </a:t>
            </a:r>
            <a:r>
              <a:rPr lang="en-US" sz="6200" b="1" dirty="0">
                <a:solidFill>
                  <a:srgbClr val="0070C0"/>
                </a:solidFill>
                <a:latin typeface="Times New Roman" pitchFamily="18" charset="0"/>
                <a:cs typeface="Times New Roman" pitchFamily="18" charset="0"/>
              </a:rPr>
              <a:t>revenues </a:t>
            </a:r>
            <a:r>
              <a:rPr lang="en-US" sz="6200" b="1" dirty="0" smtClean="0">
                <a:solidFill>
                  <a:srgbClr val="0070C0"/>
                </a:solidFill>
                <a:latin typeface="Times New Roman" pitchFamily="18" charset="0"/>
                <a:cs typeface="Times New Roman" pitchFamily="18" charset="0"/>
              </a:rPr>
              <a:t>grew by 1492.56</a:t>
            </a:r>
            <a:r>
              <a:rPr lang="en-US" sz="6200" b="1" dirty="0">
                <a:solidFill>
                  <a:srgbClr val="0070C0"/>
                </a:solidFill>
                <a:latin typeface="Times New Roman" pitchFamily="18" charset="0"/>
                <a:cs typeface="Times New Roman" pitchFamily="18" charset="0"/>
              </a:rPr>
              <a:t>% during the same period</a:t>
            </a:r>
            <a:r>
              <a:rPr lang="en-US" sz="6200" b="1" dirty="0" smtClean="0">
                <a:solidFill>
                  <a:srgbClr val="0070C0"/>
                </a:solidFill>
                <a:latin typeface="Times New Roman" pitchFamily="18" charset="0"/>
                <a:cs typeface="Times New Roman" pitchFamily="18" charset="0"/>
              </a:rPr>
              <a:t>.</a:t>
            </a:r>
          </a:p>
          <a:p>
            <a:pPr marL="0" indent="0">
              <a:buNone/>
            </a:pPr>
            <a:endParaRPr lang="en-US" sz="6200" b="1" dirty="0">
              <a:solidFill>
                <a:srgbClr val="0070C0"/>
              </a:solidFill>
              <a:latin typeface="Times New Roman" pitchFamily="18" charset="0"/>
              <a:cs typeface="Times New Roman" pitchFamily="18" charset="0"/>
            </a:endParaRPr>
          </a:p>
          <a:p>
            <a:pPr lvl="1"/>
            <a:r>
              <a:rPr lang="en-US" sz="5500" b="1" dirty="0" smtClean="0">
                <a:latin typeface="Times New Roman" pitchFamily="18" charset="0"/>
                <a:cs typeface="Times New Roman" pitchFamily="18" charset="0"/>
              </a:rPr>
              <a:t>This </a:t>
            </a:r>
            <a:r>
              <a:rPr lang="en-US" sz="5500" b="1" dirty="0">
                <a:latin typeface="Times New Roman" pitchFamily="18" charset="0"/>
                <a:cs typeface="Times New Roman" pitchFamily="18" charset="0"/>
              </a:rPr>
              <a:t>is at </a:t>
            </a:r>
            <a:r>
              <a:rPr lang="en-US" sz="5500" b="1" dirty="0" smtClean="0">
                <a:latin typeface="Times New Roman" pitchFamily="18" charset="0"/>
                <a:cs typeface="Times New Roman" pitchFamily="18" charset="0"/>
              </a:rPr>
              <a:t>odds </a:t>
            </a:r>
            <a:r>
              <a:rPr lang="en-US" sz="5500" b="1" dirty="0">
                <a:latin typeface="Times New Roman" pitchFamily="18" charset="0"/>
                <a:cs typeface="Times New Roman" pitchFamily="18" charset="0"/>
              </a:rPr>
              <a:t>with the “race-to-the-bottom” tax competition in </a:t>
            </a:r>
            <a:r>
              <a:rPr lang="en-US" sz="5500" b="1" dirty="0" smtClean="0">
                <a:latin typeface="Times New Roman" pitchFamily="18" charset="0"/>
                <a:cs typeface="Times New Roman" pitchFamily="18" charset="0"/>
              </a:rPr>
              <a:t>the comparative </a:t>
            </a:r>
            <a:r>
              <a:rPr lang="en-US" sz="5500" b="1" dirty="0">
                <a:latin typeface="Times New Roman" pitchFamily="18" charset="0"/>
                <a:cs typeface="Times New Roman" pitchFamily="18" charset="0"/>
              </a:rPr>
              <a:t>political economy literature </a:t>
            </a:r>
            <a:r>
              <a:rPr lang="en-US" sz="5500" b="1" dirty="0" smtClean="0">
                <a:latin typeface="Times New Roman" pitchFamily="18" charset="0"/>
                <a:cs typeface="Times New Roman" pitchFamily="18" charset="0"/>
              </a:rPr>
              <a:t> </a:t>
            </a:r>
            <a:r>
              <a:rPr lang="en-US" sz="5500" dirty="0" smtClean="0">
                <a:latin typeface="Times New Roman" pitchFamily="18" charset="0"/>
                <a:cs typeface="Times New Roman" pitchFamily="18" charset="0"/>
              </a:rPr>
              <a:t>(</a:t>
            </a:r>
            <a:r>
              <a:rPr lang="en-US" sz="5500" dirty="0">
                <a:latin typeface="Times New Roman" pitchFamily="18" charset="0"/>
                <a:cs typeface="Times New Roman" pitchFamily="18" charset="0"/>
              </a:rPr>
              <a:t>Oates 1972</a:t>
            </a:r>
            <a:r>
              <a:rPr lang="en-US" sz="5500" dirty="0" smtClean="0">
                <a:latin typeface="Times New Roman" pitchFamily="18" charset="0"/>
                <a:cs typeface="Times New Roman" pitchFamily="18" charset="0"/>
              </a:rPr>
              <a:t>).</a:t>
            </a:r>
          </a:p>
          <a:p>
            <a:pPr marL="457200" lvl="1" indent="0">
              <a:buNone/>
            </a:pPr>
            <a:endParaRPr lang="en-US" sz="5500" dirty="0">
              <a:latin typeface="Times New Roman" pitchFamily="18" charset="0"/>
              <a:cs typeface="Times New Roman" pitchFamily="18" charset="0"/>
            </a:endParaRPr>
          </a:p>
          <a:p>
            <a:pPr lvl="1"/>
            <a:r>
              <a:rPr lang="en-US" sz="5500" b="1" dirty="0">
                <a:latin typeface="Times New Roman" pitchFamily="18" charset="0"/>
                <a:cs typeface="Times New Roman" pitchFamily="18" charset="0"/>
              </a:rPr>
              <a:t>S</a:t>
            </a:r>
            <a:r>
              <a:rPr lang="en-US" sz="5500" b="1" dirty="0" smtClean="0">
                <a:latin typeface="Times New Roman" pitchFamily="18" charset="0"/>
                <a:cs typeface="Times New Roman" pitchFamily="18" charset="0"/>
              </a:rPr>
              <a:t>tandard explanations </a:t>
            </a:r>
            <a:r>
              <a:rPr lang="en-US" sz="5500" b="1" dirty="0">
                <a:latin typeface="Times New Roman" pitchFamily="18" charset="0"/>
                <a:cs typeface="Times New Roman" pitchFamily="18" charset="0"/>
              </a:rPr>
              <a:t>(1994 Fiscal Reform) </a:t>
            </a:r>
            <a:r>
              <a:rPr lang="en-US" sz="5500" b="1" dirty="0" smtClean="0">
                <a:latin typeface="Times New Roman" pitchFamily="18" charset="0"/>
                <a:cs typeface="Times New Roman" pitchFamily="18" charset="0"/>
              </a:rPr>
              <a:t>fail </a:t>
            </a:r>
            <a:r>
              <a:rPr lang="en-US" sz="5500" b="1" dirty="0">
                <a:latin typeface="Times New Roman" pitchFamily="18" charset="0"/>
                <a:cs typeface="Times New Roman" pitchFamily="18" charset="0"/>
              </a:rPr>
              <a:t>to explain </a:t>
            </a:r>
            <a:r>
              <a:rPr lang="en-US" sz="5500" b="1" dirty="0" smtClean="0">
                <a:latin typeface="Times New Roman" pitchFamily="18" charset="0"/>
                <a:cs typeface="Times New Roman" pitchFamily="18" charset="0"/>
              </a:rPr>
              <a:t>the very large extent of </a:t>
            </a:r>
            <a:r>
              <a:rPr lang="en-US" sz="5500" b="1" dirty="0">
                <a:latin typeface="Times New Roman" pitchFamily="18" charset="0"/>
                <a:cs typeface="Times New Roman" pitchFamily="18" charset="0"/>
              </a:rPr>
              <a:t>sub-national variation</a:t>
            </a:r>
            <a:r>
              <a:rPr lang="en-US" sz="5500" dirty="0">
                <a:latin typeface="Times New Roman" pitchFamily="18" charset="0"/>
                <a:cs typeface="Times New Roman" pitchFamily="18" charset="0"/>
              </a:rPr>
              <a:t>.</a:t>
            </a:r>
          </a:p>
          <a:p>
            <a:pPr marL="0" indent="0">
              <a:buNone/>
            </a:pPr>
            <a:endParaRPr lang="en-US" dirty="0" smtClean="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p:txBody>
      </p:sp>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bg1"/>
                </a:solidFill>
                <a:latin typeface="Times New Roman" pitchFamily="18" charset="0"/>
                <a:cs typeface="Times New Roman" pitchFamily="18" charset="0"/>
              </a:rPr>
              <a:t>Main Argument</a:t>
            </a:r>
            <a:r>
              <a:rPr lang="en-US" sz="1400" b="1" dirty="0" smtClean="0">
                <a:solidFill>
                  <a:schemeClr val="accent1"/>
                </a:solidFill>
                <a:latin typeface="Times New Roman" pitchFamily="18" charset="0"/>
                <a:cs typeface="Times New Roman" pitchFamily="18" charset="0"/>
              </a:rPr>
              <a:t>	Empirical Strategy	 Cases Studies	Conclusions</a:t>
            </a:r>
            <a:endParaRPr lang="en-US" sz="1400" b="1" dirty="0">
              <a:solidFill>
                <a:schemeClr val="accent1"/>
              </a:solidFill>
              <a:latin typeface="Times New Roman" pitchFamily="18" charset="0"/>
              <a:cs typeface="Times New Roman" pitchFamily="18" charset="0"/>
            </a:endParaRPr>
          </a:p>
        </p:txBody>
      </p:sp>
      <p:sp>
        <p:nvSpPr>
          <p:cNvPr id="5" name="Rectangle 4"/>
          <p:cNvSpPr/>
          <p:nvPr/>
        </p:nvSpPr>
        <p:spPr>
          <a:xfrm>
            <a:off x="0" y="381000"/>
            <a:ext cx="9144000" cy="2782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Brown University, November 1, 2012</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6" name="Title 1"/>
          <p:cNvSpPr>
            <a:spLocks noGrp="1"/>
          </p:cNvSpPr>
          <p:nvPr>
            <p:ph type="title"/>
          </p:nvPr>
        </p:nvSpPr>
        <p:spPr>
          <a:xfrm>
            <a:off x="457200" y="914400"/>
            <a:ext cx="8686800" cy="1371600"/>
          </a:xfrm>
        </p:spPr>
        <p:txBody>
          <a:bodyPr>
            <a:normAutofit fontScale="90000"/>
          </a:bodyPr>
          <a:lstStyle/>
          <a:p>
            <a:r>
              <a:rPr lang="en-US" b="1" dirty="0" smtClean="0">
                <a:latin typeface="Times New Roman" pitchFamily="18" charset="0"/>
                <a:cs typeface="Times New Roman" pitchFamily="18" charset="0"/>
              </a:rPr>
              <a:t>China’s Increasing Tax Burden</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8" name="Rectangle 7"/>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USC 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0867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1" end="11"/>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3" end="1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Main Argument	</a:t>
            </a:r>
            <a:r>
              <a:rPr lang="en-US" sz="1400" b="1" dirty="0">
                <a:solidFill>
                  <a:schemeClr val="accent1"/>
                </a:solidFill>
                <a:latin typeface="Times New Roman" pitchFamily="18" charset="0"/>
                <a:cs typeface="Times New Roman" pitchFamily="18" charset="0"/>
              </a:rPr>
              <a:t>Empirical Strategy</a:t>
            </a:r>
            <a:r>
              <a:rPr lang="en-US" sz="1400" b="1" dirty="0" smtClean="0">
                <a:solidFill>
                  <a:schemeClr val="accent1"/>
                </a:solidFill>
                <a:latin typeface="Times New Roman" pitchFamily="18" charset="0"/>
                <a:cs typeface="Times New Roman" pitchFamily="18" charset="0"/>
              </a:rPr>
              <a:t>	</a:t>
            </a:r>
            <a:r>
              <a:rPr lang="en-US" sz="1400" b="1" dirty="0" smtClean="0">
                <a:solidFill>
                  <a:schemeClr val="bg1"/>
                </a:solidFill>
                <a:latin typeface="Times New Roman" pitchFamily="18" charset="0"/>
                <a:cs typeface="Times New Roman" pitchFamily="18" charset="0"/>
              </a:rPr>
              <a:t> Cases Studies</a:t>
            </a:r>
            <a:r>
              <a:rPr lang="en-US" sz="1400" b="1" dirty="0" smtClean="0">
                <a:solidFill>
                  <a:schemeClr val="accent1"/>
                </a:solidFill>
                <a:latin typeface="Times New Roman" pitchFamily="18" charset="0"/>
                <a:cs typeface="Times New Roman" pitchFamily="18" charset="0"/>
              </a:rPr>
              <a:t>	Conclusions</a:t>
            </a:r>
            <a:endParaRPr lang="en-US" sz="1400" b="1" dirty="0">
              <a:solidFill>
                <a:schemeClr val="accent1"/>
              </a:solidFill>
              <a:latin typeface="Times New Roman" pitchFamily="18" charset="0"/>
              <a:cs typeface="Times New Roman" pitchFamily="18" charset="0"/>
            </a:endParaRPr>
          </a:p>
        </p:txBody>
      </p:sp>
      <p:sp>
        <p:nvSpPr>
          <p:cNvPr id="5" name="Rectangle 4"/>
          <p:cNvSpPr/>
          <p:nvPr/>
        </p:nvSpPr>
        <p:spPr>
          <a:xfrm>
            <a:off x="0" y="381000"/>
            <a:ext cx="9144000" cy="2782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Brown University, November 1, 2012</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6" name="Title 5"/>
          <p:cNvSpPr>
            <a:spLocks noGrp="1"/>
          </p:cNvSpPr>
          <p:nvPr>
            <p:ph type="title"/>
          </p:nvPr>
        </p:nvSpPr>
        <p:spPr>
          <a:xfrm>
            <a:off x="457200" y="380999"/>
            <a:ext cx="8382000" cy="1319989"/>
          </a:xfrm>
        </p:spPr>
        <p:txBody>
          <a:bodyPr>
            <a:normAutofit/>
          </a:bodyPr>
          <a:lstStyle/>
          <a:p>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Decreased Political Competition</a:t>
            </a:r>
            <a:endParaRPr lang="en-US" sz="3600" b="1" dirty="0">
              <a:latin typeface="Times New Roman" pitchFamily="18" charset="0"/>
              <a:cs typeface="Times New Roman" pitchFamily="18" charset="0"/>
            </a:endParaRPr>
          </a:p>
        </p:txBody>
      </p:sp>
      <p:sp>
        <p:nvSpPr>
          <p:cNvPr id="8" name="Text Placeholder 7"/>
          <p:cNvSpPr>
            <a:spLocks noGrp="1"/>
          </p:cNvSpPr>
          <p:nvPr>
            <p:ph type="body" sz="quarter" idx="3"/>
          </p:nvPr>
        </p:nvSpPr>
        <p:spPr/>
        <p:txBody>
          <a:bodyPr>
            <a:normAutofit/>
          </a:bodyPr>
          <a:lstStyle/>
          <a:p>
            <a:pPr algn="ctr"/>
            <a:r>
              <a:rPr lang="en-US" b="0" dirty="0" smtClean="0">
                <a:latin typeface="Times New Roman" pitchFamily="18" charset="0"/>
                <a:cs typeface="Times New Roman" pitchFamily="18" charset="0"/>
              </a:rPr>
              <a:t>Xuzhou vs. </a:t>
            </a:r>
            <a:r>
              <a:rPr lang="en-US" b="0" dirty="0" err="1" smtClean="0">
                <a:latin typeface="Times New Roman" pitchFamily="18" charset="0"/>
                <a:cs typeface="Times New Roman" pitchFamily="18" charset="0"/>
              </a:rPr>
              <a:t>Suqian</a:t>
            </a:r>
            <a:endParaRPr lang="en-US" b="0" dirty="0">
              <a:latin typeface="Times New Roman" pitchFamily="18" charset="0"/>
              <a:cs typeface="Times New Roman" pitchFamily="18" charset="0"/>
            </a:endParaRPr>
          </a:p>
        </p:txBody>
      </p:sp>
      <p:sp>
        <p:nvSpPr>
          <p:cNvPr id="15" name="TextBox 14"/>
          <p:cNvSpPr txBox="1"/>
          <p:nvPr/>
        </p:nvSpPr>
        <p:spPr>
          <a:xfrm>
            <a:off x="5961160" y="3053259"/>
            <a:ext cx="879280" cy="369332"/>
          </a:xfrm>
          <a:prstGeom prst="rect">
            <a:avLst/>
          </a:prstGeom>
          <a:noFill/>
        </p:spPr>
        <p:txBody>
          <a:bodyPr wrap="none" rtlCol="0">
            <a:spAutoFit/>
          </a:bodyPr>
          <a:lstStyle/>
          <a:p>
            <a:r>
              <a:rPr lang="en-US" dirty="0" smtClean="0"/>
              <a:t>Xuzhou</a:t>
            </a:r>
            <a:endParaRPr lang="en-US" dirty="0"/>
          </a:p>
        </p:txBody>
      </p:sp>
      <p:sp>
        <p:nvSpPr>
          <p:cNvPr id="16" name="TextBox 15"/>
          <p:cNvSpPr txBox="1"/>
          <p:nvPr/>
        </p:nvSpPr>
        <p:spPr>
          <a:xfrm>
            <a:off x="7391400" y="4191000"/>
            <a:ext cx="819455" cy="369332"/>
          </a:xfrm>
          <a:prstGeom prst="rect">
            <a:avLst/>
          </a:prstGeom>
          <a:noFill/>
        </p:spPr>
        <p:txBody>
          <a:bodyPr wrap="none" rtlCol="0">
            <a:spAutoFit/>
          </a:bodyPr>
          <a:lstStyle/>
          <a:p>
            <a:r>
              <a:rPr lang="en-US" dirty="0" err="1" smtClean="0"/>
              <a:t>Suqian</a:t>
            </a:r>
            <a:endParaRPr 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8965" b="4303"/>
          <a:stretch/>
        </p:blipFill>
        <p:spPr>
          <a:xfrm>
            <a:off x="0" y="2132885"/>
            <a:ext cx="5638800" cy="3244843"/>
          </a:xfrm>
          <a:prstGeom prst="rect">
            <a:avLst/>
          </a:prstGeom>
        </p:spPr>
      </p:pic>
      <p:pic>
        <p:nvPicPr>
          <p:cNvPr id="6146" name="Picture 2"/>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5057136" y="2167410"/>
            <a:ext cx="4041775" cy="290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73113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Main Argument	</a:t>
            </a:r>
            <a:r>
              <a:rPr lang="en-US" sz="1400" b="1" dirty="0">
                <a:solidFill>
                  <a:schemeClr val="tx2">
                    <a:lumMod val="60000"/>
                    <a:lumOff val="40000"/>
                  </a:schemeClr>
                </a:solidFill>
                <a:latin typeface="Times New Roman" pitchFamily="18" charset="0"/>
                <a:cs typeface="Times New Roman" pitchFamily="18" charset="0"/>
              </a:rPr>
              <a:t>Empirical Strategy	 </a:t>
            </a:r>
            <a:r>
              <a:rPr lang="en-US" sz="1400" b="1" dirty="0" smtClean="0">
                <a:solidFill>
                  <a:schemeClr val="bg1"/>
                </a:solidFill>
                <a:latin typeface="Times New Roman" pitchFamily="18" charset="0"/>
                <a:cs typeface="Times New Roman" pitchFamily="18" charset="0"/>
              </a:rPr>
              <a:t>Cases Studies</a:t>
            </a:r>
            <a:r>
              <a:rPr lang="en-US" sz="1400" b="1" dirty="0" smtClean="0">
                <a:solidFill>
                  <a:schemeClr val="accent1"/>
                </a:solidFill>
                <a:latin typeface="Times New Roman" pitchFamily="18" charset="0"/>
                <a:cs typeface="Times New Roman" pitchFamily="18" charset="0"/>
              </a:rPr>
              <a:t>	Conclusions</a:t>
            </a:r>
            <a:endParaRPr lang="en-US" sz="1400" b="1" dirty="0">
              <a:solidFill>
                <a:schemeClr val="accent1"/>
              </a:solidFill>
              <a:latin typeface="Times New Roman" pitchFamily="18" charset="0"/>
              <a:cs typeface="Times New Roman" pitchFamily="18" charset="0"/>
            </a:endParaRPr>
          </a:p>
        </p:txBody>
      </p:sp>
      <p:sp>
        <p:nvSpPr>
          <p:cNvPr id="5" name="Rectangle 4"/>
          <p:cNvSpPr/>
          <p:nvPr/>
        </p:nvSpPr>
        <p:spPr>
          <a:xfrm>
            <a:off x="0" y="381000"/>
            <a:ext cx="9144000" cy="2782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Brown University, November 1, 2012</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6" name="Title 5"/>
          <p:cNvSpPr>
            <a:spLocks noGrp="1"/>
          </p:cNvSpPr>
          <p:nvPr>
            <p:ph type="title"/>
          </p:nvPr>
        </p:nvSpPr>
        <p:spPr>
          <a:xfrm>
            <a:off x="457200" y="659296"/>
            <a:ext cx="8229600" cy="1143000"/>
          </a:xfrm>
        </p:spPr>
        <p:txBody>
          <a:bodyPr>
            <a:normAutofit/>
          </a:bodyPr>
          <a:lstStyle/>
          <a:p>
            <a:r>
              <a:rPr lang="en-US" dirty="0" smtClean="0">
                <a:latin typeface="Times New Roman" pitchFamily="18" charset="0"/>
                <a:cs typeface="Times New Roman" pitchFamily="18" charset="0"/>
              </a:rPr>
              <a:t>Expansion</a:t>
            </a:r>
            <a:endParaRPr lang="en-US" dirty="0">
              <a:latin typeface="Times New Roman" pitchFamily="18" charset="0"/>
              <a:cs typeface="Times New Roman" pitchFamily="18" charset="0"/>
            </a:endParaRPr>
          </a:p>
        </p:txBody>
      </p:sp>
      <p:sp>
        <p:nvSpPr>
          <p:cNvPr id="3" name="Text Placeholder 2"/>
          <p:cNvSpPr>
            <a:spLocks noGrp="1"/>
          </p:cNvSpPr>
          <p:nvPr>
            <p:ph type="body" idx="1"/>
          </p:nvPr>
        </p:nvSpPr>
        <p:spPr/>
        <p:txBody>
          <a:bodyPr>
            <a:normAutofit fontScale="92500"/>
          </a:bodyPr>
          <a:lstStyle/>
          <a:p>
            <a:r>
              <a:rPr lang="en-US" dirty="0" smtClean="0">
                <a:latin typeface="Times New Roman" pitchFamily="18" charset="0"/>
                <a:cs typeface="Times New Roman" pitchFamily="18" charset="0"/>
              </a:rPr>
              <a:t>Chongqing in Sichuan (</a:t>
            </a:r>
            <a:r>
              <a:rPr lang="en-US" dirty="0">
                <a:latin typeface="Times New Roman" pitchFamily="18" charset="0"/>
                <a:cs typeface="Times New Roman" pitchFamily="18" charset="0"/>
                <a:sym typeface="Wingdings" pitchFamily="2" charset="2"/>
              </a:rPr>
              <a:t> </a:t>
            </a:r>
            <a:r>
              <a:rPr lang="en-US" dirty="0" smtClean="0">
                <a:latin typeface="Times New Roman" pitchFamily="18" charset="0"/>
                <a:cs typeface="Times New Roman" pitchFamily="18" charset="0"/>
              </a:rPr>
              <a:t>1996)</a:t>
            </a:r>
            <a:endParaRPr lang="en-US" dirty="0">
              <a:latin typeface="Times New Roman" pitchFamily="18" charset="0"/>
              <a:cs typeface="Times New Roman" pitchFamily="18" charset="0"/>
            </a:endParaRPr>
          </a:p>
        </p:txBody>
      </p:sp>
      <p:sp>
        <p:nvSpPr>
          <p:cNvPr id="2" name="Content Placeholder 1"/>
          <p:cNvSpPr>
            <a:spLocks noGrp="1"/>
          </p:cNvSpPr>
          <p:nvPr>
            <p:ph sz="half" idx="2"/>
          </p:nvPr>
        </p:nvSpPr>
        <p:spPr/>
        <p:txBody>
          <a:bodyPr>
            <a:normAutofit/>
          </a:bodyPr>
          <a:lstStyle/>
          <a:p>
            <a:pPr marL="0" indent="0">
              <a:buNone/>
            </a:pPr>
            <a:endParaRPr lang="en-US" sz="2400" dirty="0">
              <a:latin typeface="Times New Roman" pitchFamily="18" charset="0"/>
              <a:cs typeface="Times New Roman" pitchFamily="18" charset="0"/>
            </a:endParaRPr>
          </a:p>
        </p:txBody>
      </p:sp>
      <p:sp>
        <p:nvSpPr>
          <p:cNvPr id="8" name="Text Placeholder 7"/>
          <p:cNvSpPr>
            <a:spLocks noGrp="1"/>
          </p:cNvSpPr>
          <p:nvPr>
            <p:ph type="body" sz="quarter" idx="3"/>
          </p:nvPr>
        </p:nvSpPr>
        <p:spPr/>
        <p:txBody>
          <a:bodyPr>
            <a:normAutofit fontScale="92500"/>
          </a:bodyPr>
          <a:lstStyle/>
          <a:p>
            <a:r>
              <a:rPr lang="en-US" dirty="0" smtClean="0">
                <a:latin typeface="Times New Roman" pitchFamily="18" charset="0"/>
                <a:cs typeface="Times New Roman" pitchFamily="18" charset="0"/>
              </a:rPr>
              <a:t>Chongqing vs. Sichuan (1997</a:t>
            </a:r>
            <a:r>
              <a:rPr lang="en-US" dirty="0" smtClean="0">
                <a:latin typeface="Times New Roman" pitchFamily="18" charset="0"/>
                <a:cs typeface="Times New Roman" pitchFamily="18" charset="0"/>
                <a:sym typeface="Wingdings" pitchFamily="2" charset="2"/>
              </a:rPr>
              <a:t>)</a:t>
            </a:r>
            <a:endParaRPr lang="en-US"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290" y="2176329"/>
            <a:ext cx="4021510" cy="312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1" y="2209801"/>
            <a:ext cx="4038600" cy="313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9"/>
          <p:cNvSpPr>
            <a:spLocks noGrp="1"/>
          </p:cNvSpPr>
          <p:nvPr>
            <p:ph sz="quarter" idx="4"/>
          </p:nvPr>
        </p:nvSpPr>
        <p:spPr/>
        <p:txBody>
          <a:bodyPr/>
          <a:lstStyle/>
          <a:p>
            <a:pPr marL="0" indent="0">
              <a:buNone/>
            </a:pPr>
            <a:endParaRPr lang="en-US" dirty="0"/>
          </a:p>
        </p:txBody>
      </p:sp>
      <p:sp>
        <p:nvSpPr>
          <p:cNvPr id="9" name="TextBox 8"/>
          <p:cNvSpPr txBox="1"/>
          <p:nvPr/>
        </p:nvSpPr>
        <p:spPr>
          <a:xfrm>
            <a:off x="1676400" y="3229872"/>
            <a:ext cx="928459" cy="369332"/>
          </a:xfrm>
          <a:prstGeom prst="rect">
            <a:avLst/>
          </a:prstGeom>
          <a:noFill/>
        </p:spPr>
        <p:txBody>
          <a:bodyPr wrap="none" rtlCol="0">
            <a:spAutoFit/>
          </a:bodyPr>
          <a:lstStyle/>
          <a:p>
            <a:r>
              <a:rPr lang="en-US" dirty="0" smtClean="0">
                <a:latin typeface="Times New Roman" pitchFamily="18" charset="0"/>
                <a:cs typeface="Times New Roman" pitchFamily="18" charset="0"/>
              </a:rPr>
              <a:t>Sichuan</a:t>
            </a:r>
            <a:endParaRPr lang="en-US" dirty="0">
              <a:latin typeface="Times New Roman" pitchFamily="18" charset="0"/>
              <a:cs typeface="Times New Roman" pitchFamily="18" charset="0"/>
            </a:endParaRPr>
          </a:p>
        </p:txBody>
      </p:sp>
      <p:sp>
        <p:nvSpPr>
          <p:cNvPr id="11" name="Rectangle 10"/>
          <p:cNvSpPr/>
          <p:nvPr/>
        </p:nvSpPr>
        <p:spPr>
          <a:xfrm>
            <a:off x="5638800" y="3244334"/>
            <a:ext cx="928459" cy="369332"/>
          </a:xfrm>
          <a:prstGeom prst="rect">
            <a:avLst/>
          </a:prstGeom>
        </p:spPr>
        <p:txBody>
          <a:bodyPr wrap="none">
            <a:spAutoFit/>
          </a:bodyPr>
          <a:lstStyle/>
          <a:p>
            <a:r>
              <a:rPr lang="en-US" dirty="0">
                <a:latin typeface="Times New Roman" pitchFamily="18" charset="0"/>
                <a:cs typeface="Times New Roman" pitchFamily="18" charset="0"/>
              </a:rPr>
              <a:t>Sichuan</a:t>
            </a:r>
            <a:endParaRPr lang="en-US" dirty="0"/>
          </a:p>
        </p:txBody>
      </p:sp>
      <p:sp>
        <p:nvSpPr>
          <p:cNvPr id="12" name="TextBox 11"/>
          <p:cNvSpPr txBox="1"/>
          <p:nvPr/>
        </p:nvSpPr>
        <p:spPr>
          <a:xfrm>
            <a:off x="7486183" y="4620426"/>
            <a:ext cx="1210588" cy="369332"/>
          </a:xfrm>
          <a:prstGeom prst="rect">
            <a:avLst/>
          </a:prstGeom>
          <a:noFill/>
        </p:spPr>
        <p:txBody>
          <a:bodyPr wrap="none" rtlCol="0">
            <a:spAutoFit/>
          </a:bodyPr>
          <a:lstStyle/>
          <a:p>
            <a:r>
              <a:rPr lang="en-US" dirty="0" smtClean="0">
                <a:latin typeface="Times New Roman" pitchFamily="18" charset="0"/>
                <a:cs typeface="Times New Roman" pitchFamily="18" charset="0"/>
              </a:rPr>
              <a:t>Chongqing</a:t>
            </a:r>
            <a:endParaRPr lang="en-US" dirty="0">
              <a:latin typeface="Times New Roman" pitchFamily="18" charset="0"/>
              <a:cs typeface="Times New Roman" pitchFamily="18" charset="0"/>
            </a:endParaRPr>
          </a:p>
        </p:txBody>
      </p:sp>
      <p:sp>
        <p:nvSpPr>
          <p:cNvPr id="13" name="TextBox 12"/>
          <p:cNvSpPr txBox="1"/>
          <p:nvPr/>
        </p:nvSpPr>
        <p:spPr>
          <a:xfrm>
            <a:off x="7918631" y="4038600"/>
            <a:ext cx="793807" cy="276999"/>
          </a:xfrm>
          <a:prstGeom prst="rect">
            <a:avLst/>
          </a:prstGeom>
          <a:noFill/>
        </p:spPr>
        <p:txBody>
          <a:bodyPr wrap="none" rtlCol="0">
            <a:spAutoFit/>
          </a:bodyPr>
          <a:lstStyle/>
          <a:p>
            <a:r>
              <a:rPr lang="en-US" sz="1200" dirty="0" err="1" smtClean="0">
                <a:latin typeface="Times New Roman" pitchFamily="18" charset="0"/>
                <a:cs typeface="Times New Roman" pitchFamily="18" charset="0"/>
              </a:rPr>
              <a:t>Qianjiang</a:t>
            </a:r>
            <a:endParaRPr lang="en-US" sz="1200" dirty="0">
              <a:latin typeface="Times New Roman" pitchFamily="18" charset="0"/>
              <a:cs typeface="Times New Roman" pitchFamily="18" charset="0"/>
            </a:endParaRPr>
          </a:p>
        </p:txBody>
      </p:sp>
      <p:sp>
        <p:nvSpPr>
          <p:cNvPr id="14" name="TextBox 13"/>
          <p:cNvSpPr txBox="1"/>
          <p:nvPr/>
        </p:nvSpPr>
        <p:spPr>
          <a:xfrm>
            <a:off x="7652312" y="3761828"/>
            <a:ext cx="587020" cy="276999"/>
          </a:xfrm>
          <a:prstGeom prst="rect">
            <a:avLst/>
          </a:prstGeom>
          <a:noFill/>
        </p:spPr>
        <p:txBody>
          <a:bodyPr wrap="none" rtlCol="0">
            <a:spAutoFit/>
          </a:bodyPr>
          <a:lstStyle/>
          <a:p>
            <a:r>
              <a:rPr lang="en-US" sz="1200" dirty="0" err="1" smtClean="0">
                <a:latin typeface="Times New Roman" pitchFamily="18" charset="0"/>
                <a:cs typeface="Times New Roman" pitchFamily="18" charset="0"/>
              </a:rPr>
              <a:t>Fuling</a:t>
            </a:r>
            <a:endParaRPr lang="en-US" sz="1200" dirty="0">
              <a:latin typeface="Times New Roman" pitchFamily="18" charset="0"/>
              <a:cs typeface="Times New Roman" pitchFamily="18" charset="0"/>
            </a:endParaRPr>
          </a:p>
        </p:txBody>
      </p:sp>
      <p:sp>
        <p:nvSpPr>
          <p:cNvPr id="17" name="TextBox 16"/>
          <p:cNvSpPr txBox="1"/>
          <p:nvPr/>
        </p:nvSpPr>
        <p:spPr>
          <a:xfrm>
            <a:off x="8001270" y="3256186"/>
            <a:ext cx="730200" cy="276999"/>
          </a:xfrm>
          <a:prstGeom prst="rect">
            <a:avLst/>
          </a:prstGeom>
          <a:noFill/>
        </p:spPr>
        <p:txBody>
          <a:bodyPr wrap="none" rtlCol="0">
            <a:spAutoFit/>
          </a:bodyPr>
          <a:lstStyle/>
          <a:p>
            <a:r>
              <a:rPr lang="en-US" sz="1200" dirty="0" err="1" smtClean="0">
                <a:latin typeface="Times New Roman" pitchFamily="18" charset="0"/>
                <a:cs typeface="Times New Roman" pitchFamily="18" charset="0"/>
              </a:rPr>
              <a:t>Wanxian</a:t>
            </a:r>
            <a:endParaRPr lang="en-US" sz="1200" dirty="0">
              <a:latin typeface="Times New Roman" pitchFamily="18" charset="0"/>
              <a:cs typeface="Times New Roman" pitchFamily="18" charset="0"/>
            </a:endParaRPr>
          </a:p>
        </p:txBody>
      </p:sp>
      <p:sp>
        <p:nvSpPr>
          <p:cNvPr id="15" name="Rectangle 14"/>
          <p:cNvSpPr/>
          <p:nvPr/>
        </p:nvSpPr>
        <p:spPr>
          <a:xfrm>
            <a:off x="4682385" y="4989758"/>
            <a:ext cx="457199" cy="496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3400" y="4893837"/>
            <a:ext cx="457199" cy="496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895600" y="3800297"/>
            <a:ext cx="811441" cy="261610"/>
          </a:xfrm>
          <a:prstGeom prst="rect">
            <a:avLst/>
          </a:prstGeom>
          <a:noFill/>
        </p:spPr>
        <p:txBody>
          <a:bodyPr wrap="none" rtlCol="0">
            <a:spAutoFit/>
          </a:bodyPr>
          <a:lstStyle/>
          <a:p>
            <a:r>
              <a:rPr lang="en-US" sz="1100" dirty="0" smtClean="0">
                <a:latin typeface="Times New Roman" pitchFamily="18" charset="0"/>
                <a:cs typeface="Times New Roman" pitchFamily="18" charset="0"/>
              </a:rPr>
              <a:t>Chongqing</a:t>
            </a:r>
            <a:endParaRPr lang="en-US" sz="1100" dirty="0">
              <a:latin typeface="Times New Roman" pitchFamily="18" charset="0"/>
              <a:cs typeface="Times New Roman" pitchFamily="18" charset="0"/>
            </a:endParaRPr>
          </a:p>
        </p:txBody>
      </p:sp>
      <p:sp>
        <p:nvSpPr>
          <p:cNvPr id="21" name="Rectangle 20"/>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92292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Main Argument	</a:t>
            </a:r>
            <a:r>
              <a:rPr lang="en-US" sz="1400" b="1" dirty="0">
                <a:solidFill>
                  <a:schemeClr val="accent1"/>
                </a:solidFill>
                <a:latin typeface="Times New Roman" pitchFamily="18" charset="0"/>
                <a:cs typeface="Times New Roman" pitchFamily="18" charset="0"/>
              </a:rPr>
              <a:t>Empirical Strategy</a:t>
            </a:r>
            <a:r>
              <a:rPr lang="en-US" sz="1400" b="1" dirty="0" smtClean="0">
                <a:solidFill>
                  <a:schemeClr val="accent1"/>
                </a:solidFill>
                <a:latin typeface="Times New Roman" pitchFamily="18" charset="0"/>
                <a:cs typeface="Times New Roman" pitchFamily="18" charset="0"/>
              </a:rPr>
              <a:t>	</a:t>
            </a:r>
            <a:r>
              <a:rPr lang="en-US" sz="1400" b="1" dirty="0" smtClean="0">
                <a:solidFill>
                  <a:schemeClr val="bg1"/>
                </a:solidFill>
                <a:latin typeface="Times New Roman" pitchFamily="18" charset="0"/>
                <a:cs typeface="Times New Roman" pitchFamily="18" charset="0"/>
              </a:rPr>
              <a:t> Cases Studies</a:t>
            </a:r>
            <a:r>
              <a:rPr lang="en-US" sz="1400" b="1" dirty="0" smtClean="0">
                <a:solidFill>
                  <a:schemeClr val="accent1"/>
                </a:solidFill>
                <a:latin typeface="Times New Roman" pitchFamily="18" charset="0"/>
                <a:cs typeface="Times New Roman" pitchFamily="18" charset="0"/>
              </a:rPr>
              <a:t>	Conclusions</a:t>
            </a:r>
            <a:endParaRPr lang="en-US" sz="1400" b="1" dirty="0">
              <a:solidFill>
                <a:schemeClr val="accent1"/>
              </a:solidFill>
              <a:latin typeface="Times New Roman" pitchFamily="18" charset="0"/>
              <a:cs typeface="Times New Roman" pitchFamily="18" charset="0"/>
            </a:endParaRPr>
          </a:p>
        </p:txBody>
      </p:sp>
      <p:sp>
        <p:nvSpPr>
          <p:cNvPr id="5" name="Rectangle 4"/>
          <p:cNvSpPr/>
          <p:nvPr/>
        </p:nvSpPr>
        <p:spPr>
          <a:xfrm>
            <a:off x="0" y="381000"/>
            <a:ext cx="9144000" cy="2782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Brown University, November 1, 2012</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6" name="Title 5"/>
          <p:cNvSpPr>
            <a:spLocks noGrp="1"/>
          </p:cNvSpPr>
          <p:nvPr>
            <p:ph type="title"/>
          </p:nvPr>
        </p:nvSpPr>
        <p:spPr>
          <a:xfrm>
            <a:off x="457200" y="381000"/>
            <a:ext cx="8229600" cy="1143000"/>
          </a:xfrm>
        </p:spPr>
        <p:txBody>
          <a:bodyPr>
            <a:normAutofit fontScale="90000"/>
          </a:bodyPr>
          <a:lstStyle/>
          <a:p>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a:latin typeface="Times New Roman" pitchFamily="18" charset="0"/>
                <a:cs typeface="Times New Roman" pitchFamily="18" charset="0"/>
              </a:rPr>
              <a:t/>
            </a:r>
            <a:br>
              <a:rPr lang="en-US" sz="3600" b="1" dirty="0">
                <a:latin typeface="Times New Roman" pitchFamily="18" charset="0"/>
                <a:cs typeface="Times New Roman" pitchFamily="18" charset="0"/>
              </a:rPr>
            </a:br>
            <a:r>
              <a:rPr lang="en-US" sz="3600" b="1" dirty="0" smtClean="0">
                <a:latin typeface="Times New Roman" pitchFamily="18" charset="0"/>
                <a:cs typeface="Times New Roman" pitchFamily="18" charset="0"/>
              </a:rPr>
              <a:t>Increased </a:t>
            </a:r>
            <a:r>
              <a:rPr lang="en-US" sz="3600" b="1" dirty="0">
                <a:latin typeface="Times New Roman" pitchFamily="18" charset="0"/>
                <a:cs typeface="Times New Roman" pitchFamily="18" charset="0"/>
              </a:rPr>
              <a:t>Political </a:t>
            </a:r>
            <a:r>
              <a:rPr lang="en-US" sz="3600" b="1" dirty="0" smtClean="0">
                <a:latin typeface="Times New Roman" pitchFamily="18" charset="0"/>
                <a:cs typeface="Times New Roman" pitchFamily="18" charset="0"/>
              </a:rPr>
              <a:t>Competition</a:t>
            </a:r>
            <a:br>
              <a:rPr lang="en-US" sz="3600" b="1" dirty="0" smtClean="0">
                <a:latin typeface="Times New Roman" pitchFamily="18" charset="0"/>
                <a:cs typeface="Times New Roman" pitchFamily="18" charset="0"/>
              </a:rPr>
            </a:br>
            <a:endParaRPr lang="en-US" sz="3600" b="1" dirty="0">
              <a:latin typeface="Times New Roman" pitchFamily="18" charset="0"/>
              <a:cs typeface="Times New Roman" pitchFamily="18" charset="0"/>
            </a:endParaRPr>
          </a:p>
        </p:txBody>
      </p:sp>
      <p:sp>
        <p:nvSpPr>
          <p:cNvPr id="3" name="Text Placeholder 2"/>
          <p:cNvSpPr>
            <a:spLocks noGrp="1"/>
          </p:cNvSpPr>
          <p:nvPr>
            <p:ph type="body" idx="1"/>
          </p:nvPr>
        </p:nvSpPr>
        <p:spPr/>
        <p:txBody>
          <a:bodyPr/>
          <a:lstStyle/>
          <a:p>
            <a:r>
              <a:rPr lang="en-US" dirty="0" err="1" smtClean="0">
                <a:latin typeface="Times New Roman" pitchFamily="18" charset="0"/>
                <a:cs typeface="Times New Roman" pitchFamily="18" charset="0"/>
              </a:rPr>
              <a:t>Qiangjiang</a:t>
            </a:r>
            <a:r>
              <a:rPr lang="en-US" dirty="0" smtClean="0">
                <a:latin typeface="Times New Roman" pitchFamily="18" charset="0"/>
                <a:cs typeface="Times New Roman" pitchFamily="18" charset="0"/>
              </a:rPr>
              <a:t>: PS  5</a:t>
            </a:r>
            <a:r>
              <a:rPr lang="en-US" dirty="0" smtClean="0">
                <a:latin typeface="Times New Roman" pitchFamily="18" charset="0"/>
                <a:cs typeface="Times New Roman" pitchFamily="18" charset="0"/>
                <a:sym typeface="Wingdings" pitchFamily="2" charset="2"/>
              </a:rPr>
              <a:t>40</a:t>
            </a:r>
            <a:endParaRPr lang="en-US" dirty="0">
              <a:latin typeface="Times New Roman" pitchFamily="18" charset="0"/>
              <a:cs typeface="Times New Roman" pitchFamily="18" charset="0"/>
            </a:endParaRPr>
          </a:p>
        </p:txBody>
      </p:sp>
      <p:pic>
        <p:nvPicPr>
          <p:cNvPr id="11" name="Content Placeholder 10"/>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926" t="25248" r="-926" b="2907"/>
          <a:stretch/>
        </p:blipFill>
        <p:spPr>
          <a:xfrm>
            <a:off x="4" y="2438400"/>
            <a:ext cx="6004306" cy="3124200"/>
          </a:xfrm>
        </p:spPr>
      </p:pic>
      <p:sp>
        <p:nvSpPr>
          <p:cNvPr id="8" name="Text Placeholder 7"/>
          <p:cNvSpPr>
            <a:spLocks noGrp="1"/>
          </p:cNvSpPr>
          <p:nvPr>
            <p:ph type="body" sz="quarter" idx="3"/>
          </p:nvPr>
        </p:nvSpPr>
        <p:spPr>
          <a:xfrm>
            <a:off x="4645025" y="1535113"/>
            <a:ext cx="4498975" cy="639762"/>
          </a:xfrm>
        </p:spPr>
        <p:txBody>
          <a:bodyPr>
            <a:normAutofit/>
          </a:bodyPr>
          <a:lstStyle/>
          <a:p>
            <a:r>
              <a:rPr lang="en-US" dirty="0">
                <a:latin typeface="Times New Roman" pitchFamily="18" charset="0"/>
                <a:cs typeface="Times New Roman" pitchFamily="18" charset="0"/>
              </a:rPr>
              <a:t>Ex </a:t>
            </a:r>
            <a:r>
              <a:rPr lang="en-US" dirty="0" err="1">
                <a:latin typeface="Times New Roman" pitchFamily="18" charset="0"/>
                <a:cs typeface="Times New Roman" pitchFamily="18" charset="0"/>
              </a:rPr>
              <a:t>Qianjiang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Enshi</a:t>
            </a:r>
            <a:r>
              <a:rPr lang="en-US" dirty="0">
                <a:latin typeface="Times New Roman" pitchFamily="18" charset="0"/>
                <a:cs typeface="Times New Roman" pitchFamily="18" charset="0"/>
              </a:rPr>
              <a:t> (in Hubei)</a:t>
            </a:r>
            <a:endParaRPr lang="en-US" dirty="0"/>
          </a:p>
        </p:txBody>
      </p:sp>
      <p:pic>
        <p:nvPicPr>
          <p:cNvPr id="5122" name="Picture 2"/>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137825" y="2174875"/>
            <a:ext cx="1964602"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781800" y="2362200"/>
            <a:ext cx="683200" cy="369332"/>
          </a:xfrm>
          <a:prstGeom prst="rect">
            <a:avLst/>
          </a:prstGeom>
          <a:noFill/>
        </p:spPr>
        <p:txBody>
          <a:bodyPr wrap="none" rtlCol="0">
            <a:spAutoFit/>
          </a:bodyPr>
          <a:lstStyle/>
          <a:p>
            <a:r>
              <a:rPr lang="en-US" dirty="0" err="1" smtClean="0">
                <a:solidFill>
                  <a:schemeClr val="bg1">
                    <a:lumMod val="50000"/>
                  </a:schemeClr>
                </a:solidFill>
              </a:rPr>
              <a:t>Enshi</a:t>
            </a:r>
            <a:endParaRPr lang="en-US" dirty="0">
              <a:solidFill>
                <a:schemeClr val="bg1">
                  <a:lumMod val="50000"/>
                </a:schemeClr>
              </a:solidFill>
            </a:endParaRPr>
          </a:p>
        </p:txBody>
      </p:sp>
      <p:sp>
        <p:nvSpPr>
          <p:cNvPr id="10" name="TextBox 9"/>
          <p:cNvSpPr txBox="1"/>
          <p:nvPr/>
        </p:nvSpPr>
        <p:spPr>
          <a:xfrm>
            <a:off x="5450078" y="4442338"/>
            <a:ext cx="1074333" cy="369332"/>
          </a:xfrm>
          <a:prstGeom prst="rect">
            <a:avLst/>
          </a:prstGeom>
          <a:noFill/>
        </p:spPr>
        <p:txBody>
          <a:bodyPr wrap="none" rtlCol="0">
            <a:spAutoFit/>
          </a:bodyPr>
          <a:lstStyle/>
          <a:p>
            <a:r>
              <a:rPr lang="en-US" dirty="0" err="1" smtClean="0"/>
              <a:t>Qianjiang</a:t>
            </a:r>
            <a:endParaRPr lang="en-US" dirty="0"/>
          </a:p>
        </p:txBody>
      </p:sp>
      <p:sp>
        <p:nvSpPr>
          <p:cNvPr id="12" name="Rectangle 11"/>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382549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Main Argument	</a:t>
            </a:r>
            <a:r>
              <a:rPr lang="en-US" sz="1400" b="1" dirty="0">
                <a:solidFill>
                  <a:schemeClr val="accent1"/>
                </a:solidFill>
                <a:latin typeface="Times New Roman" pitchFamily="18" charset="0"/>
                <a:cs typeface="Times New Roman" pitchFamily="18" charset="0"/>
              </a:rPr>
              <a:t>Empirical Strategy</a:t>
            </a:r>
            <a:r>
              <a:rPr lang="en-US" sz="1400" b="1" dirty="0" smtClean="0">
                <a:solidFill>
                  <a:schemeClr val="accent1"/>
                </a:solidFill>
                <a:latin typeface="Times New Roman" pitchFamily="18" charset="0"/>
                <a:cs typeface="Times New Roman" pitchFamily="18" charset="0"/>
              </a:rPr>
              <a:t>	</a:t>
            </a:r>
            <a:r>
              <a:rPr lang="en-US" sz="1400" b="1" dirty="0" smtClean="0">
                <a:solidFill>
                  <a:schemeClr val="bg1"/>
                </a:solidFill>
                <a:latin typeface="Times New Roman" pitchFamily="18" charset="0"/>
                <a:cs typeface="Times New Roman" pitchFamily="18" charset="0"/>
              </a:rPr>
              <a:t> Cases Studies</a:t>
            </a:r>
            <a:r>
              <a:rPr lang="en-US" sz="1400" b="1" dirty="0" smtClean="0">
                <a:solidFill>
                  <a:schemeClr val="accent1"/>
                </a:solidFill>
                <a:latin typeface="Times New Roman" pitchFamily="18" charset="0"/>
                <a:cs typeface="Times New Roman" pitchFamily="18" charset="0"/>
              </a:rPr>
              <a:t>	Conclusions</a:t>
            </a:r>
            <a:endParaRPr lang="en-US" sz="1400" b="1" dirty="0">
              <a:solidFill>
                <a:schemeClr val="accent1"/>
              </a:solidFill>
              <a:latin typeface="Times New Roman" pitchFamily="18" charset="0"/>
              <a:cs typeface="Times New Roman" pitchFamily="18" charset="0"/>
            </a:endParaRPr>
          </a:p>
        </p:txBody>
      </p:sp>
      <p:sp>
        <p:nvSpPr>
          <p:cNvPr id="5" name="Rectangle 4"/>
          <p:cNvSpPr/>
          <p:nvPr/>
        </p:nvSpPr>
        <p:spPr>
          <a:xfrm>
            <a:off x="0" y="381000"/>
            <a:ext cx="9144000" cy="2782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Brown University, November 1, 2012</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6" name="Title 5"/>
          <p:cNvSpPr>
            <a:spLocks noGrp="1"/>
          </p:cNvSpPr>
          <p:nvPr>
            <p:ph type="title"/>
          </p:nvPr>
        </p:nvSpPr>
        <p:spPr>
          <a:xfrm>
            <a:off x="457200" y="381000"/>
            <a:ext cx="8229600" cy="1143000"/>
          </a:xfrm>
        </p:spPr>
        <p:txBody>
          <a:bodyPr>
            <a:normAutofit fontScale="90000"/>
          </a:bodyPr>
          <a:lstStyle/>
          <a:p>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Increased </a:t>
            </a:r>
            <a:r>
              <a:rPr lang="en-US" sz="3600" b="1" dirty="0">
                <a:latin typeface="Times New Roman" pitchFamily="18" charset="0"/>
                <a:cs typeface="Times New Roman" pitchFamily="18" charset="0"/>
              </a:rPr>
              <a:t>Political Competition </a:t>
            </a: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Text Placeholder 2"/>
          <p:cNvSpPr>
            <a:spLocks noGrp="1"/>
          </p:cNvSpPr>
          <p:nvPr>
            <p:ph type="body" idx="1"/>
          </p:nvPr>
        </p:nvSpPr>
        <p:spPr/>
        <p:txBody>
          <a:bodyPr/>
          <a:lstStyle/>
          <a:p>
            <a:r>
              <a:rPr lang="en-US" dirty="0" err="1" smtClean="0">
                <a:latin typeface="Times New Roman" pitchFamily="18" charset="0"/>
                <a:cs typeface="Times New Roman" pitchFamily="18" charset="0"/>
              </a:rPr>
              <a:t>Qiangjiang</a:t>
            </a:r>
            <a:r>
              <a:rPr lang="en-US" dirty="0" smtClean="0">
                <a:latin typeface="Times New Roman" pitchFamily="18" charset="0"/>
                <a:cs typeface="Times New Roman" pitchFamily="18" charset="0"/>
              </a:rPr>
              <a:t>: PS  5</a:t>
            </a:r>
            <a:r>
              <a:rPr lang="en-US" dirty="0" smtClean="0">
                <a:latin typeface="Times New Roman" pitchFamily="18" charset="0"/>
                <a:cs typeface="Times New Roman" pitchFamily="18" charset="0"/>
                <a:sym typeface="Wingdings" pitchFamily="2" charset="2"/>
              </a:rPr>
              <a:t>40</a:t>
            </a:r>
            <a:endParaRPr lang="en-US" dirty="0">
              <a:latin typeface="Times New Roman" pitchFamily="18" charset="0"/>
              <a:cs typeface="Times New Roman" pitchFamily="18" charset="0"/>
            </a:endParaRPr>
          </a:p>
        </p:txBody>
      </p:sp>
      <p:pic>
        <p:nvPicPr>
          <p:cNvPr id="11" name="Content Placeholder 10"/>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926" t="25248" r="-926" b="2907"/>
          <a:stretch/>
        </p:blipFill>
        <p:spPr>
          <a:xfrm>
            <a:off x="4" y="2438400"/>
            <a:ext cx="6004306" cy="3124200"/>
          </a:xfrm>
        </p:spPr>
      </p:pic>
      <p:sp>
        <p:nvSpPr>
          <p:cNvPr id="8" name="Text Placeholder 7"/>
          <p:cNvSpPr>
            <a:spLocks noGrp="1"/>
          </p:cNvSpPr>
          <p:nvPr>
            <p:ph type="body" sz="quarter" idx="3"/>
          </p:nvPr>
        </p:nvSpPr>
        <p:spPr>
          <a:xfrm>
            <a:off x="4645025" y="1535113"/>
            <a:ext cx="4498979" cy="639762"/>
          </a:xfrm>
        </p:spPr>
        <p:txBody>
          <a:bodyPr>
            <a:normAutofit/>
          </a:bodyPr>
          <a:lstStyle/>
          <a:p>
            <a:r>
              <a:rPr lang="en-US" dirty="0">
                <a:latin typeface="Times New Roman" pitchFamily="18" charset="0"/>
                <a:cs typeface="Times New Roman" pitchFamily="18" charset="0"/>
              </a:rPr>
              <a:t>Ex </a:t>
            </a:r>
            <a:r>
              <a:rPr lang="en-US" dirty="0" err="1">
                <a:latin typeface="Times New Roman" pitchFamily="18" charset="0"/>
                <a:cs typeface="Times New Roman" pitchFamily="18" charset="0"/>
              </a:rPr>
              <a:t>Qianjiang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Enshi</a:t>
            </a:r>
            <a:r>
              <a:rPr lang="en-US" dirty="0">
                <a:latin typeface="Times New Roman" pitchFamily="18" charset="0"/>
                <a:cs typeface="Times New Roman" pitchFamily="18" charset="0"/>
              </a:rPr>
              <a:t> (in Hubei)</a:t>
            </a:r>
            <a:endParaRPr lang="en-US" dirty="0"/>
          </a:p>
        </p:txBody>
      </p:sp>
      <p:pic>
        <p:nvPicPr>
          <p:cNvPr id="5122" name="Picture 2"/>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137825" y="2174875"/>
            <a:ext cx="1964602"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781800" y="2362200"/>
            <a:ext cx="683200" cy="369332"/>
          </a:xfrm>
          <a:prstGeom prst="rect">
            <a:avLst/>
          </a:prstGeom>
          <a:noFill/>
        </p:spPr>
        <p:txBody>
          <a:bodyPr wrap="none" rtlCol="0">
            <a:spAutoFit/>
          </a:bodyPr>
          <a:lstStyle/>
          <a:p>
            <a:r>
              <a:rPr lang="en-US" dirty="0" err="1" smtClean="0">
                <a:solidFill>
                  <a:schemeClr val="bg1">
                    <a:lumMod val="50000"/>
                  </a:schemeClr>
                </a:solidFill>
              </a:rPr>
              <a:t>Enshi</a:t>
            </a:r>
            <a:endParaRPr lang="en-US" dirty="0">
              <a:solidFill>
                <a:schemeClr val="bg1">
                  <a:lumMod val="50000"/>
                </a:schemeClr>
              </a:solidFill>
            </a:endParaRPr>
          </a:p>
        </p:txBody>
      </p:sp>
      <p:sp>
        <p:nvSpPr>
          <p:cNvPr id="10" name="TextBox 9"/>
          <p:cNvSpPr txBox="1"/>
          <p:nvPr/>
        </p:nvSpPr>
        <p:spPr>
          <a:xfrm>
            <a:off x="5450078" y="4442338"/>
            <a:ext cx="1074333" cy="369332"/>
          </a:xfrm>
          <a:prstGeom prst="rect">
            <a:avLst/>
          </a:prstGeom>
          <a:noFill/>
        </p:spPr>
        <p:txBody>
          <a:bodyPr wrap="none" rtlCol="0">
            <a:spAutoFit/>
          </a:bodyPr>
          <a:lstStyle/>
          <a:p>
            <a:r>
              <a:rPr lang="en-US" dirty="0" err="1" smtClean="0"/>
              <a:t>Qianjiang</a:t>
            </a:r>
            <a:endParaRPr lang="en-US" dirty="0"/>
          </a:p>
        </p:txBody>
      </p:sp>
      <p:sp>
        <p:nvSpPr>
          <p:cNvPr id="12" name="Rectangle 11"/>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4127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Main Argument	</a:t>
            </a:r>
            <a:r>
              <a:rPr lang="en-US" sz="1400" b="1" dirty="0">
                <a:solidFill>
                  <a:schemeClr val="accent1"/>
                </a:solidFill>
                <a:latin typeface="Times New Roman" pitchFamily="18" charset="0"/>
                <a:cs typeface="Times New Roman" pitchFamily="18" charset="0"/>
              </a:rPr>
              <a:t>Empirical Strategy</a:t>
            </a:r>
            <a:r>
              <a:rPr lang="en-US" sz="1400" b="1" dirty="0" smtClean="0">
                <a:solidFill>
                  <a:schemeClr val="accent1"/>
                </a:solidFill>
                <a:latin typeface="Times New Roman" pitchFamily="18" charset="0"/>
                <a:cs typeface="Times New Roman" pitchFamily="18" charset="0"/>
              </a:rPr>
              <a:t>	</a:t>
            </a:r>
            <a:r>
              <a:rPr lang="en-US" sz="1400" b="1" dirty="0" smtClean="0">
                <a:solidFill>
                  <a:schemeClr val="bg1"/>
                </a:solidFill>
                <a:latin typeface="Times New Roman" pitchFamily="18" charset="0"/>
                <a:cs typeface="Times New Roman" pitchFamily="18" charset="0"/>
              </a:rPr>
              <a:t> Cases Studies</a:t>
            </a:r>
            <a:r>
              <a:rPr lang="en-US" sz="1400" b="1" dirty="0" smtClean="0">
                <a:solidFill>
                  <a:schemeClr val="accent1"/>
                </a:solidFill>
                <a:latin typeface="Times New Roman" pitchFamily="18" charset="0"/>
                <a:cs typeface="Times New Roman" pitchFamily="18" charset="0"/>
              </a:rPr>
              <a:t>	Conclusions</a:t>
            </a:r>
            <a:endParaRPr lang="en-US" sz="1400" b="1" dirty="0">
              <a:solidFill>
                <a:schemeClr val="accent1"/>
              </a:solidFill>
              <a:latin typeface="Times New Roman" pitchFamily="18" charset="0"/>
              <a:cs typeface="Times New Roman" pitchFamily="18" charset="0"/>
            </a:endParaRPr>
          </a:p>
        </p:txBody>
      </p:sp>
      <p:sp>
        <p:nvSpPr>
          <p:cNvPr id="5" name="Rectangle 4"/>
          <p:cNvSpPr/>
          <p:nvPr/>
        </p:nvSpPr>
        <p:spPr>
          <a:xfrm>
            <a:off x="0" y="381000"/>
            <a:ext cx="9144000" cy="2782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Brown University, November 1, 2012</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6" name="Title 5"/>
          <p:cNvSpPr>
            <a:spLocks noGrp="1"/>
          </p:cNvSpPr>
          <p:nvPr>
            <p:ph type="title"/>
          </p:nvPr>
        </p:nvSpPr>
        <p:spPr>
          <a:xfrm>
            <a:off x="457200" y="380999"/>
            <a:ext cx="8382000" cy="1319989"/>
          </a:xfrm>
        </p:spPr>
        <p:txBody>
          <a:bodyPr>
            <a:normAutofit/>
          </a:bodyPr>
          <a:lstStyle/>
          <a:p>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Decreased Political Competition</a:t>
            </a:r>
            <a:endParaRPr lang="en-US" sz="3600" b="1" dirty="0">
              <a:latin typeface="Times New Roman" pitchFamily="18" charset="0"/>
              <a:cs typeface="Times New Roman" pitchFamily="18" charset="0"/>
            </a:endParaRPr>
          </a:p>
        </p:txBody>
      </p:sp>
      <p:sp>
        <p:nvSpPr>
          <p:cNvPr id="8" name="Text Placeholder 7"/>
          <p:cNvSpPr>
            <a:spLocks noGrp="1"/>
          </p:cNvSpPr>
          <p:nvPr>
            <p:ph type="body" sz="quarter" idx="3"/>
          </p:nvPr>
        </p:nvSpPr>
        <p:spPr/>
        <p:txBody>
          <a:bodyPr>
            <a:normAutofit/>
          </a:bodyPr>
          <a:lstStyle/>
          <a:p>
            <a:pPr algn="ctr"/>
            <a:r>
              <a:rPr lang="en-US" b="0" dirty="0" smtClean="0">
                <a:latin typeface="Times New Roman" pitchFamily="18" charset="0"/>
                <a:cs typeface="Times New Roman" pitchFamily="18" charset="0"/>
              </a:rPr>
              <a:t>Xuzhou vs. </a:t>
            </a:r>
            <a:r>
              <a:rPr lang="en-US" b="0" dirty="0" err="1" smtClean="0">
                <a:latin typeface="Times New Roman" pitchFamily="18" charset="0"/>
                <a:cs typeface="Times New Roman" pitchFamily="18" charset="0"/>
              </a:rPr>
              <a:t>Suqian</a:t>
            </a:r>
            <a:endParaRPr lang="en-US" b="0" dirty="0">
              <a:latin typeface="Times New Roman" pitchFamily="18" charset="0"/>
              <a:cs typeface="Times New Roman" pitchFamily="18" charset="0"/>
            </a:endParaRPr>
          </a:p>
        </p:txBody>
      </p:sp>
      <p:sp>
        <p:nvSpPr>
          <p:cNvPr id="15" name="TextBox 14"/>
          <p:cNvSpPr txBox="1"/>
          <p:nvPr/>
        </p:nvSpPr>
        <p:spPr>
          <a:xfrm>
            <a:off x="5961160" y="3053259"/>
            <a:ext cx="879280" cy="369332"/>
          </a:xfrm>
          <a:prstGeom prst="rect">
            <a:avLst/>
          </a:prstGeom>
          <a:noFill/>
        </p:spPr>
        <p:txBody>
          <a:bodyPr wrap="none" rtlCol="0">
            <a:spAutoFit/>
          </a:bodyPr>
          <a:lstStyle/>
          <a:p>
            <a:r>
              <a:rPr lang="en-US" dirty="0" smtClean="0"/>
              <a:t>Xuzhou</a:t>
            </a:r>
            <a:endParaRPr lang="en-US" dirty="0"/>
          </a:p>
        </p:txBody>
      </p:sp>
      <p:sp>
        <p:nvSpPr>
          <p:cNvPr id="16" name="TextBox 15"/>
          <p:cNvSpPr txBox="1"/>
          <p:nvPr/>
        </p:nvSpPr>
        <p:spPr>
          <a:xfrm>
            <a:off x="7391400" y="4191000"/>
            <a:ext cx="819455" cy="369332"/>
          </a:xfrm>
          <a:prstGeom prst="rect">
            <a:avLst/>
          </a:prstGeom>
          <a:noFill/>
        </p:spPr>
        <p:txBody>
          <a:bodyPr wrap="none" rtlCol="0">
            <a:spAutoFit/>
          </a:bodyPr>
          <a:lstStyle/>
          <a:p>
            <a:r>
              <a:rPr lang="en-US" dirty="0" err="1" smtClean="0"/>
              <a:t>Suqian</a:t>
            </a:r>
            <a:endParaRPr lang="en-US" dirty="0"/>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t="17199" b="3428"/>
          <a:stretch/>
        </p:blipFill>
        <p:spPr>
          <a:xfrm>
            <a:off x="-1" y="2057400"/>
            <a:ext cx="5638801" cy="3356735"/>
          </a:xfrm>
          <a:prstGeom prst="rect">
            <a:avLst/>
          </a:prstGeom>
        </p:spPr>
      </p:pic>
      <p:pic>
        <p:nvPicPr>
          <p:cNvPr id="6146" name="Picture 2"/>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5057136" y="2167410"/>
            <a:ext cx="4041775" cy="290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353206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686800" cy="1371600"/>
          </a:xfrm>
        </p:spPr>
        <p:txBody>
          <a:bodyPr>
            <a:noAutofit/>
          </a:bodyPr>
          <a:lstStyle/>
          <a:p>
            <a:r>
              <a:rPr lang="en-US" sz="3600" b="1" dirty="0" smtClean="0">
                <a:latin typeface="Times New Roman" pitchFamily="18" charset="0"/>
                <a:cs typeface="Times New Roman" pitchFamily="18" charset="0"/>
              </a:rPr>
              <a:t>DATA</a:t>
            </a:r>
            <a:br>
              <a:rPr lang="en-US" sz="3600" b="1" dirty="0" smtClean="0">
                <a:latin typeface="Times New Roman" pitchFamily="18" charset="0"/>
                <a:cs typeface="Times New Roman" pitchFamily="18" charset="0"/>
              </a:rPr>
            </a:br>
            <a:endParaRPr lang="en-US" sz="3600" b="1" dirty="0">
              <a:latin typeface="Times New Roman" pitchFamily="18" charset="0"/>
              <a:cs typeface="Times New Roman" pitchFamily="18" charset="0"/>
            </a:endParaRPr>
          </a:p>
        </p:txBody>
      </p:sp>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Main Argument	</a:t>
            </a:r>
            <a:r>
              <a:rPr lang="en-US" sz="1400" b="1" dirty="0" smtClean="0">
                <a:solidFill>
                  <a:schemeClr val="bg1"/>
                </a:solidFill>
                <a:latin typeface="Times New Roman" pitchFamily="18" charset="0"/>
                <a:cs typeface="Times New Roman" pitchFamily="18" charset="0"/>
              </a:rPr>
              <a:t>Empirical Strategy</a:t>
            </a:r>
            <a:r>
              <a:rPr lang="en-US" sz="1400" b="1" dirty="0" smtClean="0">
                <a:solidFill>
                  <a:schemeClr val="accent1"/>
                </a:solidFill>
                <a:latin typeface="Times New Roman" pitchFamily="18" charset="0"/>
                <a:cs typeface="Times New Roman" pitchFamily="18" charset="0"/>
              </a:rPr>
              <a:t>	 Cases Studies	Conclusions</a:t>
            </a:r>
            <a:endParaRPr lang="en-US" sz="1400" b="1" dirty="0">
              <a:solidFill>
                <a:schemeClr val="accent1"/>
              </a:solidFill>
              <a:latin typeface="Times New Roman" pitchFamily="18" charset="0"/>
              <a:cs typeface="Times New Roman" pitchFamily="18" charset="0"/>
            </a:endParaRPr>
          </a:p>
        </p:txBody>
      </p:sp>
      <p:sp>
        <p:nvSpPr>
          <p:cNvPr id="5" name="Rectangle 4"/>
          <p:cNvSpPr/>
          <p:nvPr/>
        </p:nvSpPr>
        <p:spPr>
          <a:xfrm>
            <a:off x="0" y="381000"/>
            <a:ext cx="9144000" cy="2782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Brown University, November 1, 2012</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10" name="Rectangle 9"/>
          <p:cNvSpPr/>
          <p:nvPr/>
        </p:nvSpPr>
        <p:spPr>
          <a:xfrm>
            <a:off x="0" y="2590800"/>
            <a:ext cx="3648929" cy="1077218"/>
          </a:xfrm>
          <a:prstGeom prst="rect">
            <a:avLst/>
          </a:prstGeom>
        </p:spPr>
        <p:txBody>
          <a:bodyPr wrap="square">
            <a:spAutoFit/>
          </a:bodyPr>
          <a:lstStyle/>
          <a:p>
            <a:pPr algn="ctr"/>
            <a:r>
              <a:rPr lang="en-US" sz="3200" b="1" dirty="0" smtClean="0">
                <a:latin typeface="Times New Roman" pitchFamily="18" charset="0"/>
                <a:cs typeface="Times New Roman" pitchFamily="18" charset="0"/>
              </a:rPr>
              <a:t>Tax as percent of county GDP, 2005</a:t>
            </a:r>
          </a:p>
        </p:txBody>
      </p:sp>
      <p:pic>
        <p:nvPicPr>
          <p:cNvPr id="4098" name="Picture 2"/>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 y="3797101"/>
            <a:ext cx="3689371" cy="2697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Content Placeholder 13" descr="All_tax_gdp1_average.png"/>
          <p:cNvPicPr>
            <a:picLocks noGrp="1" noChangeAspect="1"/>
          </p:cNvPicPr>
          <p:nvPr>
            <p:ph idx="1"/>
          </p:nvPr>
        </p:nvPicPr>
        <p:blipFill>
          <a:blip r:embed="rId3" cstate="print"/>
          <a:stretch>
            <a:fillRect/>
          </a:stretch>
        </p:blipFill>
        <p:spPr>
          <a:xfrm>
            <a:off x="3697299" y="1828800"/>
            <a:ext cx="5446701" cy="4525963"/>
          </a:xfrm>
        </p:spPr>
      </p:pic>
      <p:sp>
        <p:nvSpPr>
          <p:cNvPr id="9" name="Rectangle 8"/>
          <p:cNvSpPr/>
          <p:nvPr/>
        </p:nvSpPr>
        <p:spPr>
          <a:xfrm>
            <a:off x="10886" y="6491114"/>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a:t>
            </a:r>
            <a:r>
              <a:rPr lang="en-US" sz="1400" dirty="0" err="1" smtClean="0">
                <a:solidFill>
                  <a:schemeClr val="tx2">
                    <a:lumMod val="40000"/>
                    <a:lumOff val="60000"/>
                  </a:schemeClr>
                </a:solidFill>
                <a:latin typeface="Times New Roman" pitchFamily="18" charset="0"/>
                <a:cs typeface="Times New Roman" pitchFamily="18" charset="0"/>
              </a:rPr>
              <a:t>mpetition</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USC 2013</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11" name="Rectangle 10"/>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23441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686800" cy="1371600"/>
          </a:xfrm>
        </p:spPr>
        <p:txBody>
          <a:bodyPr>
            <a:normAutofit fontScale="90000"/>
          </a:bodyPr>
          <a:lstStyle/>
          <a:p>
            <a:r>
              <a:rPr lang="en-US" b="1" dirty="0" smtClean="0">
                <a:latin typeface="Times New Roman" pitchFamily="18" charset="0"/>
                <a:cs typeface="Times New Roman" pitchFamily="18" charset="0"/>
              </a:rPr>
              <a:t>The Logic of Fiscal Extraction in an </a:t>
            </a:r>
            <a:r>
              <a:rPr lang="en-US" b="1" dirty="0">
                <a:latin typeface="Times New Roman" pitchFamily="18" charset="0"/>
                <a:cs typeface="Times New Roman" pitchFamily="18" charset="0"/>
              </a:rPr>
              <a:t>A</a:t>
            </a:r>
            <a:r>
              <a:rPr lang="en-US" b="1" dirty="0" smtClean="0">
                <a:latin typeface="Times New Roman" pitchFamily="18" charset="0"/>
                <a:cs typeface="Times New Roman" pitchFamily="18" charset="0"/>
              </a:rPr>
              <a:t>uthoritarian Regime</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Subtitle 2"/>
          <p:cNvSpPr>
            <a:spLocks noGrp="1"/>
          </p:cNvSpPr>
          <p:nvPr>
            <p:ph idx="1"/>
          </p:nvPr>
        </p:nvSpPr>
        <p:spPr>
          <a:xfrm>
            <a:off x="457200" y="2057400"/>
            <a:ext cx="8991600" cy="4422832"/>
          </a:xfrm>
        </p:spPr>
        <p:txBody>
          <a:bodyPr>
            <a:normAutofit fontScale="55000" lnSpcReduction="20000"/>
          </a:bodyPr>
          <a:lstStyle/>
          <a:p>
            <a:pPr marL="0" indent="0">
              <a:buNone/>
            </a:pPr>
            <a:r>
              <a:rPr lang="en-US" b="1" dirty="0" smtClean="0">
                <a:solidFill>
                  <a:srgbClr val="0070C0"/>
                </a:solidFill>
                <a:latin typeface="Times New Roman" pitchFamily="18" charset="0"/>
                <a:cs typeface="Times New Roman" pitchFamily="18" charset="0"/>
              </a:rPr>
              <a:t>The political selection process </a:t>
            </a:r>
          </a:p>
          <a:p>
            <a:pPr marL="285750" indent="-285750"/>
            <a:r>
              <a:rPr lang="en-US" dirty="0" smtClean="0">
                <a:latin typeface="Times New Roman" pitchFamily="18" charset="0"/>
                <a:cs typeface="Times New Roman" pitchFamily="18" charset="0"/>
              </a:rPr>
              <a:t>Principal: Upper-level CCP Committees &amp; Organization </a:t>
            </a:r>
            <a:r>
              <a:rPr lang="en-US" dirty="0" err="1" smtClean="0">
                <a:latin typeface="Times New Roman" pitchFamily="18" charset="0"/>
                <a:cs typeface="Times New Roman" pitchFamily="18" charset="0"/>
              </a:rPr>
              <a:t>Dpt</a:t>
            </a:r>
            <a:endParaRPr lang="en-US" dirty="0">
              <a:latin typeface="Times New Roman" pitchFamily="18" charset="0"/>
              <a:cs typeface="Times New Roman" pitchFamily="18" charset="0"/>
            </a:endParaRPr>
          </a:p>
          <a:p>
            <a:pPr marL="685800" lvl="1"/>
            <a:r>
              <a:rPr lang="en-US" dirty="0" smtClean="0">
                <a:latin typeface="Times New Roman" pitchFamily="18" charset="0"/>
                <a:cs typeface="Times New Roman" pitchFamily="18" charset="0"/>
              </a:rPr>
              <a:t>Municipal CCP</a:t>
            </a:r>
          </a:p>
          <a:p>
            <a:pPr marL="285750" indent="-285750"/>
            <a:r>
              <a:rPr lang="en-US" dirty="0" smtClean="0">
                <a:latin typeface="Times New Roman" pitchFamily="18" charset="0"/>
                <a:cs typeface="Times New Roman" pitchFamily="18" charset="0"/>
              </a:rPr>
              <a:t>Agents: Local government officials</a:t>
            </a:r>
          </a:p>
          <a:p>
            <a:pPr marL="685800" lvl="1"/>
            <a:r>
              <a:rPr lang="en-US" dirty="0" smtClean="0">
                <a:latin typeface="Times New Roman" pitchFamily="18" charset="0"/>
                <a:cs typeface="Times New Roman" pitchFamily="18" charset="0"/>
              </a:rPr>
              <a:t>County officials</a:t>
            </a:r>
          </a:p>
          <a:p>
            <a:pPr marL="0" indent="0">
              <a:buNone/>
            </a:pPr>
            <a:r>
              <a:rPr lang="en-US" b="1" dirty="0" smtClean="0">
                <a:solidFill>
                  <a:srgbClr val="0070C0"/>
                </a:solidFill>
                <a:latin typeface="Times New Roman" pitchFamily="18" charset="0"/>
                <a:cs typeface="Times New Roman" pitchFamily="18" charset="0"/>
              </a:rPr>
              <a:t>	</a:t>
            </a:r>
          </a:p>
          <a:p>
            <a:pPr marL="0" indent="0">
              <a:buNone/>
            </a:pPr>
            <a:r>
              <a:rPr lang="en-US" b="1" dirty="0" smtClean="0">
                <a:solidFill>
                  <a:srgbClr val="0070C0"/>
                </a:solidFill>
                <a:latin typeface="Times New Roman" pitchFamily="18" charset="0"/>
                <a:cs typeface="Times New Roman" pitchFamily="18" charset="0"/>
              </a:rPr>
              <a:t>Objective functions</a:t>
            </a:r>
          </a:p>
          <a:p>
            <a:pPr marL="285750" indent="-285750"/>
            <a:r>
              <a:rPr lang="en-US" dirty="0" smtClean="0">
                <a:latin typeface="Times New Roman" pitchFamily="18" charset="0"/>
                <a:cs typeface="Times New Roman" pitchFamily="18" charset="0"/>
              </a:rPr>
              <a:t>Principal:</a:t>
            </a:r>
          </a:p>
          <a:p>
            <a:pPr marL="685800" lvl="1"/>
            <a:r>
              <a:rPr lang="en-US" dirty="0" smtClean="0">
                <a:latin typeface="Times New Roman" pitchFamily="18" charset="0"/>
                <a:cs typeface="Times New Roman" pitchFamily="18" charset="0"/>
              </a:rPr>
              <a:t>Select loyal agents to maintain control.</a:t>
            </a:r>
          </a:p>
          <a:p>
            <a:pPr marL="685800" lvl="1"/>
            <a:r>
              <a:rPr lang="en-US" dirty="0" smtClean="0">
                <a:latin typeface="Times New Roman" pitchFamily="18" charset="0"/>
                <a:cs typeface="Times New Roman" pitchFamily="18" charset="0"/>
              </a:rPr>
              <a:t>Collect revenue for state capacity and regime stability.</a:t>
            </a:r>
          </a:p>
          <a:p>
            <a:pPr marL="285750" indent="-285750"/>
            <a:r>
              <a:rPr lang="en-US" dirty="0" smtClean="0">
                <a:latin typeface="Times New Roman" pitchFamily="18" charset="0"/>
                <a:cs typeface="Times New Roman" pitchFamily="18" charset="0"/>
              </a:rPr>
              <a:t>Agents:</a:t>
            </a:r>
          </a:p>
          <a:p>
            <a:pPr marL="685800" lvl="1"/>
            <a:r>
              <a:rPr lang="en-US" dirty="0" smtClean="0">
                <a:latin typeface="Times New Roman" pitchFamily="18" charset="0"/>
                <a:cs typeface="Times New Roman" pitchFamily="18" charset="0"/>
              </a:rPr>
              <a:t>Signal loyalty and competence through fiscal extraction.</a:t>
            </a:r>
          </a:p>
          <a:p>
            <a:pPr marL="685800" lvl="1"/>
            <a:r>
              <a:rPr lang="en-US" dirty="0" smtClean="0">
                <a:latin typeface="Times New Roman" pitchFamily="18" charset="0"/>
                <a:cs typeface="Times New Roman" pitchFamily="18" charset="0"/>
              </a:rPr>
              <a:t>Use public expenditures to maintain local control.</a:t>
            </a:r>
            <a:endParaRPr lang="en-US" dirty="0">
              <a:latin typeface="Times New Roman" pitchFamily="18" charset="0"/>
              <a:cs typeface="Times New Roman" pitchFamily="18" charset="0"/>
            </a:endParaRPr>
          </a:p>
          <a:p>
            <a:pPr marL="685800" lvl="1"/>
            <a:r>
              <a:rPr lang="en-US" dirty="0" smtClean="0">
                <a:latin typeface="Times New Roman" pitchFamily="18" charset="0"/>
                <a:cs typeface="Times New Roman" pitchFamily="18" charset="0"/>
              </a:rPr>
              <a:t>Rent-seeking</a:t>
            </a:r>
          </a:p>
          <a:p>
            <a:pPr marL="400050" lvl="1"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sym typeface="Wingdings" pitchFamily="2" charset="2"/>
              </a:rPr>
              <a:t></a:t>
            </a:r>
            <a:r>
              <a:rPr lang="en-US" sz="4200" b="1" dirty="0" smtClean="0">
                <a:latin typeface="Times New Roman" pitchFamily="18" charset="0"/>
                <a:cs typeface="Times New Roman" pitchFamily="18" charset="0"/>
              </a:rPr>
              <a:t>Inter-jurisdiction political competition leads to greater fiscal extraction.</a:t>
            </a:r>
          </a:p>
          <a:p>
            <a:pPr marL="0" indent="0">
              <a:buNone/>
            </a:pPr>
            <a:endParaRPr lang="en-US" dirty="0" smtClean="0">
              <a:latin typeface="Times New Roman" pitchFamily="18" charset="0"/>
              <a:cs typeface="Times New Roman" pitchFamily="18" charset="0"/>
            </a:endParaRPr>
          </a:p>
        </p:txBody>
      </p:sp>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bg1"/>
                </a:solidFill>
                <a:latin typeface="Times New Roman" pitchFamily="18" charset="0"/>
                <a:cs typeface="Times New Roman" pitchFamily="18" charset="0"/>
              </a:rPr>
              <a:t>Main Argument</a:t>
            </a:r>
            <a:r>
              <a:rPr lang="en-US" sz="1400" b="1" dirty="0" smtClean="0">
                <a:solidFill>
                  <a:schemeClr val="accent1"/>
                </a:solidFill>
                <a:latin typeface="Times New Roman" pitchFamily="18" charset="0"/>
                <a:cs typeface="Times New Roman" pitchFamily="18" charset="0"/>
              </a:rPr>
              <a:t>	Empirical Strategy	 Cases Studies	Conclusions</a:t>
            </a:r>
            <a:endParaRPr lang="en-US" sz="1400" b="1" dirty="0">
              <a:solidFill>
                <a:schemeClr val="accent1"/>
              </a:solidFill>
              <a:latin typeface="Times New Roman" pitchFamily="18" charset="0"/>
              <a:cs typeface="Times New Roman" pitchFamily="18" charset="0"/>
            </a:endParaRPr>
          </a:p>
        </p:txBody>
      </p:sp>
      <p:sp>
        <p:nvSpPr>
          <p:cNvPr id="5" name="Rectangle 4"/>
          <p:cNvSpPr/>
          <p:nvPr/>
        </p:nvSpPr>
        <p:spPr>
          <a:xfrm>
            <a:off x="0" y="381000"/>
            <a:ext cx="9144000" cy="2782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USC 2013</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7" name="Rectangle 6"/>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4023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296"/>
            <a:ext cx="8229600" cy="758342"/>
          </a:xfrm>
        </p:spPr>
        <p:txBody>
          <a:bodyPr>
            <a:normAutofit fontScale="90000"/>
          </a:bodyPr>
          <a:lstStyle/>
          <a:p>
            <a:r>
              <a:rPr lang="en-US" b="1" dirty="0" smtClean="0">
                <a:latin typeface="Times New Roman" pitchFamily="18" charset="0"/>
                <a:cs typeface="Times New Roman" pitchFamily="18" charset="0"/>
              </a:rPr>
              <a:t>Constraints</a:t>
            </a:r>
            <a:endParaRPr lang="en-US" b="1" dirty="0">
              <a:latin typeface="Times New Roman" pitchFamily="18" charset="0"/>
              <a:cs typeface="Times New Roman" pitchFamily="18" charset="0"/>
            </a:endParaRPr>
          </a:p>
        </p:txBody>
      </p:sp>
      <p:sp>
        <p:nvSpPr>
          <p:cNvPr id="6" name="Text Placeholder 5"/>
          <p:cNvSpPr>
            <a:spLocks noGrp="1"/>
          </p:cNvSpPr>
          <p:nvPr>
            <p:ph type="body" idx="1"/>
          </p:nvPr>
        </p:nvSpPr>
        <p:spPr>
          <a:xfrm>
            <a:off x="457200" y="1535113"/>
            <a:ext cx="8511826" cy="639762"/>
          </a:xfrm>
        </p:spPr>
        <p:txBody>
          <a:bodyPr>
            <a:normAutofit/>
          </a:bodyPr>
          <a:lstStyle/>
          <a:p>
            <a:r>
              <a:rPr lang="en-US" i="1" dirty="0" err="1" smtClean="0">
                <a:latin typeface="Times New Roman" pitchFamily="18" charset="0"/>
                <a:cs typeface="Times New Roman" pitchFamily="18" charset="0"/>
              </a:rPr>
              <a:t>Zhili</a:t>
            </a:r>
            <a:r>
              <a:rPr lang="en-US" i="1" dirty="0" smtClean="0">
                <a:latin typeface="Times New Roman" pitchFamily="18" charset="0"/>
                <a:cs typeface="Times New Roman" pitchFamily="18" charset="0"/>
              </a:rPr>
              <a:t> town (</a:t>
            </a:r>
            <a:r>
              <a:rPr lang="en-US" i="1" dirty="0" err="1" smtClean="0">
                <a:latin typeface="Times New Roman" pitchFamily="18" charset="0"/>
                <a:cs typeface="Times New Roman" pitchFamily="18" charset="0"/>
              </a:rPr>
              <a:t>Wuxing</a:t>
            </a:r>
            <a:r>
              <a:rPr lang="en-US" i="1" dirty="0" smtClean="0">
                <a:latin typeface="Times New Roman" pitchFamily="18" charset="0"/>
                <a:cs typeface="Times New Roman" pitchFamily="18" charset="0"/>
              </a:rPr>
              <a:t> District, Huizhou) tax revolt, October 2011</a:t>
            </a:r>
            <a:endParaRPr lang="en-US" i="1" dirty="0">
              <a:latin typeface="Times New Roman" pitchFamily="18" charset="0"/>
              <a:cs typeface="Times New Roman" pitchFamily="18" charset="0"/>
            </a:endParaRPr>
          </a:p>
        </p:txBody>
      </p:sp>
      <p:sp>
        <p:nvSpPr>
          <p:cNvPr id="3" name="Subtitle 2"/>
          <p:cNvSpPr>
            <a:spLocks noGrp="1"/>
          </p:cNvSpPr>
          <p:nvPr>
            <p:ph sz="half" idx="2"/>
          </p:nvPr>
        </p:nvSpPr>
        <p:spPr/>
        <p:txBody>
          <a:bodyPr>
            <a:normAutofit/>
          </a:bodyPr>
          <a:lstStyle/>
          <a:p>
            <a:endParaRPr lang="en-US" sz="4400" dirty="0" smtClean="0">
              <a:solidFill>
                <a:srgbClr val="0070C0"/>
              </a:solidFill>
            </a:endParaRPr>
          </a:p>
          <a:p>
            <a:pPr marL="0" indent="0">
              <a:buNone/>
            </a:pPr>
            <a:endParaRPr lang="en-US" sz="4000" dirty="0"/>
          </a:p>
          <a:p>
            <a:pPr marL="0" indent="0">
              <a:buNone/>
            </a:pPr>
            <a:endParaRPr lang="en-US" dirty="0" smtClean="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p:txBody>
      </p:sp>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bg1"/>
                </a:solidFill>
                <a:latin typeface="Times New Roman" pitchFamily="18" charset="0"/>
                <a:cs typeface="Times New Roman" pitchFamily="18" charset="0"/>
              </a:rPr>
              <a:t>Main Argument</a:t>
            </a:r>
            <a:r>
              <a:rPr lang="en-US" sz="1400" b="1" dirty="0" smtClean="0">
                <a:solidFill>
                  <a:schemeClr val="accent1"/>
                </a:solidFill>
                <a:latin typeface="Times New Roman" pitchFamily="18" charset="0"/>
                <a:cs typeface="Times New Roman" pitchFamily="18" charset="0"/>
              </a:rPr>
              <a:t>	</a:t>
            </a:r>
            <a:r>
              <a:rPr lang="en-US" sz="1400" b="1" dirty="0">
                <a:solidFill>
                  <a:schemeClr val="accent1"/>
                </a:solidFill>
                <a:latin typeface="Times New Roman" pitchFamily="18" charset="0"/>
                <a:cs typeface="Times New Roman" pitchFamily="18" charset="0"/>
              </a:rPr>
              <a:t>Empirical Strategy</a:t>
            </a:r>
            <a:r>
              <a:rPr lang="en-US" sz="1400" b="1" dirty="0" smtClean="0">
                <a:solidFill>
                  <a:schemeClr val="accent1"/>
                </a:solidFill>
                <a:latin typeface="Times New Roman" pitchFamily="18" charset="0"/>
                <a:cs typeface="Times New Roman" pitchFamily="18" charset="0"/>
              </a:rPr>
              <a:t>	 Cases Studies	Conclusions</a:t>
            </a:r>
            <a:endParaRPr lang="en-US" sz="1400" b="1" dirty="0">
              <a:solidFill>
                <a:schemeClr val="accent1"/>
              </a:solidFill>
              <a:latin typeface="Times New Roman" pitchFamily="18" charset="0"/>
              <a:cs typeface="Times New Roman" pitchFamily="18" charset="0"/>
            </a:endParaRPr>
          </a:p>
        </p:txBody>
      </p:sp>
      <p:sp>
        <p:nvSpPr>
          <p:cNvPr id="10" name="Rectangle 9"/>
          <p:cNvSpPr/>
          <p:nvPr/>
        </p:nvSpPr>
        <p:spPr>
          <a:xfrm>
            <a:off x="4538872" y="4952103"/>
            <a:ext cx="4067139" cy="261610"/>
          </a:xfrm>
          <a:prstGeom prst="rect">
            <a:avLst/>
          </a:prstGeom>
        </p:spPr>
        <p:txBody>
          <a:bodyPr wrap="none">
            <a:spAutoFit/>
          </a:bodyPr>
          <a:lstStyle/>
          <a:p>
            <a:r>
              <a:rPr lang="en-US" sz="1100" dirty="0" smtClean="0">
                <a:hlinkClick r:id="rId2"/>
              </a:rPr>
              <a:t>http://blogs-images.forbes.com/robertwood/files/2011/10/Zhili.jpg</a:t>
            </a:r>
            <a:endParaRPr lang="en-US" sz="1600" dirty="0"/>
          </a:p>
        </p:txBody>
      </p:sp>
      <p:sp>
        <p:nvSpPr>
          <p:cNvPr id="11" name="Rectangle 10"/>
          <p:cNvSpPr/>
          <p:nvPr/>
        </p:nvSpPr>
        <p:spPr>
          <a:xfrm>
            <a:off x="250953" y="4985946"/>
            <a:ext cx="4977029" cy="230832"/>
          </a:xfrm>
          <a:prstGeom prst="rect">
            <a:avLst/>
          </a:prstGeom>
        </p:spPr>
        <p:txBody>
          <a:bodyPr wrap="square">
            <a:spAutoFit/>
          </a:bodyPr>
          <a:lstStyle/>
          <a:p>
            <a:r>
              <a:rPr lang="en-US" sz="900" dirty="0" smtClean="0">
                <a:hlinkClick r:id="rId3"/>
              </a:rPr>
              <a:t>http://online.wsj.com/article/SB10001424052970204505304577001590489178360.html</a:t>
            </a:r>
            <a:endParaRPr lang="en-US" sz="1100" dirty="0">
              <a:solidFill>
                <a:schemeClr val="bg1">
                  <a:lumMod val="85000"/>
                </a:schemeClr>
              </a:solidFill>
            </a:endParaRPr>
          </a:p>
        </p:txBody>
      </p:sp>
      <p:pic>
        <p:nvPicPr>
          <p:cNvPr id="1034" name="Picture 10" descr="http://si.wsj.net/public/resources/images/WO-AH570_CPROTE_G_201110271957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037" y="2286000"/>
            <a:ext cx="4094841" cy="273236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blogs-images.forbes.com/robertwood/files/2011/10/Zhil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2719" y="2276061"/>
            <a:ext cx="4346307" cy="263628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USC 2013</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14" name="Rectangle 13"/>
          <p:cNvSpPr/>
          <p:nvPr/>
        </p:nvSpPr>
        <p:spPr>
          <a:xfrm>
            <a:off x="0" y="381000"/>
            <a:ext cx="9144000" cy="2782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788914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b="1" dirty="0" smtClean="0">
                <a:latin typeface="Times New Roman" pitchFamily="18" charset="0"/>
                <a:cs typeface="Times New Roman" pitchFamily="18" charset="0"/>
              </a:rPr>
              <a:t>A </a:t>
            </a:r>
            <a:r>
              <a:rPr lang="en-US" b="1" dirty="0" err="1" smtClean="0">
                <a:latin typeface="Times New Roman" pitchFamily="18" charset="0"/>
                <a:cs typeface="Times New Roman" pitchFamily="18" charset="0"/>
              </a:rPr>
              <a:t>Wintrobian</a:t>
            </a:r>
            <a:r>
              <a:rPr lang="en-US" b="1" dirty="0" smtClean="0">
                <a:latin typeface="Times New Roman" pitchFamily="18" charset="0"/>
                <a:cs typeface="Times New Roman" pitchFamily="18" charset="0"/>
              </a:rPr>
              <a:t> regime with Chinese characteristics</a:t>
            </a:r>
            <a:endParaRPr lang="en-US" b="1" dirty="0">
              <a:latin typeface="Times New Roman" pitchFamily="18" charset="0"/>
              <a:cs typeface="Times New Roman" pitchFamily="18" charset="0"/>
            </a:endParaRPr>
          </a:p>
        </p:txBody>
      </p:sp>
      <p:sp>
        <p:nvSpPr>
          <p:cNvPr id="6" name="Text Placeholder 5"/>
          <p:cNvSpPr>
            <a:spLocks noGrp="1"/>
          </p:cNvSpPr>
          <p:nvPr>
            <p:ph type="body" idx="1"/>
          </p:nvPr>
        </p:nvSpPr>
        <p:spPr>
          <a:xfrm>
            <a:off x="457200" y="1945925"/>
            <a:ext cx="4040188" cy="639762"/>
          </a:xfrm>
        </p:spPr>
        <p:txBody>
          <a:bodyPr/>
          <a:lstStyle/>
          <a:p>
            <a:r>
              <a:rPr lang="en-US" dirty="0" smtClean="0">
                <a:latin typeface="Times New Roman" pitchFamily="18" charset="0"/>
                <a:cs typeface="Times New Roman" pitchFamily="18" charset="0"/>
              </a:rPr>
              <a:t>Beijing</a:t>
            </a:r>
            <a:endParaRPr lang="en-US" dirty="0">
              <a:latin typeface="Times New Roman" pitchFamily="18" charset="0"/>
              <a:cs typeface="Times New Roman" pitchFamily="18" charset="0"/>
            </a:endParaRPr>
          </a:p>
        </p:txBody>
      </p:sp>
      <p:sp>
        <p:nvSpPr>
          <p:cNvPr id="3" name="Subtitle 2"/>
          <p:cNvSpPr>
            <a:spLocks noGrp="1"/>
          </p:cNvSpPr>
          <p:nvPr>
            <p:ph sz="half" idx="2"/>
          </p:nvPr>
        </p:nvSpPr>
        <p:spPr>
          <a:xfrm>
            <a:off x="457200" y="2585687"/>
            <a:ext cx="4040188" cy="3951288"/>
          </a:xfrm>
        </p:spPr>
        <p:txBody>
          <a:bodyPr>
            <a:normAutofit/>
          </a:bodyPr>
          <a:lstStyle/>
          <a:p>
            <a:r>
              <a:rPr lang="en-US" b="1" dirty="0" smtClean="0">
                <a:latin typeface="Times New Roman" pitchFamily="18" charset="0"/>
                <a:cs typeface="Times New Roman" pitchFamily="18" charset="0"/>
              </a:rPr>
              <a:t>Control resources needed for redistribution</a:t>
            </a:r>
          </a:p>
          <a:p>
            <a:r>
              <a:rPr lang="en-US" b="1" dirty="0" smtClean="0">
                <a:latin typeface="Times New Roman" pitchFamily="18" charset="0"/>
                <a:cs typeface="Times New Roman" pitchFamily="18" charset="0"/>
              </a:rPr>
              <a:t>Maintain regime stability</a:t>
            </a:r>
            <a:endParaRPr lang="en-US" dirty="0" smtClean="0">
              <a:latin typeface="Times New Roman" pitchFamily="18" charset="0"/>
              <a:cs typeface="Times New Roman" pitchFamily="18" charset="0"/>
            </a:endParaRPr>
          </a:p>
        </p:txBody>
      </p:sp>
      <p:sp>
        <p:nvSpPr>
          <p:cNvPr id="8" name="Text Placeholder 7"/>
          <p:cNvSpPr>
            <a:spLocks noGrp="1"/>
          </p:cNvSpPr>
          <p:nvPr>
            <p:ph type="body" sz="quarter" idx="3"/>
          </p:nvPr>
        </p:nvSpPr>
        <p:spPr>
          <a:xfrm>
            <a:off x="4645025" y="1945925"/>
            <a:ext cx="4041775" cy="639762"/>
          </a:xfrm>
        </p:spPr>
        <p:txBody>
          <a:bodyPr/>
          <a:lstStyle/>
          <a:p>
            <a:r>
              <a:rPr lang="en-US" dirty="0">
                <a:latin typeface="Times New Roman" pitchFamily="18" charset="0"/>
                <a:cs typeface="Times New Roman" pitchFamily="18" charset="0"/>
              </a:rPr>
              <a:t>Local </a:t>
            </a:r>
            <a:r>
              <a:rPr lang="en-US" dirty="0" smtClean="0">
                <a:latin typeface="Times New Roman" pitchFamily="18" charset="0"/>
                <a:cs typeface="Times New Roman" pitchFamily="18" charset="0"/>
              </a:rPr>
              <a:t>Officials</a:t>
            </a:r>
            <a:endParaRPr lang="en-US" dirty="0">
              <a:latin typeface="Times New Roman" pitchFamily="18" charset="0"/>
              <a:cs typeface="Times New Roman" pitchFamily="18" charset="0"/>
            </a:endParaRPr>
          </a:p>
        </p:txBody>
      </p:sp>
      <p:sp>
        <p:nvSpPr>
          <p:cNvPr id="9" name="Content Placeholder 8"/>
          <p:cNvSpPr>
            <a:spLocks noGrp="1"/>
          </p:cNvSpPr>
          <p:nvPr>
            <p:ph sz="quarter" idx="4"/>
          </p:nvPr>
        </p:nvSpPr>
        <p:spPr>
          <a:xfrm>
            <a:off x="4645025" y="2585687"/>
            <a:ext cx="4041775" cy="3951288"/>
          </a:xfrm>
        </p:spPr>
        <p:txBody>
          <a:bodyPr/>
          <a:lstStyle/>
          <a:p>
            <a:r>
              <a:rPr lang="en-US" b="1" dirty="0" smtClean="0">
                <a:latin typeface="Times New Roman" pitchFamily="18" charset="0"/>
                <a:cs typeface="Times New Roman" pitchFamily="18" charset="0"/>
              </a:rPr>
              <a:t>Prevent social and political disturbances</a:t>
            </a:r>
          </a:p>
          <a:p>
            <a:r>
              <a:rPr lang="en-US" b="1" dirty="0" smtClean="0">
                <a:latin typeface="Times New Roman" pitchFamily="18" charset="0"/>
                <a:cs typeface="Times New Roman" pitchFamily="18" charset="0"/>
              </a:rPr>
              <a:t>Demonstrate competence to their principal(s)</a:t>
            </a:r>
          </a:p>
          <a:p>
            <a:endParaRPr lang="en-US" dirty="0"/>
          </a:p>
        </p:txBody>
      </p:sp>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bg1"/>
                </a:solidFill>
                <a:latin typeface="Times New Roman" pitchFamily="18" charset="0"/>
                <a:cs typeface="Times New Roman" pitchFamily="18" charset="0"/>
              </a:rPr>
              <a:t>Main Argument</a:t>
            </a:r>
            <a:r>
              <a:rPr lang="en-US" sz="1400" b="1" dirty="0" smtClean="0">
                <a:solidFill>
                  <a:schemeClr val="accent1"/>
                </a:solidFill>
                <a:latin typeface="Times New Roman" pitchFamily="18" charset="0"/>
                <a:cs typeface="Times New Roman" pitchFamily="18" charset="0"/>
              </a:rPr>
              <a:t>	Empirical Strategy	 Cases Studies	Conclusions</a:t>
            </a:r>
            <a:endParaRPr lang="en-US" sz="1400" b="1" dirty="0">
              <a:solidFill>
                <a:schemeClr val="accent1"/>
              </a:solidFill>
              <a:latin typeface="Times New Roman" pitchFamily="18" charset="0"/>
              <a:cs typeface="Times New Roman" pitchFamily="18" charset="0"/>
            </a:endParaRPr>
          </a:p>
        </p:txBody>
      </p:sp>
      <p:sp>
        <p:nvSpPr>
          <p:cNvPr id="10" name="Rectangle 9"/>
          <p:cNvSpPr/>
          <p:nvPr/>
        </p:nvSpPr>
        <p:spPr>
          <a:xfrm>
            <a:off x="8546" y="4450399"/>
            <a:ext cx="9144004" cy="1292662"/>
          </a:xfrm>
          <a:prstGeom prst="rect">
            <a:avLst/>
          </a:prstGeom>
        </p:spPr>
        <p:txBody>
          <a:bodyPr wrap="square">
            <a:spAutoFit/>
          </a:bodyPr>
          <a:lstStyle/>
          <a:p>
            <a:r>
              <a:rPr lang="en-US" sz="2400" b="1" dirty="0" smtClean="0">
                <a:solidFill>
                  <a:srgbClr val="0070C0"/>
                </a:solidFill>
                <a:latin typeface="Times New Roman" pitchFamily="18" charset="0"/>
                <a:cs typeface="Times New Roman" pitchFamily="18" charset="0"/>
              </a:rPr>
              <a:t>Observables at the local level:</a:t>
            </a:r>
          </a:p>
          <a:p>
            <a:r>
              <a:rPr lang="en-US" b="1" dirty="0" smtClean="0">
                <a:solidFill>
                  <a:srgbClr val="0070C0"/>
                </a:solidFill>
                <a:latin typeface="Times New Roman" pitchFamily="18" charset="0"/>
                <a:cs typeface="Times New Roman" pitchFamily="18" charset="0"/>
              </a:rPr>
              <a:t>↗ N </a:t>
            </a:r>
            <a:r>
              <a:rPr lang="en-US" b="1" dirty="0">
                <a:solidFill>
                  <a:srgbClr val="0070C0"/>
                </a:solidFill>
                <a:latin typeface="Times New Roman" pitchFamily="18" charset="0"/>
                <a:cs typeface="Times New Roman" pitchFamily="18" charset="0"/>
              </a:rPr>
              <a:t>of competitors </a:t>
            </a:r>
            <a:r>
              <a:rPr lang="en-US" b="1" dirty="0" smtClean="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sym typeface="Wingdings" pitchFamily="2" charset="2"/>
              </a:rPr>
              <a:t></a:t>
            </a:r>
            <a:r>
              <a:rPr lang="en-US" b="1" dirty="0" smtClean="0">
                <a:solidFill>
                  <a:srgbClr val="0070C0"/>
                </a:solidFill>
                <a:latin typeface="Times New Roman" pitchFamily="18" charset="0"/>
                <a:cs typeface="Times New Roman" pitchFamily="18" charset="0"/>
              </a:rPr>
              <a:t> </a:t>
            </a:r>
            <a:r>
              <a:rPr lang="en-US" b="1" dirty="0">
                <a:solidFill>
                  <a:schemeClr val="bg1">
                    <a:lumMod val="75000"/>
                  </a:schemeClr>
                </a:solidFill>
                <a:latin typeface="Times New Roman" pitchFamily="18" charset="0"/>
                <a:cs typeface="Times New Roman" pitchFamily="18" charset="0"/>
              </a:rPr>
              <a:t>↗ incentives to signal loyalty and competence </a:t>
            </a:r>
            <a:r>
              <a:rPr lang="en-US" b="1" dirty="0" smtClean="0">
                <a:solidFill>
                  <a:schemeClr val="bg1">
                    <a:lumMod val="75000"/>
                  </a:schemeClr>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sym typeface="Wingdings" pitchFamily="2" charset="2"/>
              </a:rPr>
              <a:t></a:t>
            </a:r>
            <a:r>
              <a:rPr lang="en-US" b="1" dirty="0">
                <a:solidFill>
                  <a:srgbClr val="0070C0"/>
                </a:solidFill>
                <a:latin typeface="Times New Roman" pitchFamily="18" charset="0"/>
                <a:cs typeface="Times New Roman" pitchFamily="18" charset="0"/>
              </a:rPr>
              <a:t> ↗ Fiscal </a:t>
            </a:r>
            <a:r>
              <a:rPr lang="en-US" b="1" dirty="0" smtClean="0">
                <a:solidFill>
                  <a:srgbClr val="0070C0"/>
                </a:solidFill>
                <a:latin typeface="Times New Roman" pitchFamily="18" charset="0"/>
                <a:cs typeface="Times New Roman" pitchFamily="18" charset="0"/>
              </a:rPr>
              <a:t>extraction</a:t>
            </a:r>
          </a:p>
          <a:p>
            <a:endParaRPr lang="en-US" b="1" dirty="0">
              <a:solidFill>
                <a:srgbClr val="0070C0"/>
              </a:solidFill>
              <a:latin typeface="Times New Roman" pitchFamily="18" charset="0"/>
              <a:cs typeface="Times New Roman" pitchFamily="18" charset="0"/>
            </a:endParaRPr>
          </a:p>
          <a:p>
            <a:r>
              <a:rPr lang="en-US" b="1" dirty="0" smtClean="0">
                <a:solidFill>
                  <a:srgbClr val="0070C0"/>
                </a:solidFill>
                <a:latin typeface="Times New Roman" pitchFamily="18" charset="0"/>
                <a:cs typeface="Times New Roman" pitchFamily="18" charset="0"/>
              </a:rPr>
              <a:t>Subject to the constraint of “political stability”</a:t>
            </a:r>
            <a:endParaRPr lang="en-US" b="1" dirty="0">
              <a:solidFill>
                <a:srgbClr val="0070C0"/>
              </a:solidFill>
              <a:latin typeface="Times New Roman" pitchFamily="18" charset="0"/>
              <a:cs typeface="Times New Roman" pitchFamily="18" charset="0"/>
            </a:endParaRPr>
          </a:p>
        </p:txBody>
      </p:sp>
      <p:sp>
        <p:nvSpPr>
          <p:cNvPr id="11" name="Rectangle 10"/>
          <p:cNvSpPr/>
          <p:nvPr/>
        </p:nvSpPr>
        <p:spPr>
          <a:xfrm>
            <a:off x="0" y="381000"/>
            <a:ext cx="9144000" cy="2782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USC 2013</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13" name="Rectangle 12"/>
          <p:cNvSpPr/>
          <p:nvPr/>
        </p:nvSpPr>
        <p:spPr>
          <a:xfrm>
            <a:off x="-24114" y="648056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94603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686800" cy="1371600"/>
          </a:xfrm>
        </p:spPr>
        <p:txBody>
          <a:bodyPr>
            <a:noAutofit/>
          </a:bodyPr>
          <a:lstStyle/>
          <a:p>
            <a:r>
              <a:rPr lang="en-US" sz="3600" b="1" dirty="0" smtClean="0">
                <a:latin typeface="Times New Roman" pitchFamily="18" charset="0"/>
                <a:cs typeface="Times New Roman" pitchFamily="18" charset="0"/>
              </a:rPr>
              <a:t>Intensity of Political Competition, Number of Competitors, and Fiscal Extraction</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Subtitle 2"/>
          <p:cNvSpPr>
            <a:spLocks noGrp="1"/>
          </p:cNvSpPr>
          <p:nvPr>
            <p:ph idx="1"/>
          </p:nvPr>
        </p:nvSpPr>
        <p:spPr>
          <a:xfrm>
            <a:off x="457200" y="2057400"/>
            <a:ext cx="8686800" cy="4422832"/>
          </a:xfrm>
        </p:spPr>
        <p:txBody>
          <a:bodyPr>
            <a:normAutofit/>
          </a:bodyPr>
          <a:lstStyle/>
          <a:p>
            <a:r>
              <a:rPr lang="en-US" b="1" dirty="0" smtClean="0">
                <a:solidFill>
                  <a:srgbClr val="0070C0"/>
                </a:solidFill>
                <a:latin typeface="Times New Roman" pitchFamily="18" charset="0"/>
                <a:cs typeface="Times New Roman" pitchFamily="18" charset="0"/>
              </a:rPr>
              <a:t>Measuring </a:t>
            </a:r>
            <a:r>
              <a:rPr lang="en-US" b="1" dirty="0">
                <a:solidFill>
                  <a:srgbClr val="0070C0"/>
                </a:solidFill>
                <a:latin typeface="Times New Roman" pitchFamily="18" charset="0"/>
                <a:cs typeface="Times New Roman" pitchFamily="18" charset="0"/>
              </a:rPr>
              <a:t>Local Political </a:t>
            </a:r>
            <a:r>
              <a:rPr lang="en-US" b="1" dirty="0" smtClean="0">
                <a:solidFill>
                  <a:srgbClr val="0070C0"/>
                </a:solidFill>
                <a:latin typeface="Times New Roman" pitchFamily="18" charset="0"/>
                <a:cs typeface="Times New Roman" pitchFamily="18" charset="0"/>
              </a:rPr>
              <a:t>Competition</a:t>
            </a:r>
          </a:p>
          <a:p>
            <a:pPr marL="0" indent="0">
              <a:buNone/>
            </a:pPr>
            <a:endParaRPr lang="en-US" b="1" dirty="0">
              <a:solidFill>
                <a:srgbClr val="0070C0"/>
              </a:solidFill>
              <a:latin typeface="Times New Roman" pitchFamily="18" charset="0"/>
              <a:cs typeface="Times New Roman" pitchFamily="18" charset="0"/>
            </a:endParaRPr>
          </a:p>
          <a:p>
            <a:pPr lvl="1"/>
            <a:r>
              <a:rPr lang="en-US" sz="1800" dirty="0" smtClean="0">
                <a:latin typeface="Times New Roman" pitchFamily="18" charset="0"/>
                <a:cs typeface="Times New Roman" pitchFamily="18" charset="0"/>
              </a:rPr>
              <a:t>Politicians </a:t>
            </a:r>
            <a:r>
              <a:rPr lang="en-US" sz="1800" dirty="0">
                <a:latin typeface="Times New Roman" pitchFamily="18" charset="0"/>
                <a:cs typeface="Times New Roman" pitchFamily="18" charset="0"/>
              </a:rPr>
              <a:t>at a given level of government compete for positions </a:t>
            </a:r>
            <a:r>
              <a:rPr lang="en-US" sz="1800" dirty="0" smtClean="0">
                <a:latin typeface="Times New Roman" pitchFamily="18" charset="0"/>
                <a:cs typeface="Times New Roman" pitchFamily="18" charset="0"/>
              </a:rPr>
              <a:t>at the </a:t>
            </a:r>
            <a:r>
              <a:rPr lang="en-US" sz="1800" dirty="0">
                <a:latin typeface="Times New Roman" pitchFamily="18" charset="0"/>
                <a:cs typeface="Times New Roman" pitchFamily="18" charset="0"/>
              </a:rPr>
              <a:t>next </a:t>
            </a:r>
            <a:r>
              <a:rPr lang="en-US" sz="1800" dirty="0" smtClean="0">
                <a:latin typeface="Times New Roman" pitchFamily="18" charset="0"/>
                <a:cs typeface="Times New Roman" pitchFamily="18" charset="0"/>
              </a:rPr>
              <a:t>higher level.</a:t>
            </a:r>
          </a:p>
          <a:p>
            <a:pPr lvl="1"/>
            <a:endParaRPr lang="en-US" sz="1800" dirty="0">
              <a:latin typeface="Times New Roman" pitchFamily="18" charset="0"/>
              <a:cs typeface="Times New Roman" pitchFamily="18" charset="0"/>
            </a:endParaRPr>
          </a:p>
          <a:p>
            <a:pPr lvl="1"/>
            <a:r>
              <a:rPr lang="en-US" sz="1800" dirty="0" smtClean="0">
                <a:latin typeface="Times New Roman" pitchFamily="18" charset="0"/>
                <a:cs typeface="Times New Roman" pitchFamily="18" charset="0"/>
              </a:rPr>
              <a:t>The </a:t>
            </a:r>
            <a:r>
              <a:rPr lang="en-US" sz="1800" dirty="0">
                <a:latin typeface="Times New Roman" pitchFamily="18" charset="0"/>
                <a:cs typeface="Times New Roman" pitchFamily="18" charset="0"/>
              </a:rPr>
              <a:t>number of county-level jurisdictions serves as a proxy for </a:t>
            </a:r>
            <a:r>
              <a:rPr lang="en-US" sz="1800" dirty="0" smtClean="0">
                <a:latin typeface="Times New Roman" pitchFamily="18" charset="0"/>
                <a:cs typeface="Times New Roman" pitchFamily="18" charset="0"/>
              </a:rPr>
              <a:t>the number </a:t>
            </a:r>
            <a:r>
              <a:rPr lang="en-US" sz="1800" dirty="0">
                <a:latin typeface="Times New Roman" pitchFamily="18" charset="0"/>
                <a:cs typeface="Times New Roman" pitchFamily="18" charset="0"/>
              </a:rPr>
              <a:t>of </a:t>
            </a:r>
            <a:r>
              <a:rPr lang="en-US" sz="1800" dirty="0" smtClean="0">
                <a:latin typeface="Times New Roman" pitchFamily="18" charset="0"/>
                <a:cs typeface="Times New Roman" pitchFamily="18" charset="0"/>
              </a:rPr>
              <a:t>political  competitors.</a:t>
            </a:r>
          </a:p>
        </p:txBody>
      </p:sp>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bg1"/>
                </a:solidFill>
                <a:latin typeface="Times New Roman" pitchFamily="18" charset="0"/>
                <a:cs typeface="Times New Roman" pitchFamily="18" charset="0"/>
              </a:rPr>
              <a:t>Main Argument</a:t>
            </a:r>
            <a:r>
              <a:rPr lang="en-US" sz="1400" b="1" dirty="0" smtClean="0">
                <a:solidFill>
                  <a:schemeClr val="accent1"/>
                </a:solidFill>
                <a:latin typeface="Times New Roman" pitchFamily="18" charset="0"/>
                <a:cs typeface="Times New Roman" pitchFamily="18" charset="0"/>
              </a:rPr>
              <a:t>	Empirical Strategy	 Cases Studies	Conclusions</a:t>
            </a:r>
            <a:endParaRPr lang="en-US" sz="1400" b="1" dirty="0">
              <a:solidFill>
                <a:schemeClr val="accent1"/>
              </a:solidFill>
              <a:latin typeface="Times New Roman" pitchFamily="18" charset="0"/>
              <a:cs typeface="Times New Roman" pitchFamily="18" charset="0"/>
            </a:endParaRPr>
          </a:p>
        </p:txBody>
      </p:sp>
      <p:sp>
        <p:nvSpPr>
          <p:cNvPr id="8" name="Rectangle 7"/>
          <p:cNvSpPr/>
          <p:nvPr/>
        </p:nvSpPr>
        <p:spPr>
          <a:xfrm>
            <a:off x="0" y="381000"/>
            <a:ext cx="9144000" cy="2782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USC 2013</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7" name="Rectangle 6"/>
          <p:cNvSpPr/>
          <p:nvPr/>
        </p:nvSpPr>
        <p:spPr>
          <a:xfrm>
            <a:off x="13780" y="6492137"/>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85356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686800" cy="1371600"/>
          </a:xfrm>
        </p:spPr>
        <p:txBody>
          <a:bodyPr>
            <a:noAutofit/>
          </a:bodyPr>
          <a:lstStyle/>
          <a:p>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Core Data</a:t>
            </a:r>
            <a:br>
              <a:rPr lang="en-US" sz="3600" b="1" dirty="0" smtClean="0">
                <a:latin typeface="Times New Roman" pitchFamily="18" charset="0"/>
                <a:cs typeface="Times New Roman" pitchFamily="18" charset="0"/>
              </a:rPr>
            </a:br>
            <a:endParaRPr lang="en-US" sz="3600" b="1" dirty="0">
              <a:latin typeface="Times New Roman" pitchFamily="18" charset="0"/>
              <a:cs typeface="Times New Roman" pitchFamily="18" charset="0"/>
            </a:endParaRPr>
          </a:p>
        </p:txBody>
      </p:sp>
      <p:sp>
        <p:nvSpPr>
          <p:cNvPr id="3" name="Subtitle 2"/>
          <p:cNvSpPr>
            <a:spLocks noGrp="1"/>
          </p:cNvSpPr>
          <p:nvPr>
            <p:ph idx="1"/>
          </p:nvPr>
        </p:nvSpPr>
        <p:spPr>
          <a:xfrm>
            <a:off x="457200" y="2954554"/>
            <a:ext cx="8686800" cy="3525677"/>
          </a:xfrm>
        </p:spPr>
        <p:txBody>
          <a:bodyPr>
            <a:normAutofit fontScale="92500" lnSpcReduction="20000"/>
          </a:bodyPr>
          <a:lstStyle/>
          <a:p>
            <a:pPr marL="0" indent="0">
              <a:buNone/>
            </a:pPr>
            <a:r>
              <a:rPr lang="en-US" sz="3800" b="1" dirty="0" smtClean="0">
                <a:solidFill>
                  <a:schemeClr val="tx2"/>
                </a:solidFill>
                <a:latin typeface="Times New Roman" pitchFamily="18" charset="0"/>
                <a:cs typeface="Times New Roman" pitchFamily="18" charset="0"/>
              </a:rPr>
              <a:t>National </a:t>
            </a:r>
            <a:r>
              <a:rPr lang="en-US" sz="3800" b="1" dirty="0">
                <a:solidFill>
                  <a:schemeClr val="tx2"/>
                </a:solidFill>
                <a:latin typeface="Times New Roman" pitchFamily="18" charset="0"/>
                <a:cs typeface="Times New Roman" pitchFamily="18" charset="0"/>
              </a:rPr>
              <a:t>Prefecture and County Finance </a:t>
            </a:r>
            <a:r>
              <a:rPr lang="en-US" sz="3800" b="1" dirty="0" smtClean="0">
                <a:solidFill>
                  <a:schemeClr val="tx2"/>
                </a:solidFill>
                <a:latin typeface="Times New Roman" pitchFamily="18" charset="0"/>
                <a:cs typeface="Times New Roman" pitchFamily="18" charset="0"/>
              </a:rPr>
              <a:t>Statistical Yearbooks 1999 – 2006</a:t>
            </a:r>
          </a:p>
          <a:p>
            <a:pPr marL="0" indent="0">
              <a:buNone/>
            </a:pPr>
            <a:endParaRPr lang="en-US" b="1" dirty="0">
              <a:solidFill>
                <a:schemeClr val="tx2"/>
              </a:solidFill>
              <a:latin typeface="Times New Roman" pitchFamily="18" charset="0"/>
              <a:cs typeface="Times New Roman" pitchFamily="18" charset="0"/>
            </a:endParaRPr>
          </a:p>
          <a:p>
            <a:r>
              <a:rPr lang="en-US" sz="2300" dirty="0" smtClean="0">
                <a:latin typeface="Times New Roman" pitchFamily="18" charset="0"/>
                <a:cs typeface="Times New Roman" pitchFamily="18" charset="0"/>
              </a:rPr>
              <a:t>Cover </a:t>
            </a:r>
            <a:r>
              <a:rPr lang="en-US" sz="2300" dirty="0">
                <a:latin typeface="Times New Roman" pitchFamily="18" charset="0"/>
                <a:cs typeface="Times New Roman" pitchFamily="18" charset="0"/>
              </a:rPr>
              <a:t>all county-level </a:t>
            </a:r>
            <a:r>
              <a:rPr lang="en-US" sz="2300" dirty="0" smtClean="0">
                <a:latin typeface="Times New Roman" pitchFamily="18" charset="0"/>
                <a:cs typeface="Times New Roman" pitchFamily="18" charset="0"/>
              </a:rPr>
              <a:t>jurisdictions</a:t>
            </a:r>
          </a:p>
          <a:p>
            <a:pPr marL="0" indent="0">
              <a:buNone/>
            </a:pPr>
            <a:endParaRPr lang="en-US" sz="2300" dirty="0">
              <a:latin typeface="Times New Roman" pitchFamily="18" charset="0"/>
              <a:cs typeface="Times New Roman" pitchFamily="18" charset="0"/>
            </a:endParaRPr>
          </a:p>
          <a:p>
            <a:r>
              <a:rPr lang="en-US" sz="2300" dirty="0">
                <a:latin typeface="Times New Roman" pitchFamily="18" charset="0"/>
                <a:cs typeface="Times New Roman" pitchFamily="18" charset="0"/>
              </a:rPr>
              <a:t>Provide detailed information on local governments </a:t>
            </a:r>
            <a:r>
              <a:rPr lang="en-US" sz="2300" dirty="0" smtClean="0">
                <a:latin typeface="Times New Roman" pitchFamily="18" charset="0"/>
                <a:cs typeface="Times New Roman" pitchFamily="18" charset="0"/>
              </a:rPr>
              <a:t>budgetary revenues </a:t>
            </a:r>
            <a:r>
              <a:rPr lang="en-US" sz="2300" dirty="0">
                <a:latin typeface="Times New Roman" pitchFamily="18" charset="0"/>
                <a:cs typeface="Times New Roman" pitchFamily="18" charset="0"/>
              </a:rPr>
              <a:t>and </a:t>
            </a:r>
            <a:r>
              <a:rPr lang="en-US" sz="2300" dirty="0" smtClean="0">
                <a:latin typeface="Times New Roman" pitchFamily="18" charset="0"/>
                <a:cs typeface="Times New Roman" pitchFamily="18" charset="0"/>
              </a:rPr>
              <a:t>expenditure</a:t>
            </a:r>
          </a:p>
          <a:p>
            <a:pPr marL="0" indent="0">
              <a:buNone/>
            </a:pPr>
            <a:endParaRPr lang="en-US" sz="2300" dirty="0">
              <a:latin typeface="Times New Roman" pitchFamily="18" charset="0"/>
              <a:cs typeface="Times New Roman" pitchFamily="18" charset="0"/>
            </a:endParaRPr>
          </a:p>
          <a:p>
            <a:r>
              <a:rPr lang="en-US" sz="2300" dirty="0" smtClean="0">
                <a:latin typeface="Times New Roman" pitchFamily="18" charset="0"/>
                <a:cs typeface="Times New Roman" pitchFamily="18" charset="0"/>
              </a:rPr>
              <a:t>Digitized and geo-referenced by the Barometer on China Development at CUHK.</a:t>
            </a:r>
            <a:endParaRPr lang="en-US" sz="2300" dirty="0">
              <a:latin typeface="Times New Roman" pitchFamily="18" charset="0"/>
              <a:cs typeface="Times New Roman" pitchFamily="18" charset="0"/>
            </a:endParaRPr>
          </a:p>
        </p:txBody>
      </p:sp>
      <p:sp>
        <p:nvSpPr>
          <p:cNvPr id="4" name="Rectangle 3"/>
          <p:cNvSpPr/>
          <p:nvPr/>
        </p:nvSpPr>
        <p:spPr>
          <a:xfrm>
            <a:off x="0" y="0"/>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60000"/>
                    <a:lumOff val="40000"/>
                  </a:schemeClr>
                </a:solidFill>
                <a:latin typeface="Times New Roman" pitchFamily="18" charset="0"/>
                <a:cs typeface="Times New Roman" pitchFamily="18" charset="0"/>
              </a:rPr>
              <a:t>Motivations	</a:t>
            </a:r>
            <a:r>
              <a:rPr lang="en-US" sz="1400" b="1" dirty="0" smtClean="0">
                <a:latin typeface="Times New Roman" pitchFamily="18" charset="0"/>
                <a:cs typeface="Times New Roman" pitchFamily="18" charset="0"/>
              </a:rPr>
              <a:t>	</a:t>
            </a:r>
            <a:r>
              <a:rPr lang="en-US" sz="1400" b="1" dirty="0" smtClean="0">
                <a:solidFill>
                  <a:schemeClr val="accent1"/>
                </a:solidFill>
                <a:latin typeface="Times New Roman" pitchFamily="18" charset="0"/>
                <a:cs typeface="Times New Roman" pitchFamily="18" charset="0"/>
              </a:rPr>
              <a:t>Main Argument	</a:t>
            </a:r>
            <a:r>
              <a:rPr lang="en-US" sz="1400" b="1" dirty="0" smtClean="0">
                <a:solidFill>
                  <a:schemeClr val="bg1"/>
                </a:solidFill>
                <a:latin typeface="Times New Roman" pitchFamily="18" charset="0"/>
                <a:cs typeface="Times New Roman" pitchFamily="18" charset="0"/>
              </a:rPr>
              <a:t>Empirical Strategy</a:t>
            </a:r>
            <a:r>
              <a:rPr lang="en-US" sz="1400" b="1" dirty="0" smtClean="0">
                <a:solidFill>
                  <a:schemeClr val="accent1"/>
                </a:solidFill>
                <a:latin typeface="Times New Roman" pitchFamily="18" charset="0"/>
                <a:cs typeface="Times New Roman" pitchFamily="18" charset="0"/>
              </a:rPr>
              <a:t>	 Cases Studies	Conclusions</a:t>
            </a:r>
            <a:endParaRPr lang="en-US" sz="1400" b="1" dirty="0">
              <a:solidFill>
                <a:schemeClr val="accent1"/>
              </a:solidFill>
              <a:latin typeface="Times New Roman" pitchFamily="18" charset="0"/>
              <a:cs typeface="Times New Roman" pitchFamily="18" charset="0"/>
            </a:endParaRPr>
          </a:p>
        </p:txBody>
      </p:sp>
      <p:pic>
        <p:nvPicPr>
          <p:cNvPr id="3074" name="Picture 2" descr="https://encrypted-tbn3.gstatic.com/images?q=tbn:ANd9GcTHDYRCthpKmAT2Mj6acxBvFFQ8hqvmBXcNDZhMTKD5h4K-U1HlQ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914400"/>
            <a:ext cx="1447800" cy="19304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 y="6480232"/>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2">
                    <a:lumMod val="40000"/>
                    <a:lumOff val="60000"/>
                  </a:schemeClr>
                </a:solidFill>
                <a:latin typeface="Times New Roman" pitchFamily="18" charset="0"/>
                <a:cs typeface="Times New Roman" pitchFamily="18" charset="0"/>
              </a:rPr>
              <a:t>Political Competition and Fiscal Extraction in </a:t>
            </a:r>
            <a:r>
              <a:rPr lang="en-US" sz="1400" dirty="0" smtClean="0">
                <a:solidFill>
                  <a:schemeClr val="tx2">
                    <a:lumMod val="40000"/>
                    <a:lumOff val="60000"/>
                  </a:schemeClr>
                </a:solidFill>
                <a:latin typeface="Times New Roman" pitchFamily="18" charset="0"/>
                <a:cs typeface="Times New Roman" pitchFamily="18" charset="0"/>
              </a:rPr>
              <a:t>China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USC 2013</a:t>
            </a:r>
            <a:endParaRPr lang="en-US" sz="1400" b="1" dirty="0">
              <a:solidFill>
                <a:schemeClr val="tx2">
                  <a:lumMod val="40000"/>
                  <a:lumOff val="60000"/>
                </a:schemeClr>
              </a:solidFill>
              <a:latin typeface="Times New Roman" pitchFamily="18" charset="0"/>
              <a:cs typeface="Times New Roman" pitchFamily="18" charset="0"/>
            </a:endParaRPr>
          </a:p>
        </p:txBody>
      </p:sp>
      <p:sp>
        <p:nvSpPr>
          <p:cNvPr id="9" name="Rectangle 8"/>
          <p:cNvSpPr/>
          <p:nvPr/>
        </p:nvSpPr>
        <p:spPr>
          <a:xfrm>
            <a:off x="0" y="381000"/>
            <a:ext cx="9144000" cy="2782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886" y="6480228"/>
            <a:ext cx="9144000" cy="381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2">
                    <a:lumMod val="40000"/>
                    <a:lumOff val="60000"/>
                  </a:schemeClr>
                </a:solidFill>
                <a:latin typeface="Times New Roman" pitchFamily="18" charset="0"/>
                <a:cs typeface="Times New Roman" pitchFamily="18" charset="0"/>
              </a:rPr>
              <a:t>CHINA TODAY</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                </a:t>
            </a:r>
            <a:r>
              <a:rPr lang="en-US" sz="1400" dirty="0" smtClean="0">
                <a:solidFill>
                  <a:schemeClr val="tx2">
                    <a:lumMod val="40000"/>
                    <a:lumOff val="60000"/>
                  </a:schemeClr>
                </a:solidFill>
                <a:latin typeface="Times New Roman" pitchFamily="18" charset="0"/>
                <a:cs typeface="Times New Roman" pitchFamily="18" charset="0"/>
              </a:rPr>
              <a:t>2013</a:t>
            </a:r>
            <a:endParaRPr lang="en-US" sz="1400" b="1" dirty="0">
              <a:solidFill>
                <a:schemeClr val="tx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1202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1738</TotalTime>
  <Words>1196</Words>
  <Application>Microsoft Office PowerPoint</Application>
  <PresentationFormat>On-screen Show (4:3)</PresentationFormat>
  <Paragraphs>288</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"Leadership Disincentives: How the promotion process for officials undermines economic and social development in China"</vt:lpstr>
      <vt:lpstr>PowerPoint Presentation</vt:lpstr>
      <vt:lpstr>China’s Increasing Tax Burden </vt:lpstr>
      <vt:lpstr>DATA </vt:lpstr>
      <vt:lpstr>The Logic of Fiscal Extraction in an Authoritarian Regime </vt:lpstr>
      <vt:lpstr>Constraints</vt:lpstr>
      <vt:lpstr>A Wintrobian regime with Chinese characteristics</vt:lpstr>
      <vt:lpstr>Intensity of Political Competition, Number of Competitors, and Fiscal Extraction </vt:lpstr>
      <vt:lpstr> Core Data </vt:lpstr>
      <vt:lpstr>Dependent Variables </vt:lpstr>
      <vt:lpstr>PowerPoint Presentation</vt:lpstr>
      <vt:lpstr>DATA </vt:lpstr>
      <vt:lpstr>Key independent variable</vt:lpstr>
      <vt:lpstr> </vt:lpstr>
      <vt:lpstr> </vt:lpstr>
      <vt:lpstr>Constraints</vt:lpstr>
      <vt:lpstr>Minority “autonomous regions”</vt:lpstr>
      <vt:lpstr>PowerPoint Presentation</vt:lpstr>
      <vt:lpstr> </vt:lpstr>
      <vt:lpstr>PowerPoint Presentation</vt:lpstr>
      <vt:lpstr>PowerPoint Presentation</vt:lpstr>
      <vt:lpstr>Competing Explanations and Concerns</vt:lpstr>
      <vt:lpstr>PowerPoint Presentation</vt:lpstr>
      <vt:lpstr>Degree of fiscal extraction (% GDP)</vt:lpstr>
      <vt:lpstr>PowerPoint Presentation</vt:lpstr>
      <vt:lpstr>PowerPoint Presentation</vt:lpstr>
      <vt:lpstr>Conclusions</vt:lpstr>
      <vt:lpstr>Case Selection Criteria</vt:lpstr>
      <vt:lpstr>Contraction</vt:lpstr>
      <vt:lpstr> Decreased Political Competition</vt:lpstr>
      <vt:lpstr>Expansion</vt:lpstr>
      <vt:lpstr>  Increased Political Competition </vt:lpstr>
      <vt:lpstr>  Increased Political Competition  </vt:lpstr>
      <vt:lpstr> Decreased Political Competition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Landry, Pierre F</dc:creator>
  <cp:lastModifiedBy>PFL</cp:lastModifiedBy>
  <cp:revision>110</cp:revision>
  <dcterms:created xsi:type="dcterms:W3CDTF">2012-10-24T22:56:03Z</dcterms:created>
  <dcterms:modified xsi:type="dcterms:W3CDTF">2013-10-25T16:28:00Z</dcterms:modified>
</cp:coreProperties>
</file>