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1" r:id="rId3"/>
    <p:sldId id="261" r:id="rId4"/>
    <p:sldId id="257" r:id="rId5"/>
    <p:sldId id="263" r:id="rId6"/>
    <p:sldId id="264" r:id="rId7"/>
    <p:sldId id="260" r:id="rId8"/>
    <p:sldId id="266" r:id="rId9"/>
    <p:sldId id="259" r:id="rId10"/>
    <p:sldId id="265" r:id="rId11"/>
    <p:sldId id="299" r:id="rId12"/>
    <p:sldId id="303" r:id="rId13"/>
    <p:sldId id="313" r:id="rId14"/>
    <p:sldId id="304" r:id="rId15"/>
    <p:sldId id="305" r:id="rId16"/>
    <p:sldId id="314" r:id="rId17"/>
    <p:sldId id="279" r:id="rId18"/>
    <p:sldId id="312" r:id="rId19"/>
    <p:sldId id="311" r:id="rId20"/>
    <p:sldId id="315" r:id="rId21"/>
    <p:sldId id="293" r:id="rId22"/>
    <p:sldId id="316" r:id="rId23"/>
    <p:sldId id="298" r:id="rId24"/>
    <p:sldId id="296" r:id="rId25"/>
    <p:sldId id="300" r:id="rId26"/>
    <p:sldId id="297" r:id="rId27"/>
    <p:sldId id="302" r:id="rId28"/>
    <p:sldId id="321" r:id="rId29"/>
    <p:sldId id="295" r:id="rId30"/>
    <p:sldId id="308" r:id="rId31"/>
    <p:sldId id="317" r:id="rId32"/>
    <p:sldId id="319" r:id="rId33"/>
    <p:sldId id="318" r:id="rId34"/>
    <p:sldId id="320" r:id="rId35"/>
    <p:sldId id="309" r:id="rId36"/>
    <p:sldId id="294" r:id="rId37"/>
    <p:sldId id="30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46" autoAdjust="0"/>
  </p:normalViewPr>
  <p:slideViewPr>
    <p:cSldViewPr>
      <p:cViewPr varScale="1">
        <p:scale>
          <a:sx n="28" d="100"/>
          <a:sy n="28" d="100"/>
        </p:scale>
        <p:origin x="24" y="20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18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6AF2F-4607-4144-BE9C-11E8543F0CA4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23929-656A-456D-808B-68427FE42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5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23929-656A-456D-808B-68427FE4258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55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6EF4-22CE-46E3-82FE-C0D053ABC1B5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E7A-B13E-451E-B5C3-19F73443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4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6EF4-22CE-46E3-82FE-C0D053ABC1B5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E7A-B13E-451E-B5C3-19F73443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8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6EF4-22CE-46E3-82FE-C0D053ABC1B5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E7A-B13E-451E-B5C3-19F73443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8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6EF4-22CE-46E3-82FE-C0D053ABC1B5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E7A-B13E-451E-B5C3-19F73443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5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6EF4-22CE-46E3-82FE-C0D053ABC1B5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E7A-B13E-451E-B5C3-19F73443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0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6EF4-22CE-46E3-82FE-C0D053ABC1B5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E7A-B13E-451E-B5C3-19F73443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01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6EF4-22CE-46E3-82FE-C0D053ABC1B5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E7A-B13E-451E-B5C3-19F73443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30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6EF4-22CE-46E3-82FE-C0D053ABC1B5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E7A-B13E-451E-B5C3-19F73443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5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6EF4-22CE-46E3-82FE-C0D053ABC1B5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E7A-B13E-451E-B5C3-19F73443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73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6EF4-22CE-46E3-82FE-C0D053ABC1B5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E7A-B13E-451E-B5C3-19F73443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6EF4-22CE-46E3-82FE-C0D053ABC1B5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E7A-B13E-451E-B5C3-19F73443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2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06EF4-22CE-46E3-82FE-C0D053ABC1B5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CAE7A-B13E-451E-B5C3-19F73443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3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murtaz@pitt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q=navruz&amp;ie=utf-8&amp;oe=utf-8&amp;aq=t&amp;rls=org.mozilla:en-US:official&amp;client=firefox-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maps.google.com/maps?q=uzbekistan&amp;hl=en&amp;ll=41.376809,64.6875&amp;spn=71.366668,158.027344&amp;sll=34.429598,-119.730441&amp;sspn=0.078582,0.154324&amp;vpsrc=6&amp;hnear=Uzbekistan&amp;t=h&amp;z=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Central Asia and Its Neighbors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Central Asia Mini-Course</a:t>
            </a:r>
          </a:p>
          <a:p>
            <a:r>
              <a:rPr lang="en-US" dirty="0" smtClean="0"/>
              <a:t>Jennifer Murtazashvili</a:t>
            </a:r>
            <a:br>
              <a:rPr lang="en-US" dirty="0" smtClean="0"/>
            </a:br>
            <a:r>
              <a:rPr lang="en-US" dirty="0" smtClean="0"/>
              <a:t>Assistant Professor</a:t>
            </a:r>
            <a:br>
              <a:rPr lang="en-US" dirty="0" smtClean="0"/>
            </a:br>
            <a:r>
              <a:rPr lang="en-US" dirty="0" smtClean="0"/>
              <a:t>Graduate School of Public and International Affairs</a:t>
            </a:r>
            <a:br>
              <a:rPr lang="en-US" dirty="0" smtClean="0"/>
            </a:br>
            <a:r>
              <a:rPr lang="en-US" dirty="0" smtClean="0"/>
              <a:t>University of Pittsburgh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jmurtaz@pitt.edu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055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Former Soviet Central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Kazakhstan, Kyrgyzstan, Uzbekistan, Tajikistan, Turkmenistan</a:t>
            </a:r>
          </a:p>
          <a:p>
            <a:r>
              <a:rPr lang="en-US" dirty="0" smtClean="0"/>
              <a:t>Soviet and Russian legacy</a:t>
            </a:r>
          </a:p>
          <a:p>
            <a:r>
              <a:rPr lang="en-US" dirty="0" smtClean="0"/>
              <a:t>Recently independent</a:t>
            </a:r>
          </a:p>
          <a:p>
            <a:r>
              <a:rPr lang="en-US" dirty="0" smtClean="0"/>
              <a:t>Defined by titular ethnic group</a:t>
            </a:r>
          </a:p>
          <a:p>
            <a:r>
              <a:rPr lang="en-US" dirty="0" smtClean="0"/>
              <a:t>Soviets established strong administrative presence in each republic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1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Central Asia Matter to Its Neighbors?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Gains </a:t>
            </a:r>
          </a:p>
          <a:p>
            <a:pPr lvl="1"/>
            <a:r>
              <a:rPr lang="en-US" dirty="0" smtClean="0"/>
              <a:t>Trade and commerce</a:t>
            </a:r>
          </a:p>
          <a:p>
            <a:pPr lvl="1"/>
            <a:r>
              <a:rPr lang="en-US" dirty="0" smtClean="0"/>
              <a:t>Energy </a:t>
            </a:r>
          </a:p>
          <a:p>
            <a:r>
              <a:rPr lang="en-US" dirty="0" smtClean="0"/>
              <a:t>Potential dangers posed by </a:t>
            </a:r>
          </a:p>
          <a:p>
            <a:pPr lvl="1"/>
            <a:r>
              <a:rPr lang="en-US" dirty="0" smtClean="0"/>
              <a:t>Conflict</a:t>
            </a:r>
          </a:p>
          <a:p>
            <a:pPr lvl="1"/>
            <a:r>
              <a:rPr lang="en-US" dirty="0" smtClean="0"/>
              <a:t>Refugee flows</a:t>
            </a:r>
          </a:p>
          <a:p>
            <a:pPr lvl="1"/>
            <a:r>
              <a:rPr lang="en-US" dirty="0" smtClean="0"/>
              <a:t>Crime/narcotics</a:t>
            </a:r>
          </a:p>
          <a:p>
            <a:pPr lvl="1"/>
            <a:r>
              <a:rPr lang="en-US" dirty="0" smtClean="0"/>
              <a:t>Terrorism</a:t>
            </a:r>
          </a:p>
          <a:p>
            <a:r>
              <a:rPr lang="en-US" dirty="0" smtClean="0"/>
              <a:t>Potential sources of rivalry involving the West, Russian, and China</a:t>
            </a:r>
          </a:p>
          <a:p>
            <a:r>
              <a:rPr lang="en-US" dirty="0" smtClean="0"/>
              <a:t>Absence of a regional hegemon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1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Dimensions of Trade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413627"/>
            <a:ext cx="5791200" cy="535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8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Russian-Central Asian Relations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417598"/>
            <a:ext cx="7467600" cy="509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3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1990s – Russian CA policy in disarray</a:t>
            </a:r>
          </a:p>
          <a:p>
            <a:pPr lvl="1"/>
            <a:r>
              <a:rPr lang="en-US" dirty="0" smtClean="0"/>
              <a:t>Russian influence remained weak</a:t>
            </a:r>
          </a:p>
          <a:p>
            <a:pPr lvl="1"/>
            <a:r>
              <a:rPr lang="en-US" dirty="0" smtClean="0"/>
              <a:t>A spoiler? </a:t>
            </a:r>
            <a:endParaRPr lang="en-US" dirty="0"/>
          </a:p>
          <a:p>
            <a:r>
              <a:rPr lang="en-US" dirty="0" smtClean="0"/>
              <a:t>Western, Chinese, Iranian investment in CA also upset Russian monopoly</a:t>
            </a:r>
          </a:p>
          <a:p>
            <a:r>
              <a:rPr lang="en-US" dirty="0" smtClean="0"/>
              <a:t>1999 – Putin - development of the Commonwealth of Independent States a foreign policy priority</a:t>
            </a:r>
          </a:p>
          <a:p>
            <a:r>
              <a:rPr lang="en-US" dirty="0" smtClean="0"/>
              <a:t>Trade relations skyrocketed since 2003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9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Perceptions of Russia in region mixed</a:t>
            </a:r>
          </a:p>
          <a:p>
            <a:pPr lvl="1"/>
            <a:r>
              <a:rPr lang="en-US" dirty="0" smtClean="0"/>
              <a:t>A necessary evil? </a:t>
            </a:r>
          </a:p>
          <a:p>
            <a:r>
              <a:rPr lang="en-US" dirty="0" smtClean="0"/>
              <a:t>Russia approved establishment of US airbases in the region – initially </a:t>
            </a:r>
          </a:p>
          <a:p>
            <a:pPr lvl="1"/>
            <a:r>
              <a:rPr lang="en-US" dirty="0" smtClean="0"/>
              <a:t>Used 9/11 as a reason to increase its own influence</a:t>
            </a:r>
          </a:p>
          <a:p>
            <a:r>
              <a:rPr lang="en-US" dirty="0" smtClean="0"/>
              <a:t>Fear of Islamic radicalism brought CA back into Russian sphere of influence</a:t>
            </a:r>
          </a:p>
          <a:p>
            <a:r>
              <a:rPr lang="en-US" dirty="0" smtClean="0"/>
              <a:t>Domestic crises in CA have strengthened Russia</a:t>
            </a:r>
          </a:p>
          <a:p>
            <a:pPr lvl="1"/>
            <a:r>
              <a:rPr lang="en-US" dirty="0" smtClean="0"/>
              <a:t>Uzbekistan and Turkmenistan remain suspicious</a:t>
            </a:r>
          </a:p>
          <a:p>
            <a:r>
              <a:rPr lang="en-US" dirty="0" smtClean="0"/>
              <a:t>Cultural influence</a:t>
            </a:r>
          </a:p>
          <a:p>
            <a:r>
              <a:rPr lang="en-US" dirty="0" smtClean="0"/>
              <a:t>Labor migration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91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China-Central Asia Relations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752600"/>
            <a:ext cx="5202737" cy="384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9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China has emerged as the leading economic power in the region</a:t>
            </a:r>
          </a:p>
          <a:p>
            <a:r>
              <a:rPr lang="en-US" dirty="0" smtClean="0"/>
              <a:t>Influence not easy to characterize</a:t>
            </a:r>
          </a:p>
          <a:p>
            <a:pPr lvl="1"/>
            <a:r>
              <a:rPr lang="en-US" dirty="0" smtClean="0"/>
              <a:t>Private investment, government assistance</a:t>
            </a:r>
          </a:p>
          <a:p>
            <a:pPr lvl="1"/>
            <a:r>
              <a:rPr lang="en-US" dirty="0" smtClean="0"/>
              <a:t>Wide range of economic instruments: loans</a:t>
            </a:r>
          </a:p>
          <a:p>
            <a:r>
              <a:rPr lang="en-US" dirty="0" smtClean="0"/>
              <a:t>China single largest creditor to Tajikistan</a:t>
            </a:r>
          </a:p>
          <a:p>
            <a:r>
              <a:rPr lang="en-US" dirty="0" smtClean="0"/>
              <a:t>Building infrastructure in the region to promote trade</a:t>
            </a:r>
          </a:p>
          <a:p>
            <a:r>
              <a:rPr lang="en-US" dirty="0" smtClean="0"/>
              <a:t>Outstanding territorial disputes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5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Interest in CA focused on:</a:t>
            </a:r>
          </a:p>
          <a:p>
            <a:r>
              <a:rPr lang="en-US" dirty="0" smtClean="0"/>
              <a:t>Security interests </a:t>
            </a:r>
          </a:p>
          <a:p>
            <a:pPr lvl="1"/>
            <a:r>
              <a:rPr lang="en-US" dirty="0" smtClean="0"/>
              <a:t>Uyghur separatism</a:t>
            </a:r>
          </a:p>
          <a:p>
            <a:r>
              <a:rPr lang="en-US" dirty="0" smtClean="0"/>
              <a:t>Trade and investment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xtractive industries, telecom, infrastructure</a:t>
            </a:r>
          </a:p>
          <a:p>
            <a:r>
              <a:rPr lang="en-US" dirty="0" smtClean="0"/>
              <a:t>Hydrocarbon supplies</a:t>
            </a:r>
          </a:p>
          <a:p>
            <a:pPr lvl="1"/>
            <a:r>
              <a:rPr lang="en-US" dirty="0" smtClean="0"/>
              <a:t>Increased imports </a:t>
            </a:r>
          </a:p>
          <a:p>
            <a:r>
              <a:rPr lang="en-US" dirty="0" smtClean="0"/>
              <a:t>Central Asian leaders admire Chinese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59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Shanghai Cooperation Organization (SCO)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Began as Shanghai Group in 1996 </a:t>
            </a:r>
          </a:p>
          <a:p>
            <a:r>
              <a:rPr lang="en-US" dirty="0" smtClean="0"/>
              <a:t>Members include Russia, China, Kazakhstan, Kyrgyzstan, Uzbekistan, Tajikistan</a:t>
            </a:r>
          </a:p>
          <a:p>
            <a:r>
              <a:rPr lang="en-US" dirty="0" smtClean="0"/>
              <a:t>Anti-Western bloc?</a:t>
            </a:r>
          </a:p>
          <a:p>
            <a:r>
              <a:rPr lang="en-US" dirty="0" smtClean="0"/>
              <a:t>Based on common security concerns</a:t>
            </a:r>
          </a:p>
          <a:p>
            <a:r>
              <a:rPr lang="en-US" dirty="0" smtClean="0"/>
              <a:t>Divergent national interests raise challenges</a:t>
            </a:r>
          </a:p>
          <a:p>
            <a:r>
              <a:rPr lang="en-US" dirty="0" smtClean="0"/>
              <a:t>CA and Russia fear Chinese domination</a:t>
            </a:r>
          </a:p>
          <a:p>
            <a:r>
              <a:rPr lang="en-US" dirty="0" smtClean="0"/>
              <a:t>Russian interests still dominate the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14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Regional multi-polarity </a:t>
            </a:r>
            <a:r>
              <a:rPr lang="en-US" dirty="0" smtClean="0">
                <a:sym typeface="Wingdings" panose="05000000000000000000" pitchFamily="2" charset="2"/>
              </a:rPr>
              <a:t> No single powerful influence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Has raised the costs for the United States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China has emerged as the economic power in the region</a:t>
            </a:r>
          </a:p>
          <a:p>
            <a:endParaRPr lang="en-US" dirty="0"/>
          </a:p>
          <a:p>
            <a:r>
              <a:rPr lang="en-US" dirty="0" smtClean="0"/>
              <a:t>Russia has sought to maintain its influence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US/European strategy driven by Afghan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8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Asia-China Trade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799" y="1981200"/>
            <a:ext cx="8068135" cy="399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8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US-Central Asian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Post-USSR collapse, relations focused on:	</a:t>
            </a:r>
          </a:p>
          <a:p>
            <a:pPr lvl="1"/>
            <a:r>
              <a:rPr lang="en-US" dirty="0" smtClean="0"/>
              <a:t>Market reform (“shock therapy”)</a:t>
            </a:r>
          </a:p>
          <a:p>
            <a:pPr lvl="1"/>
            <a:r>
              <a:rPr lang="en-US" dirty="0" smtClean="0"/>
              <a:t>Democracy promotion</a:t>
            </a:r>
          </a:p>
          <a:p>
            <a:r>
              <a:rPr lang="en-US" dirty="0" smtClean="0"/>
              <a:t>Sought to orient CA republics towards US</a:t>
            </a:r>
          </a:p>
          <a:p>
            <a:pPr lvl="1"/>
            <a:r>
              <a:rPr lang="en-US" dirty="0" smtClean="0"/>
              <a:t>Move them away from Russia</a:t>
            </a:r>
            <a:endParaRPr lang="en-US" dirty="0"/>
          </a:p>
          <a:p>
            <a:r>
              <a:rPr lang="en-US" dirty="0" smtClean="0"/>
              <a:t>Kyrgyzstan was an earlier reformer</a:t>
            </a:r>
          </a:p>
          <a:p>
            <a:pPr lvl="1"/>
            <a:r>
              <a:rPr lang="en-US" dirty="0" smtClean="0"/>
              <a:t>“Island of democracy”</a:t>
            </a:r>
          </a:p>
          <a:p>
            <a:pPr lvl="1"/>
            <a:r>
              <a:rPr lang="en-US" dirty="0" smtClean="0"/>
              <a:t>Received vast assistance; US happy to take credit</a:t>
            </a:r>
          </a:p>
          <a:p>
            <a:pPr lvl="1"/>
            <a:r>
              <a:rPr lang="en-US" dirty="0" smtClean="0"/>
              <a:t>US assistance backfired when political instability rocked the country</a:t>
            </a:r>
          </a:p>
        </p:txBody>
      </p:sp>
    </p:spTree>
    <p:extLst>
      <p:ext uri="{BB962C8B-B14F-4D97-AF65-F5344CB8AC3E}">
        <p14:creationId xmlns:p14="http://schemas.microsoft.com/office/powerpoint/2010/main" val="396148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US Assistance to CA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042138" y="-298936"/>
            <a:ext cx="3047999" cy="867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6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 does not seem to have a post-2014 strategy in Central Asia</a:t>
            </a:r>
            <a:endParaRPr lang="en-US" dirty="0"/>
          </a:p>
          <a:p>
            <a:r>
              <a:rPr lang="en-US" dirty="0" smtClean="0"/>
              <a:t>The region will not be a priority </a:t>
            </a:r>
            <a:endParaRPr lang="en-US" dirty="0"/>
          </a:p>
          <a:p>
            <a:r>
              <a:rPr lang="en-US" dirty="0" smtClean="0"/>
              <a:t>Prior to 9/11 – US sought to limit/balance Chinese and Russian interests in the region</a:t>
            </a:r>
          </a:p>
          <a:p>
            <a:pPr lvl="1"/>
            <a:r>
              <a:rPr lang="en-US" dirty="0" smtClean="0"/>
              <a:t>China and Russia integrate CA into the global economy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73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States/NATO Post 2001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Relations with Central Asia have revolved around Afghanistan</a:t>
            </a:r>
          </a:p>
          <a:p>
            <a:pPr lvl="1"/>
            <a:r>
              <a:rPr lang="en-US" dirty="0" err="1" smtClean="0"/>
              <a:t>Karshi</a:t>
            </a:r>
            <a:r>
              <a:rPr lang="en-US" dirty="0" smtClean="0"/>
              <a:t>-Khanabad (K2) in Uzbekistan</a:t>
            </a:r>
          </a:p>
          <a:p>
            <a:pPr lvl="1"/>
            <a:r>
              <a:rPr lang="en-US" dirty="0" err="1" smtClean="0"/>
              <a:t>Manas</a:t>
            </a:r>
            <a:r>
              <a:rPr lang="en-US" dirty="0" smtClean="0"/>
              <a:t> Airfield in Kyrgyzstan</a:t>
            </a:r>
          </a:p>
          <a:p>
            <a:pPr lvl="1"/>
            <a:r>
              <a:rPr lang="en-US" dirty="0" smtClean="0"/>
              <a:t>German air contingent in </a:t>
            </a:r>
            <a:r>
              <a:rPr lang="en-US" dirty="0" err="1" smtClean="0"/>
              <a:t>Termez</a:t>
            </a:r>
            <a:r>
              <a:rPr lang="en-US" dirty="0" smtClean="0"/>
              <a:t>, Uzbekistan</a:t>
            </a:r>
          </a:p>
          <a:p>
            <a:pPr lvl="1"/>
            <a:r>
              <a:rPr lang="en-US" dirty="0" smtClean="0"/>
              <a:t>French air contingent in Dushanbe, Tajikistan</a:t>
            </a:r>
          </a:p>
          <a:p>
            <a:r>
              <a:rPr lang="en-US" dirty="0" smtClean="0"/>
              <a:t>Transport route in an out of Afghanistan</a:t>
            </a:r>
          </a:p>
          <a:p>
            <a:r>
              <a:rPr lang="en-US" dirty="0" smtClean="0"/>
              <a:t>Little focus by the US on indigenous issues</a:t>
            </a:r>
          </a:p>
          <a:p>
            <a:r>
              <a:rPr lang="en-US" dirty="0" smtClean="0"/>
              <a:t>Northern Distribution Network (2009)</a:t>
            </a:r>
          </a:p>
          <a:p>
            <a:pPr lvl="1"/>
            <a:r>
              <a:rPr lang="en-US" dirty="0" smtClean="0"/>
              <a:t>Alternative to Pakistan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71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0053"/>
            <a:ext cx="8001000" cy="671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2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Distribution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Pakistan shut off </a:t>
            </a:r>
            <a:r>
              <a:rPr lang="en-US" dirty="0" err="1" smtClean="0"/>
              <a:t>Torkham</a:t>
            </a:r>
            <a:r>
              <a:rPr lang="en-US" dirty="0" smtClean="0"/>
              <a:t> route into Afghanistan for US supplies for seven months</a:t>
            </a:r>
          </a:p>
          <a:p>
            <a:pPr lvl="1"/>
            <a:r>
              <a:rPr lang="en-US" dirty="0" smtClean="0"/>
              <a:t>Pakistan flirted with China</a:t>
            </a:r>
          </a:p>
          <a:p>
            <a:r>
              <a:rPr lang="en-US" dirty="0" smtClean="0"/>
              <a:t>Increased urgency for NDN</a:t>
            </a:r>
          </a:p>
          <a:p>
            <a:r>
              <a:rPr lang="en-US" dirty="0" smtClean="0"/>
              <a:t>Each container costs ISAF/NATO $17,500 to transit through NDN</a:t>
            </a:r>
          </a:p>
          <a:p>
            <a:pPr lvl="1"/>
            <a:r>
              <a:rPr lang="en-US" dirty="0" smtClean="0"/>
              <a:t>Only $7,500 through Pakistan</a:t>
            </a:r>
          </a:p>
          <a:p>
            <a:r>
              <a:rPr lang="en-US" dirty="0" smtClean="0"/>
              <a:t>Collectively, four CA countries receive $500 million annually in transit fees</a:t>
            </a:r>
          </a:p>
          <a:p>
            <a:r>
              <a:rPr lang="en-US" dirty="0" smtClean="0"/>
              <a:t>2012 signed reverse route agreement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83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CA to Afghanistan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Five CA republics have participated in development projects in Afghanistan </a:t>
            </a:r>
          </a:p>
          <a:p>
            <a:pPr lvl="1"/>
            <a:r>
              <a:rPr lang="en-US" dirty="0" smtClean="0"/>
              <a:t>Kazakhs have actually contributed its own funds</a:t>
            </a:r>
          </a:p>
          <a:p>
            <a:pPr lvl="1"/>
            <a:r>
              <a:rPr lang="en-US" dirty="0" smtClean="0"/>
              <a:t>$8 million in bilateral assistance; student training</a:t>
            </a:r>
          </a:p>
          <a:p>
            <a:r>
              <a:rPr lang="en-US" dirty="0" smtClean="0"/>
              <a:t>Uzbekistan</a:t>
            </a:r>
          </a:p>
          <a:p>
            <a:pPr lvl="1"/>
            <a:r>
              <a:rPr lang="en-US" dirty="0" smtClean="0"/>
              <a:t>Uzbek state railway constructed line from </a:t>
            </a:r>
            <a:r>
              <a:rPr lang="en-US" dirty="0" err="1" smtClean="0"/>
              <a:t>Hairaton</a:t>
            </a:r>
            <a:r>
              <a:rPr lang="en-US" dirty="0" smtClean="0"/>
              <a:t> to </a:t>
            </a:r>
            <a:r>
              <a:rPr lang="en-US" dirty="0" err="1" smtClean="0"/>
              <a:t>Mazar</a:t>
            </a:r>
            <a:r>
              <a:rPr lang="en-US" dirty="0" smtClean="0"/>
              <a:t>-e Sharif </a:t>
            </a:r>
          </a:p>
          <a:p>
            <a:pPr lvl="2"/>
            <a:r>
              <a:rPr lang="en-US" dirty="0" smtClean="0"/>
              <a:t>Gives Afghanistan its only rail line to the outside world</a:t>
            </a:r>
          </a:p>
          <a:p>
            <a:pPr lvl="2"/>
            <a:r>
              <a:rPr lang="en-US" dirty="0" smtClean="0"/>
              <a:t>Uzbekistan would like to boost this rail line across Afghanistan to boost exports to South Asia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34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 Groups in Afghanistan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9669" y="1600200"/>
            <a:ext cx="532466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4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Pakistan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Dual strategy in Pakistan</a:t>
            </a:r>
          </a:p>
          <a:p>
            <a:endParaRPr lang="en-US" dirty="0"/>
          </a:p>
          <a:p>
            <a:r>
              <a:rPr lang="en-US" dirty="0" smtClean="0"/>
              <a:t>Anti-terrorism</a:t>
            </a:r>
          </a:p>
          <a:p>
            <a:pPr lvl="1"/>
            <a:r>
              <a:rPr lang="en-US" dirty="0" smtClean="0"/>
              <a:t>Uzbekistan</a:t>
            </a:r>
            <a:endParaRPr lang="en-US" dirty="0"/>
          </a:p>
          <a:p>
            <a:r>
              <a:rPr lang="en-US" dirty="0" smtClean="0"/>
              <a:t>Energy </a:t>
            </a:r>
          </a:p>
          <a:p>
            <a:pPr lvl="1"/>
            <a:r>
              <a:rPr lang="en-US" dirty="0" smtClean="0"/>
              <a:t>Tajikistan</a:t>
            </a:r>
          </a:p>
          <a:p>
            <a:pPr lvl="1"/>
            <a:r>
              <a:rPr lang="en-US" dirty="0" smtClean="0"/>
              <a:t>Kyrgyzstan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362075"/>
            <a:ext cx="39624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4040"/>
            <a:ext cx="9906000" cy="860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Central Asia?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6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CASA-1000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182" y="1600200"/>
            <a:ext cx="706163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133" y="990600"/>
            <a:ext cx="9282983" cy="561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6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Electricity Demand Exceeds Capacity in South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5516"/>
            <a:ext cx="7677150" cy="464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7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-21463"/>
            <a:ext cx="5105400" cy="6866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00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Uzbek Electricity </a:t>
            </a:r>
            <a:r>
              <a:rPr lang="en-US" smtClean="0"/>
              <a:t>Supplies Kabul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6731" y="1752600"/>
            <a:ext cx="5970538" cy="454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133359"/>
            <a:ext cx="6977062" cy="51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1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Turkey </a:t>
            </a:r>
          </a:p>
          <a:p>
            <a:endParaRPr lang="en-US" dirty="0"/>
          </a:p>
          <a:p>
            <a:r>
              <a:rPr lang="en-US" dirty="0" smtClean="0"/>
              <a:t>Iran</a:t>
            </a:r>
          </a:p>
          <a:p>
            <a:endParaRPr lang="en-US" dirty="0"/>
          </a:p>
          <a:p>
            <a:r>
              <a:rPr lang="en-US" dirty="0" smtClean="0"/>
              <a:t>United Arab Emirates</a:t>
            </a:r>
          </a:p>
          <a:p>
            <a:endParaRPr lang="en-US" dirty="0"/>
          </a:p>
          <a:p>
            <a:r>
              <a:rPr lang="en-US" dirty="0" smtClean="0"/>
              <a:t>Israel</a:t>
            </a:r>
          </a:p>
        </p:txBody>
      </p:sp>
    </p:spTree>
    <p:extLst>
      <p:ext uri="{BB962C8B-B14F-4D97-AF65-F5344CB8AC3E}">
        <p14:creationId xmlns:p14="http://schemas.microsoft.com/office/powerpoint/2010/main" val="345611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Attitudes of Leaders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Romance with the West has ended</a:t>
            </a:r>
          </a:p>
          <a:p>
            <a:r>
              <a:rPr lang="en-US" dirty="0" smtClean="0"/>
              <a:t>CA political leaders and other elites have grown tired of US norms promotion</a:t>
            </a:r>
          </a:p>
          <a:p>
            <a:pPr lvl="1"/>
            <a:r>
              <a:rPr lang="en-US" dirty="0" smtClean="0"/>
              <a:t>Pointed out US double standards</a:t>
            </a:r>
          </a:p>
          <a:p>
            <a:r>
              <a:rPr lang="en-US" dirty="0" smtClean="0"/>
              <a:t>After “colored revolutions” such attitudes </a:t>
            </a:r>
            <a:r>
              <a:rPr lang="en-US" dirty="0" err="1" smtClean="0"/>
              <a:t>solidified</a:t>
            </a:r>
            <a:r>
              <a:rPr lang="en-US" dirty="0" err="1" smtClean="0">
                <a:sym typeface="Wingdings" panose="05000000000000000000" pitchFamily="2" charset="2"/>
              </a:rPr>
              <a:t>activities</a:t>
            </a:r>
            <a:r>
              <a:rPr lang="en-US" dirty="0" smtClean="0">
                <a:sym typeface="Wingdings" panose="05000000000000000000" pitchFamily="2" charset="2"/>
              </a:rPr>
              <a:t> of foreign NGOs curtailed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Russia and China send election observers to the region to “approve” flawed elections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No country has well-defined strategy towards Central Asia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63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Central Asia?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315325" cy="483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25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Central Asia?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752600"/>
            <a:ext cx="445770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49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define Central Asia?</a:t>
            </a:r>
          </a:p>
          <a:p>
            <a:pPr lvl="1"/>
            <a:r>
              <a:rPr lang="en-US" dirty="0" smtClean="0"/>
              <a:t>Levi – </a:t>
            </a:r>
            <a:r>
              <a:rPr lang="en-US" dirty="0" err="1" smtClean="0">
                <a:hlinkClick r:id="rId2"/>
              </a:rPr>
              <a:t>Nau</a:t>
            </a:r>
            <a:r>
              <a:rPr lang="en-US" dirty="0" smtClean="0">
                <a:hlinkClick r:id="rId2"/>
              </a:rPr>
              <a:t> Roz</a:t>
            </a:r>
            <a:endParaRPr lang="en-US" dirty="0" smtClean="0"/>
          </a:p>
          <a:p>
            <a:pPr lvl="1"/>
            <a:r>
              <a:rPr lang="en-US" dirty="0" smtClean="0"/>
              <a:t>Roy/Barfield – area of </a:t>
            </a:r>
            <a:r>
              <a:rPr lang="en-US" dirty="0" err="1" smtClean="0"/>
              <a:t>Turco</a:t>
            </a:r>
            <a:r>
              <a:rPr lang="en-US" dirty="0" smtClean="0"/>
              <a:t>-Persian civilization</a:t>
            </a:r>
          </a:p>
          <a:p>
            <a:pPr lvl="1"/>
            <a:r>
              <a:rPr lang="en-US" dirty="0" err="1" smtClean="0"/>
              <a:t>Heathershaw</a:t>
            </a:r>
            <a:r>
              <a:rPr lang="en-US" dirty="0" smtClean="0"/>
              <a:t> and </a:t>
            </a:r>
            <a:r>
              <a:rPr lang="en-US" dirty="0" err="1" smtClean="0"/>
              <a:t>Megoran</a:t>
            </a:r>
            <a:r>
              <a:rPr lang="en-US" dirty="0" smtClean="0"/>
              <a:t> – Place of Danger?</a:t>
            </a:r>
          </a:p>
          <a:p>
            <a:pPr lvl="2"/>
            <a:r>
              <a:rPr lang="en-US" dirty="0" smtClean="0"/>
              <a:t>Obscure, Oriental, Fractious</a:t>
            </a:r>
          </a:p>
          <a:p>
            <a:r>
              <a:rPr lang="en-US" dirty="0" smtClean="0"/>
              <a:t>Definition matters: Which bureau is responsible for Central Asia in the U.S. Department of State?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Region of Contrasts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dirty="0" smtClean="0"/>
              <a:t>Mountains vs. valleys</a:t>
            </a:r>
          </a:p>
          <a:p>
            <a:pPr lvl="1"/>
            <a:r>
              <a:rPr lang="en-US" dirty="0" smtClean="0"/>
              <a:t>Egalitarian vs. hierarchical </a:t>
            </a:r>
          </a:p>
          <a:p>
            <a:pPr lvl="1"/>
            <a:r>
              <a:rPr lang="en-US" dirty="0" smtClean="0"/>
              <a:t>Turkic vs. Persian</a:t>
            </a:r>
          </a:p>
          <a:p>
            <a:pPr lvl="1"/>
            <a:r>
              <a:rPr lang="en-US" dirty="0" smtClean="0"/>
              <a:t>Urban </a:t>
            </a:r>
            <a:r>
              <a:rPr lang="en-US" dirty="0"/>
              <a:t>vs. Rural</a:t>
            </a:r>
          </a:p>
          <a:p>
            <a:pPr lvl="1"/>
            <a:r>
              <a:rPr lang="en-US" dirty="0"/>
              <a:t>Settled vs. nomadic</a:t>
            </a:r>
          </a:p>
          <a:p>
            <a:pPr lvl="1"/>
            <a:r>
              <a:rPr lang="en-US" dirty="0" smtClean="0"/>
              <a:t>Sunni </a:t>
            </a:r>
            <a:r>
              <a:rPr lang="en-US" dirty="0"/>
              <a:t>vs. Shia</a:t>
            </a:r>
          </a:p>
          <a:p>
            <a:pPr lvl="1"/>
            <a:r>
              <a:rPr lang="en-US" dirty="0" err="1" smtClean="0"/>
              <a:t>Rainfed</a:t>
            </a:r>
            <a:r>
              <a:rPr lang="en-US" dirty="0" smtClean="0"/>
              <a:t> </a:t>
            </a:r>
            <a:r>
              <a:rPr lang="en-US" dirty="0"/>
              <a:t>vs. irrigated</a:t>
            </a:r>
          </a:p>
          <a:p>
            <a:pPr lvl="1"/>
            <a:r>
              <a:rPr lang="en-US" dirty="0"/>
              <a:t>Tribal vs. non-Tribal</a:t>
            </a:r>
          </a:p>
          <a:p>
            <a:pPr lvl="1"/>
            <a:r>
              <a:rPr lang="en-US" dirty="0"/>
              <a:t>Desert vs. </a:t>
            </a:r>
            <a:r>
              <a:rPr lang="en-US" dirty="0" smtClean="0"/>
              <a:t>sedentary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38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 and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Before the 1920s the region never had a state created that was associated with a linguistic or ethnic group </a:t>
            </a:r>
          </a:p>
          <a:p>
            <a:pPr lvl="1"/>
            <a:r>
              <a:rPr lang="en-US" dirty="0" smtClean="0"/>
              <a:t>Place of dynasties</a:t>
            </a:r>
          </a:p>
          <a:p>
            <a:r>
              <a:rPr lang="en-US" dirty="0" smtClean="0"/>
              <a:t>Important role of Persian language</a:t>
            </a:r>
          </a:p>
          <a:p>
            <a:pPr lvl="1"/>
            <a:r>
              <a:rPr lang="en-US" dirty="0" smtClean="0"/>
              <a:t>Turkic/Pashto and other languages were vernacular, Persian was written</a:t>
            </a:r>
          </a:p>
          <a:p>
            <a:pPr lvl="1"/>
            <a:r>
              <a:rPr lang="en-US" dirty="0" smtClean="0"/>
              <a:t>Samarkand, Bukhara </a:t>
            </a:r>
          </a:p>
          <a:p>
            <a:pPr lvl="1"/>
            <a:r>
              <a:rPr lang="en-US" dirty="0" err="1" smtClean="0"/>
              <a:t>Chitral</a:t>
            </a:r>
            <a:r>
              <a:rPr lang="en-US" dirty="0" smtClean="0"/>
              <a:t> maintained Persian until 1962</a:t>
            </a:r>
          </a:p>
          <a:p>
            <a:r>
              <a:rPr lang="en-US" dirty="0" smtClean="0"/>
              <a:t>Bolshevik rise -&gt; Persian decline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45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Confluence of Empires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Empires not an expression of ethnic identity</a:t>
            </a:r>
          </a:p>
          <a:p>
            <a:r>
              <a:rPr lang="en-US" dirty="0" smtClean="0"/>
              <a:t>Persian speakers have been in the region longer than any group</a:t>
            </a:r>
          </a:p>
          <a:p>
            <a:r>
              <a:rPr lang="en-US" dirty="0" smtClean="0"/>
              <a:t>Slow expansion of different groups</a:t>
            </a:r>
            <a:endParaRPr lang="en-US" dirty="0"/>
          </a:p>
          <a:p>
            <a:r>
              <a:rPr lang="en-US" dirty="0" smtClean="0"/>
              <a:t>Turkic and Mongol Tribes</a:t>
            </a:r>
          </a:p>
          <a:p>
            <a:pPr lvl="1"/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Russia</a:t>
            </a:r>
          </a:p>
          <a:p>
            <a:pPr lvl="1"/>
            <a:r>
              <a:rPr lang="en-US" dirty="0" smtClean="0"/>
              <a:t>1480 Ivan III freed Russia from Mongol Yoke</a:t>
            </a:r>
          </a:p>
          <a:p>
            <a:pPr lvl="1"/>
            <a:r>
              <a:rPr lang="en-US" dirty="0" smtClean="0"/>
              <a:t>1868 conquered Samarkand</a:t>
            </a:r>
          </a:p>
          <a:p>
            <a:pPr lvl="1"/>
            <a:r>
              <a:rPr lang="en-US" dirty="0" smtClean="0"/>
              <a:t>1920s – Establishment of Soviet authority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55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4378</TotalTime>
  <Words>916</Words>
  <Application>Microsoft Office PowerPoint</Application>
  <PresentationFormat>On-screen Show (4:3)</PresentationFormat>
  <Paragraphs>185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Wingdings</vt:lpstr>
      <vt:lpstr>Office Theme</vt:lpstr>
      <vt:lpstr>Central Asia and Its Neighbors</vt:lpstr>
      <vt:lpstr>Overview</vt:lpstr>
      <vt:lpstr>Where is Central Asia?</vt:lpstr>
      <vt:lpstr>Where is Central Asia?</vt:lpstr>
      <vt:lpstr>Where is Central Asia?</vt:lpstr>
      <vt:lpstr>Questions</vt:lpstr>
      <vt:lpstr>Region of Contrasts</vt:lpstr>
      <vt:lpstr>Languages and Population</vt:lpstr>
      <vt:lpstr>Confluence of Empires</vt:lpstr>
      <vt:lpstr>Former Soviet Central Asia</vt:lpstr>
      <vt:lpstr>How Does Central Asia Matter to Its Neighbors? </vt:lpstr>
      <vt:lpstr>Dimensions of Trade</vt:lpstr>
      <vt:lpstr>Russian-Central Asian Relations</vt:lpstr>
      <vt:lpstr>Russia</vt:lpstr>
      <vt:lpstr>Russia</vt:lpstr>
      <vt:lpstr>China-Central Asia Relations</vt:lpstr>
      <vt:lpstr>China</vt:lpstr>
      <vt:lpstr>China</vt:lpstr>
      <vt:lpstr>Shanghai Cooperation Organization (SCO)</vt:lpstr>
      <vt:lpstr>Central Asia-China Trade</vt:lpstr>
      <vt:lpstr>US-Central Asian Relations</vt:lpstr>
      <vt:lpstr>Distribution of US Assistance to CA</vt:lpstr>
      <vt:lpstr>United States</vt:lpstr>
      <vt:lpstr>United States/NATO Post 2001</vt:lpstr>
      <vt:lpstr>PowerPoint Presentation</vt:lpstr>
      <vt:lpstr>Northern Distribution Network</vt:lpstr>
      <vt:lpstr>From CA to Afghanistan</vt:lpstr>
      <vt:lpstr>Ethnic Groups in Afghanistan</vt:lpstr>
      <vt:lpstr>Pakistan</vt:lpstr>
      <vt:lpstr>CASA-1000</vt:lpstr>
      <vt:lpstr>PowerPoint Presentation</vt:lpstr>
      <vt:lpstr>Electricity Demand Exceeds Capacity in South Asia</vt:lpstr>
      <vt:lpstr>PowerPoint Presentation</vt:lpstr>
      <vt:lpstr>Uzbek Electricity Supplies Kabul</vt:lpstr>
      <vt:lpstr>TAPI</vt:lpstr>
      <vt:lpstr>Other Players</vt:lpstr>
      <vt:lpstr>Attitudes of Leaders </vt:lpstr>
    </vt:vector>
  </TitlesOfParts>
  <Company>University of Pittsburgh | GSPIA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Politics of Central Asia</dc:title>
  <dc:creator>Jen</dc:creator>
  <cp:lastModifiedBy>Jen Murtazashvili</cp:lastModifiedBy>
  <cp:revision>49</cp:revision>
  <dcterms:created xsi:type="dcterms:W3CDTF">2012-01-09T00:09:45Z</dcterms:created>
  <dcterms:modified xsi:type="dcterms:W3CDTF">2014-03-21T23:21:13Z</dcterms:modified>
</cp:coreProperties>
</file>