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62" r:id="rId3"/>
    <p:sldId id="269" r:id="rId4"/>
    <p:sldId id="263" r:id="rId5"/>
    <p:sldId id="258" r:id="rId6"/>
    <p:sldId id="259" r:id="rId7"/>
    <p:sldId id="261" r:id="rId8"/>
    <p:sldId id="260" r:id="rId9"/>
    <p:sldId id="257" r:id="rId10"/>
    <p:sldId id="264" r:id="rId11"/>
    <p:sldId id="265" r:id="rId12"/>
    <p:sldId id="266" r:id="rId13"/>
    <p:sldId id="267" r:id="rId14"/>
    <p:sldId id="268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8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961046-2E52-B041-9D5F-9AFCA6D06319}" type="datetimeFigureOut">
              <a:rPr lang="en-US" smtClean="0"/>
              <a:t>4/7/13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B5F70-DBCF-CA42-91F4-B32A78488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76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cyberattack</a:t>
            </a:r>
            <a:r>
              <a:rPr lang="en-US" dirty="0" smtClean="0"/>
              <a:t> that sabotaged Iran’s uranium enrichment program was an “act of force” and was likely illegal, according</a:t>
            </a:r>
            <a:r>
              <a:rPr lang="en-US" baseline="0" dirty="0" smtClean="0"/>
              <a:t> to research commissioned by a NATO defense center.</a:t>
            </a:r>
          </a:p>
          <a:p>
            <a:r>
              <a:rPr lang="en-US" baseline="0" dirty="0" smtClean="0"/>
              <a:t>Acts of force are prohibited under the UN charter, except when done in self-defense.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0B5F70-DBCF-CA42-91F4-B32A784889E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610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F3E08-D85F-EA4E-9D87-2F990308392A}" type="datetimeFigureOut">
              <a:rPr lang="en-US" smtClean="0"/>
              <a:t>4/7/13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7016D-C193-9E49-A149-1CDB29BEF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525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F3E08-D85F-EA4E-9D87-2F990308392A}" type="datetimeFigureOut">
              <a:rPr lang="en-US" smtClean="0"/>
              <a:t>4/7/13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7016D-C193-9E49-A149-1CDB29BEF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865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F3E08-D85F-EA4E-9D87-2F990308392A}" type="datetimeFigureOut">
              <a:rPr lang="en-US" smtClean="0"/>
              <a:t>4/7/13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7016D-C193-9E49-A149-1CDB29BEF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418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F3E08-D85F-EA4E-9D87-2F990308392A}" type="datetimeFigureOut">
              <a:rPr lang="en-US" smtClean="0"/>
              <a:t>4/7/13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7016D-C193-9E49-A149-1CDB29BEF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197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F3E08-D85F-EA4E-9D87-2F990308392A}" type="datetimeFigureOut">
              <a:rPr lang="en-US" smtClean="0"/>
              <a:t>4/7/13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7016D-C193-9E49-A149-1CDB29BEF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94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F3E08-D85F-EA4E-9D87-2F990308392A}" type="datetimeFigureOut">
              <a:rPr lang="en-US" smtClean="0"/>
              <a:t>4/7/13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7016D-C193-9E49-A149-1CDB29BEF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48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F3E08-D85F-EA4E-9D87-2F990308392A}" type="datetimeFigureOut">
              <a:rPr lang="en-US" smtClean="0"/>
              <a:t>4/7/13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7016D-C193-9E49-A149-1CDB29BEF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60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F3E08-D85F-EA4E-9D87-2F990308392A}" type="datetimeFigureOut">
              <a:rPr lang="en-US" smtClean="0"/>
              <a:t>4/7/13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7016D-C193-9E49-A149-1CDB29BEF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222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F3E08-D85F-EA4E-9D87-2F990308392A}" type="datetimeFigureOut">
              <a:rPr lang="en-US" smtClean="0"/>
              <a:t>4/7/13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7016D-C193-9E49-A149-1CDB29BEF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427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F3E08-D85F-EA4E-9D87-2F990308392A}" type="datetimeFigureOut">
              <a:rPr lang="en-US" smtClean="0"/>
              <a:t>4/7/13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7016D-C193-9E49-A149-1CDB29BEF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04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F3E08-D85F-EA4E-9D87-2F990308392A}" type="datetimeFigureOut">
              <a:rPr lang="en-US" smtClean="0"/>
              <a:t>4/7/13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7016D-C193-9E49-A149-1CDB29BEF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425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F3E08-D85F-EA4E-9D87-2F990308392A}" type="datetimeFigureOut">
              <a:rPr lang="en-US" smtClean="0"/>
              <a:t>4/7/13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7016D-C193-9E49-A149-1CDB29BEF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737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fr.org/interactives/CG_Iran/index.html" TargetMode="External"/><Relationship Id="rId4" Type="http://schemas.openxmlformats.org/officeDocument/2006/relationships/hyperlink" Target="http://www.state.gov/j/ct/rls/crt/2011/195547.htm" TargetMode="External"/><Relationship Id="rId5" Type="http://schemas.openxmlformats.org/officeDocument/2006/relationships/hyperlink" Target="https://www.youtube.com/watch?v=YDu7bXqx8Ig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gulf2000.columbia.edu/images/maps/Persian_Gulf_lg.jp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gulf2000.columbia.edu/images/maps/Persian_Gulf_lg.jp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/>
              <a:t>Iran</a:t>
            </a:r>
            <a:r>
              <a:rPr lang="en-US" sz="6000" dirty="0"/>
              <a:t>, the Persian Gulf and American Security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618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OPTIONS AND THE COSTS OF THOSE OPTIONS?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According to the FAS study: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Increasing pressure - $64 billion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Isolation and a blockade - $325 billion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Surgical strikes - $713 billion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Comp. bombing campaign - $1.2 trillion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Full scale invasion - $1.7 trillion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De-escalation – benefit of $60 billion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817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Weighing the Benefits and Costs of Military Action Against Iran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Extended military strikes would set back the program up to 4 years.</a:t>
            </a:r>
          </a:p>
          <a:p>
            <a:r>
              <a:rPr lang="en-US" dirty="0" smtClean="0"/>
              <a:t>Regime change would require occupation and a cost equal to Iraq and Afghanistan</a:t>
            </a:r>
          </a:p>
          <a:p>
            <a:r>
              <a:rPr lang="en-US" dirty="0" smtClean="0"/>
              <a:t>Israel could probably not do it alone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400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benefits of military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Damage Iran’s enrichment facilities</a:t>
            </a:r>
          </a:p>
          <a:p>
            <a:r>
              <a:rPr lang="en-US" dirty="0" smtClean="0"/>
              <a:t>Damage Iran’s military capabilities</a:t>
            </a:r>
          </a:p>
          <a:p>
            <a:r>
              <a:rPr lang="en-US" dirty="0" smtClean="0"/>
              <a:t>Demonstrate US seriousness and credibility</a:t>
            </a:r>
          </a:p>
          <a:p>
            <a:r>
              <a:rPr lang="en-US" dirty="0" smtClean="0"/>
              <a:t>Help to deter nuclear weapons proliferation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85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costs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Direct Iranian retaliation against the U.S.</a:t>
            </a:r>
          </a:p>
          <a:p>
            <a:r>
              <a:rPr lang="en-US" dirty="0" smtClean="0"/>
              <a:t>Iranian strikes against Israel</a:t>
            </a:r>
          </a:p>
          <a:p>
            <a:r>
              <a:rPr lang="en-US" dirty="0" smtClean="0"/>
              <a:t>Indirect retaliation </a:t>
            </a:r>
          </a:p>
          <a:p>
            <a:r>
              <a:rPr lang="en-US" dirty="0" smtClean="0"/>
              <a:t>Breakdown of global solidarity against Iran</a:t>
            </a:r>
          </a:p>
          <a:p>
            <a:r>
              <a:rPr lang="en-US" dirty="0" smtClean="0"/>
              <a:t>Increased likelihood of Iran becoming a nuclear state</a:t>
            </a:r>
          </a:p>
          <a:p>
            <a:r>
              <a:rPr lang="en-US" dirty="0" smtClean="0"/>
              <a:t>Global political and economic instability</a:t>
            </a:r>
          </a:p>
          <a:p>
            <a:r>
              <a:rPr lang="en-US" dirty="0" smtClean="0"/>
              <a:t>Damage to the US global reputation</a:t>
            </a:r>
          </a:p>
          <a:p>
            <a:r>
              <a:rPr lang="en-US" dirty="0" smtClean="0"/>
              <a:t>Unify Iranians behind their government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780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to Attack Iran?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Iran operatives were planning to assassinate Saudi Arabia’s ambassador to the US. </a:t>
            </a:r>
          </a:p>
          <a:p>
            <a:r>
              <a:rPr lang="en-US" sz="2000" dirty="0" smtClean="0"/>
              <a:t>Sanctions are not working and Iranian nuclear development continues, but an attack could convince them to give up their program. </a:t>
            </a:r>
          </a:p>
          <a:p>
            <a:r>
              <a:rPr lang="en-US" sz="2000" dirty="0" smtClean="0"/>
              <a:t>The U.S. will have to keep forces in the region for years to come to contain Iran.</a:t>
            </a:r>
          </a:p>
          <a:p>
            <a:r>
              <a:rPr lang="en-US" sz="2000" dirty="0" smtClean="0"/>
              <a:t>Civilian casualties come be limited.</a:t>
            </a:r>
          </a:p>
          <a:p>
            <a:r>
              <a:rPr lang="en-US" sz="2000" dirty="0" smtClean="0"/>
              <a:t>The US could reassure the Iranian government its intention was not regime change.</a:t>
            </a:r>
          </a:p>
          <a:p>
            <a:r>
              <a:rPr lang="en-US" sz="2000" dirty="0" smtClean="0"/>
              <a:t>The US could draw red lines to prevent Iranian retaliation</a:t>
            </a:r>
          </a:p>
          <a:p>
            <a:r>
              <a:rPr lang="en-US" sz="2000" dirty="0" smtClean="0"/>
              <a:t>The US should conduct a surgical strike, absorb any retaliation and then seek quickly to de-escalate.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72594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WE ATTACK--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is going to join us?</a:t>
            </a:r>
          </a:p>
          <a:p>
            <a:r>
              <a:rPr lang="en-US" dirty="0" smtClean="0"/>
              <a:t>Will it be legal?</a:t>
            </a:r>
          </a:p>
          <a:p>
            <a:r>
              <a:rPr lang="en-US" dirty="0" smtClean="0"/>
              <a:t>What will the rest of the world think?</a:t>
            </a:r>
          </a:p>
          <a:p>
            <a:r>
              <a:rPr lang="en-US" dirty="0" smtClean="0"/>
              <a:t>What are the unknown unknowns?</a:t>
            </a:r>
          </a:p>
          <a:p>
            <a:r>
              <a:rPr lang="en-US" dirty="0" smtClean="0"/>
              <a:t>Who is pushing for </a:t>
            </a:r>
            <a:r>
              <a:rPr lang="en-US" smtClean="0"/>
              <a:t>an attack?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492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WHY DO WE CARE ABOUT IRAN?</a:t>
            </a:r>
          </a:p>
          <a:p>
            <a:pPr algn="ctr"/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858441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>
                <a:hlinkClick r:id="rId2"/>
              </a:rPr>
              <a:t>http://gulf2000.columbia.edu/images/maps/Persian_Gulf_lg.jpg</a:t>
            </a:r>
            <a:r>
              <a:rPr lang="en-US" sz="1800" dirty="0" smtClean="0"/>
              <a:t> </a:t>
            </a:r>
          </a:p>
          <a:p>
            <a:endParaRPr lang="en-US" sz="1800" dirty="0" smtClean="0"/>
          </a:p>
          <a:p>
            <a:r>
              <a:rPr lang="en-US" sz="1800" dirty="0" smtClean="0"/>
              <a:t>CFR Iran brief-   </a:t>
            </a:r>
            <a:r>
              <a:rPr lang="en-US" sz="1800" dirty="0" smtClean="0">
                <a:hlinkClick r:id="rId3"/>
              </a:rPr>
              <a:t>http://www.cfr.org/interactives/CG_Iran/index.html</a:t>
            </a:r>
            <a:r>
              <a:rPr lang="en-US" sz="1800" dirty="0" smtClean="0"/>
              <a:t> 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State supporters of </a:t>
            </a:r>
            <a:r>
              <a:rPr lang="en-US" sz="1800" dirty="0" err="1" smtClean="0"/>
              <a:t>terrrorism</a:t>
            </a:r>
            <a:r>
              <a:rPr lang="en-US" sz="1800" dirty="0" smtClean="0"/>
              <a:t> - </a:t>
            </a:r>
            <a:r>
              <a:rPr lang="en-US" sz="1800" dirty="0" smtClean="0">
                <a:hlinkClick r:id="rId4"/>
              </a:rPr>
              <a:t>http://www.state.gov/j/ct/rls/crt/2011/195547.htm</a:t>
            </a:r>
            <a:r>
              <a:rPr lang="en-US" sz="1800" dirty="0" smtClean="0"/>
              <a:t> 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Statute toppling -  </a:t>
            </a:r>
            <a:r>
              <a:rPr lang="en-US" sz="1800" dirty="0" smtClean="0">
                <a:hlinkClick r:id="rId5"/>
              </a:rPr>
              <a:t>https://www.youtube.com/watch?v=YDu7bXqx8Ig</a:t>
            </a:r>
            <a:r>
              <a:rPr lang="en-US" sz="1800" dirty="0" smtClean="0"/>
              <a:t> 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92033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Persian Gulf produced 28% of the world’s oil supply and the countries in the region hold 55% of the world’s crude oil reserves.</a:t>
            </a:r>
          </a:p>
          <a:p>
            <a:r>
              <a:rPr lang="en-US" dirty="0" smtClean="0"/>
              <a:t>One fifth of the world oil supply transits the Straight of Hormuz, which is 600 miles long, as narrow as 34 miles and has a 2 mile wide channel.</a:t>
            </a:r>
          </a:p>
          <a:p>
            <a:r>
              <a:rPr lang="en-US" dirty="0" smtClean="0">
                <a:hlinkClick r:id="rId2"/>
              </a:rPr>
              <a:t>http://gulf2000.columbia.edu/images/maps/Persian_Gulf_lg.jpg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437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Support for terrorist groups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Hezbollah -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Hamas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State Sponsors of Terrorism</a:t>
            </a:r>
          </a:p>
          <a:p>
            <a:pPr marL="0" indent="0">
              <a:buNone/>
            </a:pPr>
            <a:r>
              <a:rPr lang="en-US" dirty="0" smtClean="0"/>
              <a:t>In order to designate a country as a State Sponsor of Terrorism, the Secretary of State must determine that the government of such country has repeatedly provided support for acts of international terrorism. </a:t>
            </a:r>
          </a:p>
          <a:p>
            <a:pPr marL="857250" lvl="1" indent="-45720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00382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State Sponsors of Terrorism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order to designate a country as a State Sponsor of Terrorism, the Secretary of State must determine that the government of such country has repeatedly provided support for acts of international terrorism. </a:t>
            </a:r>
          </a:p>
          <a:p>
            <a:r>
              <a:rPr lang="en-US" dirty="0" smtClean="0"/>
              <a:t>Cuba, Iran, Sudan and Syria</a:t>
            </a:r>
          </a:p>
          <a:p>
            <a:r>
              <a:rPr lang="en-US" dirty="0" smtClean="0"/>
              <a:t>In the recent past – Libya and Iraq</a:t>
            </a:r>
          </a:p>
          <a:p>
            <a:r>
              <a:rPr lang="en-US" dirty="0" smtClean="0"/>
              <a:t>Who might be added? Removed?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876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5</a:t>
            </a:r>
            <a:r>
              <a:rPr lang="en-US" baseline="30000" dirty="0" smtClean="0"/>
              <a:t>th</a:t>
            </a:r>
            <a:r>
              <a:rPr lang="en-US" dirty="0" smtClean="0"/>
              <a:t> Amendment vs. Drone Strikes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--No person shall be held to answer for a capital, or otherwise infamous crime, unless on a presentment or indictment of a Grand Jury, ..</a:t>
            </a:r>
          </a:p>
          <a:p>
            <a:r>
              <a:rPr lang="en-US" dirty="0" smtClean="0"/>
              <a:t>--The confidential memo lays out a three-part test that would make targeted killings of American lawful:  </a:t>
            </a:r>
            <a:r>
              <a:rPr lang="en-US" dirty="0"/>
              <a:t>T</a:t>
            </a:r>
            <a:r>
              <a:rPr lang="en-US" dirty="0" smtClean="0"/>
              <a:t>he suspect poses an imminent threat, capture must be “infeasible, and the strike must be conducted according to “law of war principles.” </a:t>
            </a:r>
          </a:p>
        </p:txBody>
      </p:sp>
    </p:spTree>
    <p:extLst>
      <p:ext uri="{BB962C8B-B14F-4D97-AF65-F5344CB8AC3E}">
        <p14:creationId xmlns:p14="http://schemas.microsoft.com/office/powerpoint/2010/main" val="2458904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Regional Stability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Afghanistan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Iraq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Syria</a:t>
            </a:r>
          </a:p>
          <a:p>
            <a:pPr marL="0" indent="0">
              <a:buNone/>
            </a:pPr>
            <a:r>
              <a:rPr lang="en-US" dirty="0" smtClean="0"/>
              <a:t>Not to mention all the countries with a Sunni majority like Saudi Arabia, the Gulf states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204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REALLY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has a nuclear program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But what does that mean?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It has signed the NPT-obligations and rights.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Capability vs. intent.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764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688</Words>
  <Application>Microsoft Macintosh PowerPoint</Application>
  <PresentationFormat>On-screen Show (4:3)</PresentationFormat>
  <Paragraphs>78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Iran, the Persian Gulf and American Security</vt:lpstr>
      <vt:lpstr>PowerPoint Presentation</vt:lpstr>
      <vt:lpstr>PowerPoint Presentation</vt:lpstr>
      <vt:lpstr>OIL</vt:lpstr>
      <vt:lpstr>WHY DO WE CARE?</vt:lpstr>
      <vt:lpstr>State Sponsors of Terrorism </vt:lpstr>
      <vt:lpstr>The 5th Amendment vs. Drone Strikes</vt:lpstr>
      <vt:lpstr>WHY DO WE CARE?</vt:lpstr>
      <vt:lpstr>WHY DO WE REALLY CARE?</vt:lpstr>
      <vt:lpstr>WHAT ARE THE OPTIONS AND THE COSTS OF THOSE OPTIONS?</vt:lpstr>
      <vt:lpstr>Weighing the Benefits and Costs of Military Action Against Iran</vt:lpstr>
      <vt:lpstr>The benefits of military action</vt:lpstr>
      <vt:lpstr>Potential costs </vt:lpstr>
      <vt:lpstr>Time to Attack Iran?</vt:lpstr>
      <vt:lpstr>IF WE ATTACK--</vt:lpstr>
    </vt:vector>
  </TitlesOfParts>
  <Company>Penn State School of International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Iran, the Persian Gulf and American Security</dc:title>
  <dc:creator>Dennis Jett</dc:creator>
  <cp:lastModifiedBy>Veronica Dristas</cp:lastModifiedBy>
  <cp:revision>8</cp:revision>
  <cp:lastPrinted>2013-04-07T03:40:01Z</cp:lastPrinted>
  <dcterms:created xsi:type="dcterms:W3CDTF">2013-04-06T18:42:07Z</dcterms:created>
  <dcterms:modified xsi:type="dcterms:W3CDTF">2013-04-07T15:50:43Z</dcterms:modified>
</cp:coreProperties>
</file>