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3" r:id="rId3"/>
    <p:sldId id="259" r:id="rId4"/>
    <p:sldId id="265" r:id="rId5"/>
    <p:sldId id="294" r:id="rId6"/>
    <p:sldId id="285" r:id="rId7"/>
    <p:sldId id="266" r:id="rId8"/>
    <p:sldId id="267" r:id="rId9"/>
    <p:sldId id="268" r:id="rId10"/>
    <p:sldId id="260" r:id="rId11"/>
    <p:sldId id="286" r:id="rId12"/>
    <p:sldId id="288" r:id="rId13"/>
    <p:sldId id="289" r:id="rId14"/>
    <p:sldId id="261" r:id="rId15"/>
    <p:sldId id="298" r:id="rId16"/>
    <p:sldId id="296" r:id="rId17"/>
    <p:sldId id="297" r:id="rId18"/>
    <p:sldId id="299" r:id="rId19"/>
    <p:sldId id="29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45FC74-9F20-42CE-8C15-6886FD56E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4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C13641-8456-4106-95C1-82BE5900651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AC3F34-A787-4407-84FB-F009C1AA180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39AB9-C06B-4247-AE0F-A80A625426B8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B7BFE7-E1C3-40F7-80D3-B174BA2AB241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C0F9D1-9F96-4AFB-A1ED-B6B95C7FF47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65140A-9A29-4079-942C-759E6D64758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B82366-7B6A-40E1-8B1D-F06B4A241ED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5FC74-9F20-42CE-8C15-6886FD56E6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729E50-F670-43C2-9419-AAB9FDE219D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1A9D39-F44C-4522-983B-E07DAB665CA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C1F661-F1F3-4FF4-8416-19726ED96B7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B61020-5185-414F-BD46-681482C6D04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4D6F0A-6CA2-4AF8-BEF5-F160E2FFED1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68BD-636D-4FE4-AB48-93D5E4A40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85B7-9227-44E1-9D88-4A7673D58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E973-3D67-4AF0-9580-2BC17C059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00B30-BA42-4099-8A17-14265A92DEDB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7174-BAEF-4954-A8DD-B67A19A70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2F75-2B34-4440-9B12-E7F2E256E2F3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5524-E873-42CE-9CB8-AC10E044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5D63-CCB4-4514-9C55-452D9FA5F9F1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9519-6556-4F4D-9A6F-625B359E4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1040-7EEE-4E3F-AA59-D85A8C73AAA8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724F-0637-4E47-A734-64DA06134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746A-A56D-4B1A-8238-5E253AFBBFF6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A0FB-6AAE-4490-B42C-BF4BD6E7E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4D47-8855-47BA-B782-C002F41CCA9A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3C4C-5B8E-4079-BB01-E8128B57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961C-2346-4DF8-B876-E904B725B51D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F040-DB42-44C2-99D7-F35D22E84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F7F0-019A-46DD-AC25-E73B2CCC914C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B7D0-C364-435A-A8AB-4FA77D7A3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D966-2EEF-40BF-AAD7-329A8E045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896A-4D2F-4063-890E-F0E3D8CC0928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A7B3-1ED1-42EF-A292-E2EAF540D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D61A3-C184-4CDF-8C35-55CF753AB615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900B-A4C6-44C5-AFCE-2186DDB79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C98E-8177-435F-8A7D-C4E19C7FA0F4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8D643-2A56-4673-BE04-373B00A48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9AF0-D06B-441F-8D36-109E9AAA7C24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D338-4C81-4E2F-9514-C32AECE51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A5D4-7061-4905-AE1B-800CFD10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77B8-858C-4E22-B016-488AB3341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F6CD-2025-4FEF-B76B-14B5822A0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694D-619F-4B12-965B-34AA4B6B2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7FA73-999A-4D2B-B26E-452BE9BF6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E602-69AB-4A20-99C5-AF2EF6E1A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AD63-187D-474C-92B4-98158FB43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F8F6A5-C158-4269-9508-CF7D44732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159EF5-CFE2-47B9-8308-7403AFB76405}" type="datetimeFigureOut">
              <a:rPr lang="en-US"/>
              <a:pPr>
                <a:defRPr/>
              </a:pPr>
              <a:t>11/16/13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E222F-13C7-4CCD-A0DE-6E62FEAA9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hyperlink" Target="http://images.google.com/imgres?imgurl=http://i5.photobucket.com/albums/y152/boo_licious/misc/ketupat.jpg&amp;imgrefurl=http://masak-masak.blogspot.com/2005/11/selamat-hari-raya-adilfitri.html&amp;h=469&amp;w=383&amp;sz=23&amp;hl=en&amp;start=24&amp;tbnid=PIyRgruinZmINM:&amp;tbnh=128&amp;tbnw=105&amp;prev=/images?q=puasa&amp;start=18&amp;gbv=2&amp;ndsp=18&amp;svnum=10&amp;hl=en&amp;sa=N" TargetMode="External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flickr.com/photos/79595580@N00/76191276/" TargetMode="External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858962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Islam in Indonesia: </a:t>
            </a:r>
            <a:br>
              <a:rPr lang="en-US" sz="4000" b="1" dirty="0" smtClean="0"/>
            </a:br>
            <a:r>
              <a:rPr lang="en-US" sz="4000" b="1" dirty="0" smtClean="0"/>
              <a:t>A Global Religion in a Modern Nation-State</a:t>
            </a:r>
          </a:p>
        </p:txBody>
      </p:sp>
      <p:pic>
        <p:nvPicPr>
          <p:cNvPr id="4" name="Content Placeholder 3" descr="113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03" r="-1" b="-1049"/>
          <a:stretch/>
        </p:blipFill>
        <p:spPr>
          <a:xfrm>
            <a:off x="228600" y="2286000"/>
            <a:ext cx="4114800" cy="4084580"/>
          </a:xfrm>
        </p:spPr>
      </p:pic>
      <p:pic>
        <p:nvPicPr>
          <p:cNvPr id="6" name="Content Placeholder 5" descr="114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7" r="7395"/>
          <a:stretch/>
        </p:blipFill>
        <p:spPr>
          <a:xfrm>
            <a:off x="4724400" y="2286000"/>
            <a:ext cx="4038600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287462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Islam in SE Asia Today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010400" cy="4191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dirty="0" smtClean="0"/>
              <a:t>		</a:t>
            </a:r>
            <a:r>
              <a:rPr lang="en-US" sz="2800" b="1" dirty="0" smtClean="0"/>
              <a:t>Country           % Muslims</a:t>
            </a:r>
            <a:endParaRPr lang="en-US" sz="2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	Brunei			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	Burma		  	 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	Indonesia			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	Malaysia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		mainland		53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		Sabah		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		Sarawak		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	Philippines	            	 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	Singapore			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	Thailand		  	  4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Indonesian Islam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Two major 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/>
              <a:t>Nadhlatul</a:t>
            </a:r>
            <a:r>
              <a:rPr lang="en-US" b="1" dirty="0" smtClean="0"/>
              <a:t> </a:t>
            </a:r>
            <a:r>
              <a:rPr lang="en-US" b="1" dirty="0" err="1" smtClean="0"/>
              <a:t>Ulama</a:t>
            </a:r>
            <a:r>
              <a:rPr lang="en-US" dirty="0" smtClean="0"/>
              <a:t>  -- Classicalists or “Traditionalists” (Abdurrahman Wahid)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Strongly Pluralist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Focus on personal piety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/>
              <a:t>Muhammadiyya</a:t>
            </a:r>
            <a:r>
              <a:rPr lang="en-US" dirty="0" smtClean="0"/>
              <a:t> – Modernists (</a:t>
            </a:r>
            <a:r>
              <a:rPr lang="en-US" dirty="0" err="1" smtClean="0"/>
              <a:t>Madjid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Do not follow </a:t>
            </a:r>
            <a:r>
              <a:rPr lang="en-US" dirty="0" err="1" smtClean="0"/>
              <a:t>madhab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Founded in 1912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 Islamist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Dakwah</a:t>
            </a:r>
            <a:r>
              <a:rPr lang="en-US" dirty="0" smtClean="0"/>
              <a:t> Islam Indonesia (DDII)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Political Parties (unsuccessful in elections)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Few Jihadist Groups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Terms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Modernists – I. </a:t>
            </a:r>
            <a:r>
              <a:rPr lang="en-US" sz="2800" dirty="0" err="1" smtClean="0"/>
              <a:t>Khalifiyya</a:t>
            </a:r>
            <a:r>
              <a:rPr lang="en-US" sz="2800" dirty="0" smtClean="0"/>
              <a:t> -- those favoring </a:t>
            </a:r>
            <a:r>
              <a:rPr lang="en-US" sz="2800" dirty="0" err="1" smtClean="0"/>
              <a:t>ijtihad</a:t>
            </a:r>
            <a:r>
              <a:rPr lang="en-US" sz="2800" dirty="0" smtClean="0"/>
              <a:t> (personal interpretation) over intellectual genealogy</a:t>
            </a:r>
          </a:p>
          <a:p>
            <a:pPr lvl="1" eaLnBrk="1" hangingPunct="1"/>
            <a:r>
              <a:rPr lang="en-US" sz="2400" dirty="0" smtClean="0"/>
              <a:t>Instead, Reformists   </a:t>
            </a:r>
          </a:p>
          <a:p>
            <a:pPr eaLnBrk="1" hangingPunct="1"/>
            <a:r>
              <a:rPr lang="en-US" sz="2800" dirty="0" smtClean="0"/>
              <a:t>Traditionalist – I. </a:t>
            </a:r>
            <a:r>
              <a:rPr lang="en-US" sz="2800" dirty="0" err="1" smtClean="0"/>
              <a:t>Salafiyya</a:t>
            </a:r>
            <a:r>
              <a:rPr lang="en-US" sz="2800" dirty="0" smtClean="0"/>
              <a:t>-- those working with in the traditions of </a:t>
            </a:r>
            <a:r>
              <a:rPr lang="en-US" sz="2800" dirty="0" err="1" smtClean="0"/>
              <a:t>maddhab</a:t>
            </a:r>
            <a:r>
              <a:rPr lang="en-US" sz="2800" dirty="0" smtClean="0"/>
              <a:t>; A. those basing faith on the Quran and the early community of believers.</a:t>
            </a:r>
          </a:p>
          <a:p>
            <a:pPr lvl="1" eaLnBrk="1" hangingPunct="1"/>
            <a:r>
              <a:rPr lang="en-US" sz="2400" dirty="0" smtClean="0"/>
              <a:t>Instead, Classicalists</a:t>
            </a:r>
          </a:p>
          <a:p>
            <a:pPr eaLnBrk="1" hangingPunct="1">
              <a:buFont typeface="Monotype Sort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3782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Indigenous Islam? Smiling Islam?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Horse Trance</a:t>
            </a:r>
          </a:p>
          <a:p>
            <a:pPr eaLnBrk="1" hangingPunct="1"/>
            <a:r>
              <a:rPr lang="en-US" dirty="0" err="1" smtClean="0"/>
              <a:t>Wayang</a:t>
            </a:r>
            <a:r>
              <a:rPr lang="en-US" dirty="0" smtClean="0"/>
              <a:t> (Characters)</a:t>
            </a:r>
          </a:p>
          <a:p>
            <a:pPr eaLnBrk="1" hangingPunct="1"/>
            <a:r>
              <a:rPr lang="en-US" dirty="0" smtClean="0"/>
              <a:t>Bull Races, Madura</a:t>
            </a:r>
          </a:p>
          <a:p>
            <a:pPr eaLnBrk="1" hangingPunct="1"/>
            <a:r>
              <a:rPr lang="en-US" dirty="0" smtClean="0"/>
              <a:t>Muslim Matriarchs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05199"/>
            <a:ext cx="3276600" cy="33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14462"/>
            <a:ext cx="2825750" cy="33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91"/>
            <a:ext cx="8686800" cy="1143000"/>
          </a:xfrm>
        </p:spPr>
        <p:txBody>
          <a:bodyPr/>
          <a:lstStyle/>
          <a:p>
            <a:r>
              <a:rPr lang="en-US" dirty="0" smtClean="0"/>
              <a:t>Traditionalist vs. Modernist (</a:t>
            </a:r>
            <a:r>
              <a:rPr lang="en-US" dirty="0" err="1" smtClean="0"/>
              <a:t>Ch</a:t>
            </a:r>
            <a:r>
              <a:rPr lang="en-US" dirty="0" smtClean="0"/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/>
          <a:p>
            <a:r>
              <a:rPr lang="en-US" b="1" dirty="0" smtClean="0"/>
              <a:t>Abdurrahman Wahid (NU)</a:t>
            </a:r>
          </a:p>
          <a:p>
            <a:pPr lvl="1"/>
            <a:r>
              <a:rPr lang="en-US" dirty="0" smtClean="0"/>
              <a:t>Making Islam Indigenous; inferiority complex</a:t>
            </a:r>
            <a:endParaRPr lang="en-US" dirty="0"/>
          </a:p>
          <a:p>
            <a:pPr lvl="1"/>
            <a:r>
              <a:rPr lang="en-US" dirty="0" smtClean="0"/>
              <a:t>1) Tradition – local orthodoxy; </a:t>
            </a:r>
            <a:r>
              <a:rPr lang="en-US" dirty="0" err="1" smtClean="0"/>
              <a:t>Sunan</a:t>
            </a:r>
            <a:r>
              <a:rPr lang="en-US" dirty="0" smtClean="0"/>
              <a:t> </a:t>
            </a:r>
            <a:r>
              <a:rPr lang="en-US" dirty="0" err="1" smtClean="0"/>
              <a:t>Kalijaga</a:t>
            </a:r>
            <a:endParaRPr lang="en-US" dirty="0" smtClean="0"/>
          </a:p>
          <a:p>
            <a:pPr lvl="1"/>
            <a:r>
              <a:rPr lang="en-US" dirty="0" smtClean="0"/>
              <a:t>2) Politics – </a:t>
            </a:r>
            <a:r>
              <a:rPr lang="en-US" dirty="0" err="1" smtClean="0"/>
              <a:t>fiqh</a:t>
            </a:r>
            <a:r>
              <a:rPr lang="en-US" dirty="0" smtClean="0"/>
              <a:t>; Islam not political ideology</a:t>
            </a:r>
          </a:p>
          <a:p>
            <a:pPr lvl="1"/>
            <a:r>
              <a:rPr lang="en-US" dirty="0" smtClean="0"/>
              <a:t>3) Law – Islam/</a:t>
            </a:r>
            <a:r>
              <a:rPr lang="en-US" dirty="0" err="1" smtClean="0"/>
              <a:t>adat</a:t>
            </a:r>
            <a:r>
              <a:rPr lang="en-US" dirty="0" smtClean="0"/>
              <a:t>; as long as Islam covered…</a:t>
            </a:r>
            <a:endParaRPr lang="en-US" dirty="0"/>
          </a:p>
          <a:p>
            <a:r>
              <a:rPr lang="en-US" b="1" dirty="0" smtClean="0"/>
              <a:t>N. </a:t>
            </a:r>
            <a:r>
              <a:rPr lang="en-US" b="1" dirty="0" err="1" smtClean="0"/>
              <a:t>Madjid</a:t>
            </a:r>
            <a:r>
              <a:rPr lang="en-US" b="1" dirty="0" smtClean="0"/>
              <a:t> (</a:t>
            </a:r>
            <a:r>
              <a:rPr lang="en-US" b="1" dirty="0" err="1" smtClean="0"/>
              <a:t>Muhammadiyah</a:t>
            </a:r>
            <a:r>
              <a:rPr lang="en-US" b="1" dirty="0" smtClean="0"/>
              <a:t>/ </a:t>
            </a:r>
            <a:r>
              <a:rPr lang="en-US" b="1" dirty="0" err="1" smtClean="0"/>
              <a:t>Paramadina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1) Political integration, not culture </a:t>
            </a:r>
            <a:r>
              <a:rPr lang="en-US" dirty="0" err="1" smtClean="0"/>
              <a:t>ala</a:t>
            </a:r>
            <a:r>
              <a:rPr lang="en-US" dirty="0" smtClean="0"/>
              <a:t> Wahid</a:t>
            </a:r>
          </a:p>
          <a:p>
            <a:pPr lvl="1"/>
            <a:r>
              <a:rPr lang="en-US" dirty="0" smtClean="0"/>
              <a:t>2) Accept nationalism; </a:t>
            </a:r>
            <a:r>
              <a:rPr lang="en-US" dirty="0" err="1" smtClean="0"/>
              <a:t>Pancasila</a:t>
            </a:r>
            <a:r>
              <a:rPr lang="en-US" dirty="0" smtClean="0"/>
              <a:t> = </a:t>
            </a:r>
            <a:r>
              <a:rPr lang="en-US" i="1" dirty="0" err="1" smtClean="0"/>
              <a:t>tawhid</a:t>
            </a:r>
            <a:endParaRPr lang="en-US" i="1" dirty="0" smtClean="0"/>
          </a:p>
          <a:p>
            <a:pPr lvl="1"/>
            <a:r>
              <a:rPr lang="en-US" dirty="0" smtClean="0"/>
              <a:t>3) ‘</a:t>
            </a:r>
            <a:r>
              <a:rPr lang="en-US" i="1" dirty="0" err="1" smtClean="0"/>
              <a:t>umma</a:t>
            </a:r>
            <a:r>
              <a:rPr lang="en-US" dirty="0" smtClean="0"/>
              <a:t>’ as nation-state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Madina</a:t>
            </a:r>
            <a:r>
              <a:rPr lang="en-US" dirty="0" smtClean="0">
                <a:sym typeface="Wingdings"/>
              </a:rPr>
              <a:t> Charter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* “Islam Yes, Islamic political parties, NO”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0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“Indonesia in Global Scheme of Islamic Things” </a:t>
            </a:r>
            <a:r>
              <a:rPr lang="en-US" sz="4000" dirty="0" smtClean="0"/>
              <a:t>(Hefner 2013)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en-US" b="1" dirty="0" smtClean="0"/>
              <a:t>Religious Education</a:t>
            </a:r>
          </a:p>
          <a:p>
            <a:pPr lvl="1"/>
            <a:r>
              <a:rPr lang="en-US" dirty="0" smtClean="0"/>
              <a:t>“…among the most forward-looking and dynamic in the world” –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err="1" smtClean="0"/>
              <a:t>fiqh</a:t>
            </a:r>
            <a:r>
              <a:rPr lang="en-US" dirty="0" smtClean="0"/>
              <a:t> focus in Mid-East</a:t>
            </a:r>
          </a:p>
          <a:p>
            <a:pPr lvl="1"/>
            <a:r>
              <a:rPr lang="en-US" dirty="0" smtClean="0"/>
              <a:t>Modern Islamic reform; anti-colonialist movement</a:t>
            </a:r>
          </a:p>
          <a:p>
            <a:pPr lvl="1"/>
            <a:r>
              <a:rPr lang="en-US" dirty="0" smtClean="0"/>
              <a:t>gender; secular topics; higher educ.</a:t>
            </a:r>
            <a:endParaRPr lang="en-US" dirty="0"/>
          </a:p>
          <a:p>
            <a:r>
              <a:rPr lang="en-US" dirty="0" smtClean="0"/>
              <a:t>2) </a:t>
            </a:r>
            <a:r>
              <a:rPr lang="en-US" b="1" dirty="0" smtClean="0"/>
              <a:t>Associational Life; Social Welfare</a:t>
            </a:r>
            <a:endParaRPr lang="en-US" sz="800" dirty="0" smtClean="0"/>
          </a:p>
          <a:p>
            <a:r>
              <a:rPr lang="en-US" dirty="0" smtClean="0"/>
              <a:t>3) </a:t>
            </a:r>
            <a:r>
              <a:rPr lang="en-US" b="1" dirty="0" smtClean="0"/>
              <a:t>Islam &amp; Democracy? </a:t>
            </a:r>
            <a:r>
              <a:rPr lang="en-US" dirty="0" smtClean="0"/>
              <a:t>(pg. 60)</a:t>
            </a:r>
          </a:p>
          <a:p>
            <a:pPr lvl="1"/>
            <a:r>
              <a:rPr lang="en-US" dirty="0" smtClean="0"/>
              <a:t>80% do NOT vote for Islamist parties</a:t>
            </a:r>
          </a:p>
          <a:p>
            <a:pPr lvl="1"/>
            <a:r>
              <a:rPr lang="en-US" dirty="0" smtClean="0"/>
              <a:t>80% believe democracy best form of gov’t</a:t>
            </a:r>
          </a:p>
          <a:p>
            <a:pPr lvl="1"/>
            <a:r>
              <a:rPr lang="en-US" dirty="0" smtClean="0"/>
              <a:t>But… 82.8% want state based on sharia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029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Challenges for Indonesia…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6388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b="1" dirty="0" smtClean="0"/>
              <a:t>Religious Freedom &amp; Minority Rights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Intra-Islam: </a:t>
            </a:r>
            <a:r>
              <a:rPr lang="en-US" dirty="0" err="1" smtClean="0"/>
              <a:t>shi’a</a:t>
            </a:r>
            <a:r>
              <a:rPr lang="en-US" dirty="0" smtClean="0"/>
              <a:t>, </a:t>
            </a:r>
            <a:r>
              <a:rPr lang="en-US" dirty="0" err="1" smtClean="0"/>
              <a:t>Ahmadiyah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Inter-faith: fear of Christianization</a:t>
            </a:r>
          </a:p>
          <a:p>
            <a:pPr marL="0" indent="0">
              <a:buNone/>
            </a:pPr>
            <a:r>
              <a:rPr lang="en-US" b="1" dirty="0"/>
              <a:t>2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b="1" dirty="0" smtClean="0"/>
              <a:t>Islamist militias; Rule of Law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Islamic Defenders Front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</a:t>
            </a:r>
            <a:r>
              <a:rPr lang="en-US" i="1" dirty="0" err="1" smtClean="0"/>
              <a:t>amar</a:t>
            </a:r>
            <a:r>
              <a:rPr lang="en-US" i="1" dirty="0" smtClean="0"/>
              <a:t> </a:t>
            </a:r>
            <a:r>
              <a:rPr lang="en-US" i="1" dirty="0" err="1" smtClean="0"/>
              <a:t>maruf</a:t>
            </a:r>
            <a:r>
              <a:rPr lang="en-US" i="1" dirty="0" smtClean="0"/>
              <a:t> </a:t>
            </a:r>
            <a:r>
              <a:rPr lang="en-US" i="1" dirty="0" err="1" smtClean="0"/>
              <a:t>nahi</a:t>
            </a:r>
            <a:r>
              <a:rPr lang="en-US" i="1" dirty="0" smtClean="0"/>
              <a:t> </a:t>
            </a:r>
            <a:r>
              <a:rPr lang="en-US" i="1" dirty="0" err="1" smtClean="0"/>
              <a:t>munkar</a:t>
            </a:r>
            <a:endParaRPr lang="en-US" i="1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sz="2800" dirty="0" smtClean="0"/>
              <a:t>“… from the perspective of the broader Muslim world – the greatest achievement of Indonesia’s Muslim citizenry is to have struck the balance between </a:t>
            </a:r>
            <a:r>
              <a:rPr lang="en-US" sz="2800" dirty="0" err="1" smtClean="0"/>
              <a:t>shari’a</a:t>
            </a:r>
            <a:r>
              <a:rPr lang="en-US" sz="2800" dirty="0" smtClean="0"/>
              <a:t> ethics and constitutional democracy” (Hefner pg. 62)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221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r>
              <a:rPr lang="en-US" sz="3200" b="1" dirty="0" smtClean="0"/>
              <a:t>Indo/West: “Shared Hopes, Separate Fears”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4497388" cy="639762"/>
          </a:xfrm>
        </p:spPr>
        <p:txBody>
          <a:bodyPr/>
          <a:lstStyle/>
          <a:p>
            <a:r>
              <a:rPr lang="en-US" sz="2000" dirty="0" smtClean="0"/>
              <a:t>HOW DOES US VIEW INDONESIA?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1905000"/>
            <a:ext cx="4421188" cy="4572000"/>
          </a:xfrm>
        </p:spPr>
        <p:txBody>
          <a:bodyPr/>
          <a:lstStyle/>
          <a:p>
            <a:r>
              <a:rPr lang="en-US" dirty="0" smtClean="0"/>
              <a:t>Dutch: Javanese smile</a:t>
            </a:r>
          </a:p>
          <a:p>
            <a:r>
              <a:rPr lang="en-US" dirty="0" smtClean="0"/>
              <a:t>Most can’t place Ind. on map</a:t>
            </a:r>
          </a:p>
          <a:p>
            <a:r>
              <a:rPr lang="en-US" dirty="0" smtClean="0"/>
              <a:t>Do not know history, U.S. connection</a:t>
            </a:r>
          </a:p>
          <a:p>
            <a:r>
              <a:rPr lang="en-US" dirty="0" smtClean="0"/>
              <a:t>Post-Arab Spring hopes</a:t>
            </a:r>
          </a:p>
          <a:p>
            <a:r>
              <a:rPr lang="en-US" dirty="0" smtClean="0"/>
              <a:t>“Moderate Islam”</a:t>
            </a:r>
          </a:p>
          <a:p>
            <a:r>
              <a:rPr lang="en-US" dirty="0" smtClean="0"/>
              <a:t>Obama at UI (You Tube)</a:t>
            </a:r>
          </a:p>
          <a:p>
            <a:r>
              <a:rPr lang="en-US" dirty="0" smtClean="0"/>
              <a:t>Political-Economic interests</a:t>
            </a:r>
          </a:p>
          <a:p>
            <a:r>
              <a:rPr lang="en-US" dirty="0" smtClean="0"/>
              <a:t>Emerging Markets, but… rampant </a:t>
            </a:r>
            <a:r>
              <a:rPr lang="en-US" dirty="0" err="1" smtClean="0"/>
              <a:t>probs</a:t>
            </a:r>
            <a:r>
              <a:rPr lang="en-US" dirty="0" smtClean="0"/>
              <a:t> w/ bribery</a:t>
            </a:r>
          </a:p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346575" cy="639762"/>
          </a:xfrm>
        </p:spPr>
        <p:txBody>
          <a:bodyPr/>
          <a:lstStyle/>
          <a:p>
            <a:r>
              <a:rPr lang="en-US" sz="2000" dirty="0" smtClean="0"/>
              <a:t>HOW DOES INDO VIEW USA?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495800" y="1981200"/>
            <a:ext cx="46482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*  Ambivalent, depends on…</a:t>
            </a:r>
          </a:p>
          <a:p>
            <a:r>
              <a:rPr lang="en-US" dirty="0" smtClean="0"/>
              <a:t>Admire US, but…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”, Britney Spears</a:t>
            </a:r>
          </a:p>
          <a:p>
            <a:r>
              <a:rPr lang="en-US" dirty="0" smtClean="0"/>
              <a:t>Wonder how Muslims treated</a:t>
            </a:r>
          </a:p>
          <a:p>
            <a:r>
              <a:rPr lang="en-US" dirty="0" smtClean="0"/>
              <a:t>Anxious to clarify that Islam doesn’t preach terrorism</a:t>
            </a:r>
          </a:p>
          <a:p>
            <a:r>
              <a:rPr lang="en-US" dirty="0" smtClean="0"/>
              <a:t>U.S. role in Iraq, Palestine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Ayat-Ayat</a:t>
            </a:r>
            <a:r>
              <a:rPr lang="en-US" dirty="0" smtClean="0"/>
              <a:t> </a:t>
            </a:r>
            <a:r>
              <a:rPr lang="en-US" dirty="0" err="1" smtClean="0"/>
              <a:t>Cinta</a:t>
            </a:r>
            <a:r>
              <a:rPr lang="en-US" dirty="0" smtClean="0"/>
              <a:t> </a:t>
            </a:r>
            <a:r>
              <a:rPr lang="en-US" smtClean="0"/>
              <a:t>- YouTube)</a:t>
            </a:r>
            <a:endParaRPr lang="en-US" dirty="0" smtClean="0"/>
          </a:p>
          <a:p>
            <a:r>
              <a:rPr lang="en-US" dirty="0" err="1" smtClean="0"/>
              <a:t>Aa</a:t>
            </a:r>
            <a:r>
              <a:rPr lang="en-US" dirty="0" smtClean="0"/>
              <a:t> Gym, letter to George Bush; meeting with Powell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7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Islam in Everyday Life</a:t>
            </a:r>
            <a:endParaRPr lang="en-US" sz="5400" b="1" dirty="0"/>
          </a:p>
        </p:txBody>
      </p:sp>
      <p:pic>
        <p:nvPicPr>
          <p:cNvPr id="6" name="Content Placeholder 5" descr="Pop Islam (Magazines,etc) 00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  <p:pic>
        <p:nvPicPr>
          <p:cNvPr id="7" name="Content Placeholder 6" descr="Pop Islam (Magazines,etc) 00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494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Normative Islam (Five Pillars)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76400"/>
            <a:ext cx="487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Shahada (confession of faith)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Salat (5 required prayers, 2 optional daily)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Zakat (almsgiving)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Saum  (Ramadan fast)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Hajj (Pilgrimage to Mecca)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z="2800" smtClean="0">
              <a:cs typeface="Times New Roman" pitchFamily="18" charset="0"/>
            </a:endParaRPr>
          </a:p>
        </p:txBody>
      </p:sp>
      <p:pic>
        <p:nvPicPr>
          <p:cNvPr id="5124" name="Picture 4" descr="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8577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Shah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1495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zakat_calcula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64075"/>
            <a:ext cx="25146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NuzululQur'an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7185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ketupat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4876800"/>
            <a:ext cx="1627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r>
              <a:rPr lang="en-US" dirty="0" smtClean="0"/>
              <a:t>Islam, Colonialism, Nation-States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Homo </a:t>
            </a:r>
            <a:r>
              <a:rPr lang="en-US" dirty="0" err="1" smtClean="0"/>
              <a:t>Islamicus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Diverse experiences, views in SE Asia</a:t>
            </a:r>
          </a:p>
          <a:p>
            <a:r>
              <a:rPr lang="en-US" dirty="0" smtClean="0"/>
              <a:t>Islamic fundamentalism as modern</a:t>
            </a:r>
          </a:p>
          <a:p>
            <a:r>
              <a:rPr lang="en-US" dirty="0" smtClean="0"/>
              <a:t>Islam &amp; Democracy</a:t>
            </a:r>
          </a:p>
          <a:p>
            <a:r>
              <a:rPr lang="en-US" dirty="0" smtClean="0"/>
              <a:t>Islamic Education &amp; Social Welfare</a:t>
            </a:r>
          </a:p>
          <a:p>
            <a:r>
              <a:rPr lang="en-US" dirty="0" smtClean="0"/>
              <a:t>Western interests &amp; fears</a:t>
            </a:r>
          </a:p>
          <a:p>
            <a:r>
              <a:rPr lang="en-US" dirty="0" smtClean="0"/>
              <a:t>SE Asia’s diverse interests and fears</a:t>
            </a:r>
          </a:p>
          <a:p>
            <a:r>
              <a:rPr lang="en-US" dirty="0" smtClean="0"/>
              <a:t>‘Command Good, Forbid Evil’</a:t>
            </a:r>
          </a:p>
          <a:p>
            <a:pPr lvl="1"/>
            <a:r>
              <a:rPr lang="en-US" dirty="0" smtClean="0"/>
              <a:t>Ethics viewed as public issue, not private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/>
              <a:t>Islam in SE Asia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60% of Muslims = South and Southeast Asia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Indonesia = Most Populous Muslim Country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Key 19th Century Muslim Leaders in Mecca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b="1" dirty="0" smtClean="0"/>
              <a:t>How to explain Islam in Indonesia?: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err="1" smtClean="0"/>
              <a:t>Snouck</a:t>
            </a:r>
            <a:r>
              <a:rPr lang="en-US" dirty="0" smtClean="0"/>
              <a:t> H.; Geertz (Ch. 1)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Wahid; </a:t>
            </a:r>
            <a:r>
              <a:rPr lang="en-US" dirty="0" err="1" smtClean="0"/>
              <a:t>Madjid</a:t>
            </a:r>
            <a:r>
              <a:rPr lang="en-US" dirty="0" smtClean="0"/>
              <a:t> (Ch. 2); </a:t>
            </a:r>
            <a:r>
              <a:rPr lang="en-US" dirty="0" err="1" smtClean="0"/>
              <a:t>Azra</a:t>
            </a:r>
            <a:r>
              <a:rPr lang="en-US" dirty="0" smtClean="0"/>
              <a:t> (</a:t>
            </a:r>
            <a:r>
              <a:rPr lang="en-US" dirty="0" err="1" smtClean="0"/>
              <a:t>Ch</a:t>
            </a:r>
            <a:r>
              <a:rPr lang="en-US" dirty="0" smtClean="0"/>
              <a:t> 4)…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/>
              <a:t>Spread of Islam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3600" b="1" dirty="0" smtClean="0"/>
              <a:t>Political-Economic Factors</a:t>
            </a:r>
            <a:endParaRPr lang="en-US" sz="2400" dirty="0" smtClean="0"/>
          </a:p>
          <a:p>
            <a:pPr algn="just" eaLnBrk="1" hangingPunct="1"/>
            <a:r>
              <a:rPr lang="en-US" dirty="0" smtClean="0"/>
              <a:t>Malacca turned to Islamic states for political support Vs. Buddhist Siam and 	Hindu </a:t>
            </a:r>
            <a:r>
              <a:rPr lang="en-US" dirty="0" err="1" smtClean="0"/>
              <a:t>Majapahit</a:t>
            </a:r>
            <a:endParaRPr lang="en-US" dirty="0" smtClean="0"/>
          </a:p>
          <a:p>
            <a:pPr algn="just" eaLnBrk="1" hangingPunct="1"/>
            <a:r>
              <a:rPr lang="en-US" dirty="0" smtClean="0"/>
              <a:t>Provided a state supporting ideology</a:t>
            </a:r>
          </a:p>
          <a:p>
            <a:pPr algn="just" eaLnBrk="1" hangingPunct="1"/>
            <a:r>
              <a:rPr lang="en-US" dirty="0" smtClean="0"/>
              <a:t>connection with Islamized trading centers in India.</a:t>
            </a:r>
          </a:p>
          <a:p>
            <a:pPr algn="just" eaLnBrk="1" hangingPunct="1"/>
            <a:r>
              <a:rPr lang="en-US" dirty="0" smtClean="0"/>
              <a:t>after 1511, an ideological tool to oppose Christian colonizers.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/>
              <a:t>Spread of Islam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/>
              <a:t>Religious Appeal</a:t>
            </a:r>
            <a:endParaRPr lang="en-US" sz="2400" dirty="0" smtClean="0"/>
          </a:p>
          <a:p>
            <a:pPr eaLnBrk="1" hangingPunct="1"/>
            <a:r>
              <a:rPr lang="en-US" dirty="0" smtClean="0"/>
              <a:t>egalitarian approach: all true believers  equal before God.  </a:t>
            </a:r>
          </a:p>
          <a:p>
            <a:pPr eaLnBrk="1" hangingPunct="1"/>
            <a:r>
              <a:rPr lang="en-US" dirty="0" smtClean="0"/>
              <a:t>a dynamic, monotheistic faith bridging over many of the normal aspects of life </a:t>
            </a:r>
          </a:p>
          <a:p>
            <a:pPr eaLnBrk="1" hangingPunct="1"/>
            <a:r>
              <a:rPr lang="en-US" dirty="0" smtClean="0"/>
              <a:t>Sufism</a:t>
            </a:r>
            <a:endParaRPr lang="en-US" dirty="0"/>
          </a:p>
          <a:p>
            <a:pPr eaLnBrk="1" hangingPunct="1"/>
            <a:r>
              <a:rPr lang="en-US" dirty="0" smtClean="0"/>
              <a:t>Markets &amp; Mosques</a:t>
            </a:r>
          </a:p>
          <a:p>
            <a:pPr eaLnBrk="1" hangingPunct="1"/>
            <a:r>
              <a:rPr lang="en-US" dirty="0" smtClean="0"/>
              <a:t>Ethnic Commonality</a:t>
            </a:r>
          </a:p>
          <a:p>
            <a:pPr eaLnBrk="1" hangingPunct="1"/>
            <a:r>
              <a:rPr lang="en-US" dirty="0" smtClean="0"/>
              <a:t>Elite-brokered conversion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886200" cy="1295400"/>
          </a:xfrm>
        </p:spPr>
        <p:txBody>
          <a:bodyPr/>
          <a:lstStyle/>
          <a:p>
            <a:pPr eaLnBrk="1" hangingPunct="1"/>
            <a:r>
              <a:rPr lang="en-US" smtClean="0"/>
              <a:t>Walisonggo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67818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Nine Saints</a:t>
            </a:r>
          </a:p>
          <a:p>
            <a:pPr lvl="1" eaLnBrk="1" hangingPunct="1"/>
            <a:r>
              <a:rPr lang="en-US" dirty="0" smtClean="0"/>
              <a:t>Great Mystical Feats</a:t>
            </a:r>
          </a:p>
          <a:p>
            <a:pPr eaLnBrk="1" hangingPunct="1"/>
            <a:r>
              <a:rPr lang="en-US" dirty="0" smtClean="0"/>
              <a:t>Cultural Dynamism</a:t>
            </a:r>
          </a:p>
          <a:p>
            <a:pPr lvl="1" eaLnBrk="1" hangingPunct="1"/>
            <a:r>
              <a:rPr lang="en-US" dirty="0" err="1" smtClean="0"/>
              <a:t>Wayang</a:t>
            </a:r>
            <a:r>
              <a:rPr lang="en-US" dirty="0" smtClean="0"/>
              <a:t>, Gamelan</a:t>
            </a:r>
          </a:p>
          <a:p>
            <a:pPr eaLnBrk="1" hangingPunct="1"/>
            <a:r>
              <a:rPr lang="en-US" dirty="0" smtClean="0"/>
              <a:t>Balance Normative and Mystical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886200" y="304800"/>
          <a:ext cx="4949825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Bitmap Image" r:id="rId4" imgW="6847983" imgH="4619597" progId="PBrush">
                  <p:embed/>
                </p:oleObj>
              </mc:Choice>
              <mc:Fallback>
                <p:oleObj name="Bitmap Image" r:id="rId4" imgW="6847983" imgH="461959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4800"/>
                        <a:ext cx="4949825" cy="333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Mystical Islam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02213" cy="4525963"/>
          </a:xfrm>
        </p:spPr>
        <p:txBody>
          <a:bodyPr/>
          <a:lstStyle/>
          <a:p>
            <a:pPr eaLnBrk="1" hangingPunct="1"/>
            <a:r>
              <a:rPr lang="en-US" smtClean="0"/>
              <a:t>Zikir</a:t>
            </a:r>
          </a:p>
          <a:p>
            <a:pPr eaLnBrk="1" hangingPunct="1"/>
            <a:r>
              <a:rPr lang="en-US" smtClean="0"/>
              <a:t>Baraka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Ziarah (grave visitation)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Kenduren/slametan (ritual meals)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Amulets</a:t>
            </a:r>
          </a:p>
        </p:txBody>
      </p:sp>
      <p:pic>
        <p:nvPicPr>
          <p:cNvPr id="6148" name="Picture 4" descr="zik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76191276_6a9a96299f_m">
            <a:hlinkClick r:id="rId4" tooltip="photo shari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676400"/>
            <a:ext cx="23622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85px-Sega_Tumpe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2275" y="3124200"/>
            <a:ext cx="23717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relieforangeamulegib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5053013"/>
            <a:ext cx="24384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16364</TotalTime>
  <Words>709</Words>
  <Application>Microsoft Macintosh PowerPoint</Application>
  <PresentationFormat>On-screen Show (4:3)</PresentationFormat>
  <Paragraphs>151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Default Design</vt:lpstr>
      <vt:lpstr>Custom Design</vt:lpstr>
      <vt:lpstr>Bitmap Image</vt:lpstr>
      <vt:lpstr>Islam in Indonesia:  A Global Religion in a Modern Nation-State</vt:lpstr>
      <vt:lpstr>Normative Islam (Five Pillars)</vt:lpstr>
      <vt:lpstr>PowerPoint Presentation</vt:lpstr>
      <vt:lpstr>Islam, Colonialism, Nation-States</vt:lpstr>
      <vt:lpstr>Islam in SE Asia</vt:lpstr>
      <vt:lpstr>Spread of Islam</vt:lpstr>
      <vt:lpstr>Spread of Islam</vt:lpstr>
      <vt:lpstr>Walisonggo</vt:lpstr>
      <vt:lpstr>Mystical Islam</vt:lpstr>
      <vt:lpstr>Islam in SE Asia Today</vt:lpstr>
      <vt:lpstr>Indonesian Islam</vt:lpstr>
      <vt:lpstr>Terms</vt:lpstr>
      <vt:lpstr>Indigenous Islam? Smiling Islam?</vt:lpstr>
      <vt:lpstr>Traditionalist vs. Modernist (Ch 2)</vt:lpstr>
      <vt:lpstr>“Indonesia in Global Scheme of Islamic Things” (Hefner 2013)</vt:lpstr>
      <vt:lpstr>Challenges for Indonesia…</vt:lpstr>
      <vt:lpstr>Indo/West: “Shared Hopes, Separate Fears”</vt:lpstr>
      <vt:lpstr>Islam in Everyday Life</vt:lpstr>
    </vt:vector>
  </TitlesOfParts>
  <Company>University of North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in Southeast Asia: Overview</dc:title>
  <dc:creator>Lukens-Bull, Ronald</dc:creator>
  <cp:lastModifiedBy>James Hoesterey</cp:lastModifiedBy>
  <cp:revision>45</cp:revision>
  <dcterms:created xsi:type="dcterms:W3CDTF">2010-08-30T20:14:44Z</dcterms:created>
  <dcterms:modified xsi:type="dcterms:W3CDTF">2013-11-16T14:41:55Z</dcterms:modified>
</cp:coreProperties>
</file>