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0" r:id="rId3"/>
    <p:sldId id="261" r:id="rId4"/>
    <p:sldId id="259" r:id="rId5"/>
    <p:sldId id="264" r:id="rId6"/>
    <p:sldId id="265" r:id="rId7"/>
    <p:sldId id="266" r:id="rId8"/>
    <p:sldId id="269" r:id="rId9"/>
    <p:sldId id="272" r:id="rId10"/>
    <p:sldId id="270" r:id="rId11"/>
    <p:sldId id="267" r:id="rId12"/>
    <p:sldId id="268" r:id="rId13"/>
    <p:sldId id="274" r:id="rId14"/>
    <p:sldId id="275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USB%20DISK:Health%20Transitions:worksheets:Health%20System%20Transition01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USB%20DISK:Health%20Transitions:worksheets:LifeE%20and%20GB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Crude Birth Rate </c:v>
          </c:tx>
          <c:spPr>
            <a:ln w="28575" cmpd="sng"/>
          </c:spPr>
          <c:marker>
            <c:symbol val="none"/>
          </c:marker>
          <c:dPt>
            <c:idx val="8"/>
            <c:marker>
              <c:symbol val="x"/>
              <c:size val="5"/>
            </c:marker>
            <c:bubble3D val="0"/>
          </c:dPt>
          <c:cat>
            <c:numRef>
              <c:f>'Birth, death and growth rate'!$P$4:$P$43</c:f>
              <c:numCache>
                <c:formatCode>General</c:formatCode>
                <c:ptCount val="4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numCache>
            </c:numRef>
          </c:cat>
          <c:val>
            <c:numRef>
              <c:f>'Birth, death and growth rate'!$Q$4:$Q$43</c:f>
              <c:numCache>
                <c:formatCode>General</c:formatCode>
                <c:ptCount val="40"/>
                <c:pt idx="0">
                  <c:v>37</c:v>
                </c:pt>
                <c:pt idx="1">
                  <c:v>32.6</c:v>
                </c:pt>
                <c:pt idx="2">
                  <c:v>20.86</c:v>
                </c:pt>
                <c:pt idx="3">
                  <c:v>37.880000000000003</c:v>
                </c:pt>
                <c:pt idx="4">
                  <c:v>33.43</c:v>
                </c:pt>
                <c:pt idx="5">
                  <c:v>23.01</c:v>
                </c:pt>
                <c:pt idx="6">
                  <c:v>19.91</c:v>
                </c:pt>
                <c:pt idx="7">
                  <c:v>18.93</c:v>
                </c:pt>
                <c:pt idx="8">
                  <c:v>18.25</c:v>
                </c:pt>
                <c:pt idx="9">
                  <c:v>17.82</c:v>
                </c:pt>
                <c:pt idx="10">
                  <c:v>18.21</c:v>
                </c:pt>
                <c:pt idx="11">
                  <c:v>20.91</c:v>
                </c:pt>
                <c:pt idx="12">
                  <c:v>22.27999999999999</c:v>
                </c:pt>
                <c:pt idx="13">
                  <c:v>20.190000000000001</c:v>
                </c:pt>
                <c:pt idx="14">
                  <c:v>19.899999999999999</c:v>
                </c:pt>
                <c:pt idx="15">
                  <c:v>21.04</c:v>
                </c:pt>
                <c:pt idx="16">
                  <c:v>22.43</c:v>
                </c:pt>
                <c:pt idx="17">
                  <c:v>23.330000000000009</c:v>
                </c:pt>
                <c:pt idx="18">
                  <c:v>22.37</c:v>
                </c:pt>
                <c:pt idx="19">
                  <c:v>21.58</c:v>
                </c:pt>
                <c:pt idx="20">
                  <c:v>21.06</c:v>
                </c:pt>
                <c:pt idx="21">
                  <c:v>19.68</c:v>
                </c:pt>
                <c:pt idx="22">
                  <c:v>18.239999999999991</c:v>
                </c:pt>
                <c:pt idx="23">
                  <c:v>18.09</c:v>
                </c:pt>
                <c:pt idx="24">
                  <c:v>17.7</c:v>
                </c:pt>
                <c:pt idx="25">
                  <c:v>17.12</c:v>
                </c:pt>
                <c:pt idx="26">
                  <c:v>16.97999999999999</c:v>
                </c:pt>
                <c:pt idx="27">
                  <c:v>16.57</c:v>
                </c:pt>
                <c:pt idx="28">
                  <c:v>15.64</c:v>
                </c:pt>
                <c:pt idx="29">
                  <c:v>14.64</c:v>
                </c:pt>
                <c:pt idx="30">
                  <c:v>14.03</c:v>
                </c:pt>
                <c:pt idx="31">
                  <c:v>13.38</c:v>
                </c:pt>
                <c:pt idx="32">
                  <c:v>12.86000000000001</c:v>
                </c:pt>
                <c:pt idx="33">
                  <c:v>12.41</c:v>
                </c:pt>
                <c:pt idx="34">
                  <c:v>12.29</c:v>
                </c:pt>
                <c:pt idx="35">
                  <c:v>12.4</c:v>
                </c:pt>
                <c:pt idx="36">
                  <c:v>12.09</c:v>
                </c:pt>
                <c:pt idx="37">
                  <c:v>12.1</c:v>
                </c:pt>
                <c:pt idx="38">
                  <c:v>12.14</c:v>
                </c:pt>
                <c:pt idx="39">
                  <c:v>12.13</c:v>
                </c:pt>
              </c:numCache>
            </c:numRef>
          </c:val>
          <c:smooth val="1"/>
        </c:ser>
        <c:ser>
          <c:idx val="1"/>
          <c:order val="1"/>
          <c:tx>
            <c:v>Crude Death Rate</c:v>
          </c:tx>
          <c:spPr>
            <a:ln w="28575" cmpd="sng"/>
          </c:spPr>
          <c:marker>
            <c:symbol val="none"/>
          </c:marker>
          <c:cat>
            <c:numRef>
              <c:f>'Birth, death and growth rate'!$P$4:$P$43</c:f>
              <c:numCache>
                <c:formatCode>General</c:formatCode>
                <c:ptCount val="4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numCache>
            </c:numRef>
          </c:cat>
          <c:val>
            <c:numRef>
              <c:f>'Birth, death and growth rate'!$R$4:$R$43</c:f>
              <c:numCache>
                <c:formatCode>General</c:formatCode>
                <c:ptCount val="40"/>
                <c:pt idx="0">
                  <c:v>17</c:v>
                </c:pt>
                <c:pt idx="1">
                  <c:v>12.28</c:v>
                </c:pt>
                <c:pt idx="2">
                  <c:v>25.43</c:v>
                </c:pt>
                <c:pt idx="3">
                  <c:v>9.5</c:v>
                </c:pt>
                <c:pt idx="4">
                  <c:v>7.6</c:v>
                </c:pt>
                <c:pt idx="5">
                  <c:v>7.3199999999999976</c:v>
                </c:pt>
                <c:pt idx="6">
                  <c:v>7.25</c:v>
                </c:pt>
                <c:pt idx="7">
                  <c:v>6.87</c:v>
                </c:pt>
                <c:pt idx="8">
                  <c:v>6.25</c:v>
                </c:pt>
                <c:pt idx="9">
                  <c:v>6.21</c:v>
                </c:pt>
                <c:pt idx="10">
                  <c:v>6.34</c:v>
                </c:pt>
                <c:pt idx="11">
                  <c:v>6.3599999999999977</c:v>
                </c:pt>
                <c:pt idx="12">
                  <c:v>6.6</c:v>
                </c:pt>
                <c:pt idx="13">
                  <c:v>6.9</c:v>
                </c:pt>
                <c:pt idx="14">
                  <c:v>6.8199999999999976</c:v>
                </c:pt>
                <c:pt idx="15">
                  <c:v>6.78</c:v>
                </c:pt>
                <c:pt idx="16">
                  <c:v>6.8599999999999977</c:v>
                </c:pt>
                <c:pt idx="17">
                  <c:v>6.72</c:v>
                </c:pt>
                <c:pt idx="18">
                  <c:v>6.64</c:v>
                </c:pt>
                <c:pt idx="19">
                  <c:v>6.54</c:v>
                </c:pt>
                <c:pt idx="20">
                  <c:v>6.67</c:v>
                </c:pt>
                <c:pt idx="21">
                  <c:v>6.7</c:v>
                </c:pt>
                <c:pt idx="22">
                  <c:v>6.64</c:v>
                </c:pt>
                <c:pt idx="23">
                  <c:v>6.64</c:v>
                </c:pt>
                <c:pt idx="24">
                  <c:v>6.49</c:v>
                </c:pt>
                <c:pt idx="25">
                  <c:v>6.57</c:v>
                </c:pt>
                <c:pt idx="26">
                  <c:v>6.56</c:v>
                </c:pt>
                <c:pt idx="27">
                  <c:v>6.51</c:v>
                </c:pt>
                <c:pt idx="28">
                  <c:v>6.5</c:v>
                </c:pt>
                <c:pt idx="29">
                  <c:v>6.46</c:v>
                </c:pt>
                <c:pt idx="30">
                  <c:v>6.45</c:v>
                </c:pt>
                <c:pt idx="31">
                  <c:v>6.4300000000000024</c:v>
                </c:pt>
                <c:pt idx="32">
                  <c:v>6.41</c:v>
                </c:pt>
                <c:pt idx="33">
                  <c:v>6.4</c:v>
                </c:pt>
                <c:pt idx="34">
                  <c:v>6.42</c:v>
                </c:pt>
                <c:pt idx="35">
                  <c:v>6.51</c:v>
                </c:pt>
                <c:pt idx="36">
                  <c:v>6.81</c:v>
                </c:pt>
                <c:pt idx="37">
                  <c:v>6.9300000000000024</c:v>
                </c:pt>
                <c:pt idx="38">
                  <c:v>7.06</c:v>
                </c:pt>
                <c:pt idx="39">
                  <c:v>7.08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851976"/>
        <c:axId val="56856456"/>
      </c:lineChart>
      <c:lineChart>
        <c:grouping val="standard"/>
        <c:varyColors val="0"/>
        <c:ser>
          <c:idx val="2"/>
          <c:order val="2"/>
          <c:tx>
            <c:v>% urban population</c:v>
          </c:tx>
          <c:spPr>
            <a:ln w="28575" cmpd="sng"/>
          </c:spPr>
          <c:marker>
            <c:symbol val="none"/>
          </c:marker>
          <c:cat>
            <c:numRef>
              <c:f>'Birth, death and growth rate'!$P$4:$P$43</c:f>
              <c:numCache>
                <c:formatCode>General</c:formatCode>
                <c:ptCount val="4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</c:numCache>
            </c:numRef>
          </c:cat>
          <c:val>
            <c:numRef>
              <c:f>'Birth, death and growth rate'!$X$4:$X$43</c:f>
              <c:numCache>
                <c:formatCode>General</c:formatCode>
                <c:ptCount val="40"/>
                <c:pt idx="0">
                  <c:v>0.124612922306113</c:v>
                </c:pt>
                <c:pt idx="1">
                  <c:v>0.13479215813877801</c:v>
                </c:pt>
                <c:pt idx="2">
                  <c:v>0.19745646230761099</c:v>
                </c:pt>
                <c:pt idx="3">
                  <c:v>0.17983677520747701</c:v>
                </c:pt>
                <c:pt idx="4">
                  <c:v>0.1737998843262</c:v>
                </c:pt>
                <c:pt idx="5">
                  <c:v>0.17344730577796999</c:v>
                </c:pt>
                <c:pt idx="6">
                  <c:v>0.17436537661256801</c:v>
                </c:pt>
                <c:pt idx="7">
                  <c:v>0.175511192536905</c:v>
                </c:pt>
                <c:pt idx="8">
                  <c:v>0.179152079286093</c:v>
                </c:pt>
                <c:pt idx="9">
                  <c:v>0.189610629267392</c:v>
                </c:pt>
                <c:pt idx="10">
                  <c:v>0.19391114938453</c:v>
                </c:pt>
                <c:pt idx="11">
                  <c:v>0.20156487329122999</c:v>
                </c:pt>
                <c:pt idx="12">
                  <c:v>0.205655009297039</c:v>
                </c:pt>
                <c:pt idx="13">
                  <c:v>0.21623563218390801</c:v>
                </c:pt>
                <c:pt idx="14">
                  <c:v>0.23014268328909401</c:v>
                </c:pt>
                <c:pt idx="15">
                  <c:v>0.23706908767985199</c:v>
                </c:pt>
                <c:pt idx="16">
                  <c:v>0.24524914656720001</c:v>
                </c:pt>
                <c:pt idx="17">
                  <c:v>0.25</c:v>
                </c:pt>
                <c:pt idx="18">
                  <c:v>0.258146740403149</c:v>
                </c:pt>
                <c:pt idx="19">
                  <c:v>0.26210249858035201</c:v>
                </c:pt>
                <c:pt idx="20">
                  <c:v>0.260291712331361</c:v>
                </c:pt>
                <c:pt idx="21">
                  <c:v>0.26940245029052901</c:v>
                </c:pt>
                <c:pt idx="22">
                  <c:v>0.27459866349181999</c:v>
                </c:pt>
                <c:pt idx="23">
                  <c:v>0.27990077372866301</c:v>
                </c:pt>
                <c:pt idx="24">
                  <c:v>0.28509803921568599</c:v>
                </c:pt>
                <c:pt idx="25">
                  <c:v>0.29040381106496799</c:v>
                </c:pt>
                <c:pt idx="26">
                  <c:v>0.30479863386415401</c:v>
                </c:pt>
                <c:pt idx="27">
                  <c:v>0.31909954216750502</c:v>
                </c:pt>
                <c:pt idx="28">
                  <c:v>0.333501655164675</c:v>
                </c:pt>
                <c:pt idx="29">
                  <c:v>0.34779705213616802</c:v>
                </c:pt>
                <c:pt idx="30">
                  <c:v>0.36919883242803397</c:v>
                </c:pt>
                <c:pt idx="31">
                  <c:v>0.37659742844382499</c:v>
                </c:pt>
                <c:pt idx="32">
                  <c:v>0.39089783811977902</c:v>
                </c:pt>
                <c:pt idx="33">
                  <c:v>0.40530229750748697</c:v>
                </c:pt>
                <c:pt idx="34">
                  <c:v>0.4176000861618</c:v>
                </c:pt>
                <c:pt idx="35">
                  <c:v>0.42989996634953698</c:v>
                </c:pt>
                <c:pt idx="36">
                  <c:v>0.43900249528330598</c:v>
                </c:pt>
                <c:pt idx="37">
                  <c:v>0.44940172104534198</c:v>
                </c:pt>
                <c:pt idx="38">
                  <c:v>0.456822939413563</c:v>
                </c:pt>
                <c:pt idx="39">
                  <c:v>0.46590347183721198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861344"/>
        <c:axId val="56860936"/>
      </c:lineChart>
      <c:catAx>
        <c:axId val="56851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856456"/>
        <c:crosses val="autoZero"/>
        <c:auto val="1"/>
        <c:lblAlgn val="ctr"/>
        <c:lblOffset val="100"/>
        <c:tickLblSkip val="5"/>
        <c:noMultiLvlLbl val="0"/>
      </c:catAx>
      <c:valAx>
        <c:axId val="56856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851976"/>
        <c:crosses val="autoZero"/>
        <c:crossBetween val="between"/>
      </c:valAx>
      <c:valAx>
        <c:axId val="568609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56861344"/>
        <c:crosses val="max"/>
        <c:crossBetween val="between"/>
      </c:valAx>
      <c:catAx>
        <c:axId val="56861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68609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'GBD 3 Categories'!$M$3</c:f>
              <c:strCache>
                <c:ptCount val="1"/>
                <c:pt idx="0">
                  <c:v>Communicable diseases</c:v>
                </c:pt>
              </c:strCache>
            </c:strRef>
          </c:tx>
          <c:invertIfNegative val="0"/>
          <c:cat>
            <c:strRef>
              <c:f>'GBD 3 Categories'!$N$2:$S$2</c:f>
              <c:strCache>
                <c:ptCount val="6"/>
                <c:pt idx="0">
                  <c:v>Africa</c:v>
                </c:pt>
                <c:pt idx="1">
                  <c:v>East MED</c:v>
                </c:pt>
                <c:pt idx="2">
                  <c:v>SEA</c:v>
                </c:pt>
                <c:pt idx="3">
                  <c:v>Europe</c:v>
                </c:pt>
                <c:pt idx="4">
                  <c:v>Americas</c:v>
                </c:pt>
                <c:pt idx="5">
                  <c:v>Western Pacific</c:v>
                </c:pt>
              </c:strCache>
            </c:strRef>
          </c:cat>
          <c:val>
            <c:numRef>
              <c:f>'GBD 3 Categories'!$N$3:$S$3</c:f>
              <c:numCache>
                <c:formatCode>General</c:formatCode>
                <c:ptCount val="6"/>
                <c:pt idx="0">
                  <c:v>363</c:v>
                </c:pt>
                <c:pt idx="1">
                  <c:v>120</c:v>
                </c:pt>
                <c:pt idx="2">
                  <c:v>111</c:v>
                </c:pt>
                <c:pt idx="3">
                  <c:v>17</c:v>
                </c:pt>
                <c:pt idx="4">
                  <c:v>28</c:v>
                </c:pt>
                <c:pt idx="5">
                  <c:v>28</c:v>
                </c:pt>
              </c:numCache>
            </c:numRef>
          </c:val>
        </c:ser>
        <c:ser>
          <c:idx val="1"/>
          <c:order val="1"/>
          <c:tx>
            <c:strRef>
              <c:f>'GBD 3 Categories'!$M$4</c:f>
              <c:strCache>
                <c:ptCount val="1"/>
                <c:pt idx="0">
                  <c:v>NCDs</c:v>
                </c:pt>
              </c:strCache>
            </c:strRef>
          </c:tx>
          <c:invertIfNegative val="0"/>
          <c:cat>
            <c:strRef>
              <c:f>'GBD 3 Categories'!$N$2:$S$2</c:f>
              <c:strCache>
                <c:ptCount val="6"/>
                <c:pt idx="0">
                  <c:v>Africa</c:v>
                </c:pt>
                <c:pt idx="1">
                  <c:v>East MED</c:v>
                </c:pt>
                <c:pt idx="2">
                  <c:v>SEA</c:v>
                </c:pt>
                <c:pt idx="3">
                  <c:v>Europe</c:v>
                </c:pt>
                <c:pt idx="4">
                  <c:v>Americas</c:v>
                </c:pt>
                <c:pt idx="5">
                  <c:v>Western Pacific</c:v>
                </c:pt>
              </c:strCache>
            </c:strRef>
          </c:cat>
          <c:val>
            <c:numRef>
              <c:f>'GBD 3 Categories'!$N$4:$S$4</c:f>
              <c:numCache>
                <c:formatCode>General</c:formatCode>
                <c:ptCount val="6"/>
                <c:pt idx="0">
                  <c:v>107</c:v>
                </c:pt>
                <c:pt idx="1">
                  <c:v>113</c:v>
                </c:pt>
                <c:pt idx="2">
                  <c:v>117</c:v>
                </c:pt>
                <c:pt idx="3">
                  <c:v>131</c:v>
                </c:pt>
                <c:pt idx="4">
                  <c:v>113</c:v>
                </c:pt>
                <c:pt idx="5">
                  <c:v>105</c:v>
                </c:pt>
              </c:numCache>
            </c:numRef>
          </c:val>
        </c:ser>
        <c:ser>
          <c:idx val="2"/>
          <c:order val="2"/>
          <c:tx>
            <c:strRef>
              <c:f>'GBD 3 Categories'!$M$5</c:f>
              <c:strCache>
                <c:ptCount val="1"/>
                <c:pt idx="0">
                  <c:v>Injuries</c:v>
                </c:pt>
              </c:strCache>
            </c:strRef>
          </c:tx>
          <c:invertIfNegative val="0"/>
          <c:cat>
            <c:strRef>
              <c:f>'GBD 3 Categories'!$N$2:$S$2</c:f>
              <c:strCache>
                <c:ptCount val="6"/>
                <c:pt idx="0">
                  <c:v>Africa</c:v>
                </c:pt>
                <c:pt idx="1">
                  <c:v>East MED</c:v>
                </c:pt>
                <c:pt idx="2">
                  <c:v>SEA</c:v>
                </c:pt>
                <c:pt idx="3">
                  <c:v>Europe</c:v>
                </c:pt>
                <c:pt idx="4">
                  <c:v>Americas</c:v>
                </c:pt>
                <c:pt idx="5">
                  <c:v>Western Pacific</c:v>
                </c:pt>
              </c:strCache>
            </c:strRef>
          </c:cat>
          <c:val>
            <c:numRef>
              <c:f>'GBD 3 Categories'!$N$5:$S$5</c:f>
              <c:numCache>
                <c:formatCode>General</c:formatCode>
                <c:ptCount val="6"/>
                <c:pt idx="0">
                  <c:v>40</c:v>
                </c:pt>
                <c:pt idx="1">
                  <c:v>40</c:v>
                </c:pt>
                <c:pt idx="2">
                  <c:v>38</c:v>
                </c:pt>
                <c:pt idx="3">
                  <c:v>23</c:v>
                </c:pt>
                <c:pt idx="4">
                  <c:v>23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862128"/>
        <c:axId val="56862520"/>
      </c:barChart>
      <c:scatterChart>
        <c:scatterStyle val="smoothMarker"/>
        <c:varyColors val="0"/>
        <c:ser>
          <c:idx val="3"/>
          <c:order val="3"/>
          <c:tx>
            <c:strRef>
              <c:f>'GBD 3 Categories'!$M$6</c:f>
              <c:strCache>
                <c:ptCount val="1"/>
                <c:pt idx="0">
                  <c:v>Life Expectancy</c:v>
                </c:pt>
              </c:strCache>
            </c:strRef>
          </c:tx>
          <c:spPr>
            <a:ln w="28575" cmpd="sng"/>
          </c:spPr>
          <c:marker>
            <c:spPr>
              <a:ln w="28575" cmpd="sng"/>
            </c:spPr>
          </c:marker>
          <c:dLbls>
            <c:dLbl>
              <c:idx val="0"/>
              <c:layout>
                <c:manualLayout>
                  <c:x val="4.44444444444444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2222222222226E-3"/>
                  <c:y val="1.15540150202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6666666666667504E-3"/>
                  <c:y val="2.3108030040439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777777777777799E-2"/>
                  <c:y val="2.3805516511475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777777777777799E-2"/>
                  <c:y val="2.6959368380512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'GBD 3 Categories'!$N$2:$S$2</c:f>
              <c:strCache>
                <c:ptCount val="6"/>
                <c:pt idx="0">
                  <c:v>Africa</c:v>
                </c:pt>
                <c:pt idx="1">
                  <c:v>East MED</c:v>
                </c:pt>
                <c:pt idx="2">
                  <c:v>SEA</c:v>
                </c:pt>
                <c:pt idx="3">
                  <c:v>Europe</c:v>
                </c:pt>
                <c:pt idx="4">
                  <c:v>Americas</c:v>
                </c:pt>
                <c:pt idx="5">
                  <c:v>Western Pacific</c:v>
                </c:pt>
              </c:strCache>
            </c:strRef>
          </c:xVal>
          <c:yVal>
            <c:numRef>
              <c:f>'GBD 3 Categories'!$N$6:$S$6</c:f>
              <c:numCache>
                <c:formatCode>General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63</c:v>
                </c:pt>
                <c:pt idx="3">
                  <c:v>67</c:v>
                </c:pt>
                <c:pt idx="4">
                  <c:v>71</c:v>
                </c:pt>
                <c:pt idx="5">
                  <c:v>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863304"/>
        <c:axId val="56862912"/>
      </c:scatterChart>
      <c:catAx>
        <c:axId val="56862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6862520"/>
        <c:crosses val="autoZero"/>
        <c:auto val="1"/>
        <c:lblAlgn val="ctr"/>
        <c:lblOffset val="100"/>
        <c:noMultiLvlLbl val="0"/>
      </c:catAx>
      <c:valAx>
        <c:axId val="56862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862128"/>
        <c:crosses val="autoZero"/>
        <c:crossBetween val="between"/>
      </c:valAx>
      <c:valAx>
        <c:axId val="568629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56863304"/>
        <c:crosses val="max"/>
        <c:crossBetween val="midCat"/>
      </c:valAx>
      <c:valAx>
        <c:axId val="56863304"/>
        <c:scaling>
          <c:orientation val="minMax"/>
        </c:scaling>
        <c:delete val="1"/>
        <c:axPos val="b"/>
        <c:majorTickMark val="out"/>
        <c:minorTickMark val="none"/>
        <c:tickLblPos val="none"/>
        <c:crossAx val="5686291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0.16364</cdr:x>
      <cdr:y>0.36079</cdr:y>
    </cdr:from>
    <cdr:to>
      <cdr:x>0.30909</cdr:x>
      <cdr:y>0.48255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1028700" y="1354667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100"/>
            <a:t>One child</a:t>
          </a:r>
          <a:r>
            <a:rPr lang="en-US" sz="1100" baseline="0"/>
            <a:t> </a:t>
          </a:r>
        </a:p>
        <a:p xmlns:a="http://schemas.openxmlformats.org/drawingml/2006/main">
          <a:pPr algn="ctr"/>
          <a:r>
            <a:rPr lang="en-US" sz="1100" baseline="0"/>
            <a:t>policy</a:t>
          </a:r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October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October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Monday, October 21,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China’s Health Transitions</a:t>
            </a:r>
            <a:endParaRPr kumimoji="1"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Diseases of poverty and affluence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97363" y="5246180"/>
            <a:ext cx="3323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Tina Phillips Johnson, PhD</a:t>
            </a:r>
          </a:p>
          <a:p>
            <a:r>
              <a:rPr kumimoji="1" lang="en-US" altLang="zh-CN" dirty="0" smtClean="0"/>
              <a:t>Saint Vincent College</a:t>
            </a:r>
          </a:p>
          <a:p>
            <a:r>
              <a:rPr kumimoji="1" lang="en-US" altLang="zh-CN" dirty="0" smtClean="0"/>
              <a:t>October 27, 2013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7208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424622" y="1552575"/>
          <a:ext cx="6294755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424621" y="610002"/>
            <a:ext cx="6445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Crude </a:t>
            </a:r>
            <a:r>
              <a:rPr lang="en-US" altLang="zh-CN" dirty="0"/>
              <a:t>birth rate (‰), crude death rate (‰) and % urban population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4621" y="5820213"/>
            <a:ext cx="10102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Chen 2013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09174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40761"/>
              </p:ext>
            </p:extLst>
          </p:nvPr>
        </p:nvGraphicFramePr>
        <p:xfrm>
          <a:off x="2187451" y="466600"/>
          <a:ext cx="4516426" cy="5577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5943600" imgH="7340600" progId="Word.Document.12">
                  <p:embed/>
                </p:oleObj>
              </mc:Choice>
              <mc:Fallback>
                <p:oleObj name="Document" r:id="rId3" imgW="5943600" imgH="7340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7451" y="466600"/>
                        <a:ext cx="4516426" cy="5577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892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712595" y="1781175"/>
          <a:ext cx="571881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1209" y="856558"/>
            <a:ext cx="7634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Burden of Disease (DALYs) in world regions, 2004</a:t>
            </a:r>
          </a:p>
          <a:p>
            <a:r>
              <a:rPr lang="en-US" altLang="zh-CN" dirty="0" smtClean="0"/>
              <a:t>(</a:t>
            </a:r>
            <a:r>
              <a:rPr lang="en-US" altLang="zh-CN" dirty="0"/>
              <a:t>Low- and middle- income countries grouped by WHO region, 2004)</a:t>
            </a:r>
            <a:endParaRPr kumimoji="1"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1209" y="5656235"/>
            <a:ext cx="7264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 smtClean="0"/>
              <a:t>DALY: Disease-adjusted life year;  The  </a:t>
            </a:r>
            <a:r>
              <a:rPr lang="en-US" altLang="zh-CN" sz="1200" dirty="0" smtClean="0"/>
              <a:t>overall disease burden, expressed as the number of years lost </a:t>
            </a:r>
            <a:r>
              <a:rPr lang="en-US" altLang="zh-CN" sz="1200" dirty="0"/>
              <a:t>due to ill-health, disability or early death.</a:t>
            </a:r>
            <a:endParaRPr kumimoji="1"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04748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69950" y="1349595"/>
            <a:ext cx="6844200" cy="3657599"/>
          </a:xfrm>
        </p:spPr>
        <p:txBody>
          <a:bodyPr/>
          <a:lstStyle/>
          <a:p>
            <a:pPr marL="18288" indent="0">
              <a:buNone/>
            </a:pPr>
            <a:endParaRPr kumimoji="1" lang="en-US" altLang="zh-CN" sz="1900" dirty="0"/>
          </a:p>
          <a:p>
            <a:pPr marL="18288" indent="0">
              <a:buNone/>
            </a:pPr>
            <a:r>
              <a:rPr kumimoji="1" lang="en-US" altLang="zh-CN" sz="4000" dirty="0"/>
              <a:t>China’s double burden of disease</a:t>
            </a:r>
          </a:p>
          <a:p>
            <a:pPr lvl="1"/>
            <a:r>
              <a:rPr kumimoji="1" lang="en-US" altLang="zh-CN" dirty="0"/>
              <a:t>Infectious diseases and epidemics</a:t>
            </a:r>
          </a:p>
          <a:p>
            <a:pPr lvl="1"/>
            <a:r>
              <a:rPr kumimoji="1" lang="en-US" altLang="zh-CN" dirty="0"/>
              <a:t>Chronic and man-made non-communicable diseases</a:t>
            </a:r>
            <a:endParaRPr lang="zh-CN" altLang="en-US" dirty="0"/>
          </a:p>
          <a:p>
            <a:pPr marL="384048" lvl="1" indent="0">
              <a:buNone/>
            </a:pP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4633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40525" y="1676399"/>
            <a:ext cx="7543800" cy="9144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1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0628" y="1386255"/>
            <a:ext cx="6096000" cy="3657599"/>
          </a:xfrm>
        </p:spPr>
        <p:txBody>
          <a:bodyPr>
            <a:normAutofit fontScale="62500" lnSpcReduction="20000"/>
          </a:bodyPr>
          <a:lstStyle/>
          <a:p>
            <a:pPr marL="18288" indent="0">
              <a:buNone/>
            </a:pPr>
            <a:r>
              <a:rPr lang="en-US" altLang="zh-CN" dirty="0" smtClean="0">
                <a:effectLst/>
              </a:rPr>
              <a:t>Works Cited</a:t>
            </a:r>
          </a:p>
          <a:p>
            <a:pPr marL="18288" indent="0">
              <a:buNone/>
            </a:pPr>
            <a:endParaRPr lang="en-US" altLang="zh-CN" dirty="0">
              <a:effectLst/>
            </a:endParaRPr>
          </a:p>
          <a:p>
            <a:pPr marL="455613" indent="-452438">
              <a:buNone/>
            </a:pPr>
            <a:r>
              <a:rPr lang="en-US" altLang="zh-CN" dirty="0" smtClean="0">
                <a:effectLst/>
              </a:rPr>
              <a:t>Chen </a:t>
            </a:r>
            <a:r>
              <a:rPr lang="en-US" altLang="zh-CN" dirty="0">
                <a:effectLst/>
              </a:rPr>
              <a:t>L. China’s Exceptional Health Transitions:  Overcoming the Four Horsemen of Apocalypse. 2011</a:t>
            </a:r>
            <a:r>
              <a:rPr lang="en-US" altLang="zh-CN" dirty="0" smtClean="0">
                <a:effectLst/>
              </a:rPr>
              <a:t>.</a:t>
            </a:r>
          </a:p>
          <a:p>
            <a:pPr marL="455613" indent="-452438">
              <a:buNone/>
            </a:pPr>
            <a:r>
              <a:rPr lang="en-US" altLang="zh-CN" dirty="0" err="1" smtClean="0">
                <a:effectLst/>
              </a:rPr>
              <a:t>Davin</a:t>
            </a:r>
            <a:r>
              <a:rPr lang="en-US" altLang="zh-CN" dirty="0" smtClean="0">
                <a:effectLst/>
              </a:rPr>
              <a:t> </a:t>
            </a:r>
            <a:r>
              <a:rPr lang="en-US" altLang="zh-CN" dirty="0">
                <a:effectLst/>
              </a:rPr>
              <a:t>D. Marriage Migration in China and East Asia. </a:t>
            </a:r>
            <a:r>
              <a:rPr lang="en-US" altLang="zh-CN" i="1" dirty="0">
                <a:effectLst/>
              </a:rPr>
              <a:t>J </a:t>
            </a:r>
            <a:r>
              <a:rPr lang="en-US" altLang="zh-CN" i="1" dirty="0" err="1">
                <a:effectLst/>
              </a:rPr>
              <a:t>Contemp</a:t>
            </a:r>
            <a:r>
              <a:rPr lang="en-US" altLang="zh-CN" i="1" dirty="0">
                <a:effectLst/>
              </a:rPr>
              <a:t> China</a:t>
            </a:r>
            <a:r>
              <a:rPr lang="en-US" altLang="zh-CN" dirty="0">
                <a:effectLst/>
              </a:rPr>
              <a:t>. 2007;16(50):83–</a:t>
            </a:r>
            <a:r>
              <a:rPr lang="en-US" altLang="zh-CN" dirty="0" smtClean="0">
                <a:effectLst/>
              </a:rPr>
              <a:t>95.</a:t>
            </a:r>
            <a:endParaRPr lang="en-US" altLang="zh-CN" dirty="0">
              <a:effectLst/>
            </a:endParaRPr>
          </a:p>
          <a:p>
            <a:pPr marL="455613" indent="-452438">
              <a:buNone/>
            </a:pPr>
            <a:r>
              <a:rPr lang="en-US" altLang="zh-CN" dirty="0">
                <a:effectLst/>
              </a:rPr>
              <a:t>Ho CS, </a:t>
            </a:r>
            <a:r>
              <a:rPr lang="en-US" altLang="zh-CN" dirty="0" err="1">
                <a:effectLst/>
              </a:rPr>
              <a:t>Gostin</a:t>
            </a:r>
            <a:r>
              <a:rPr lang="en-US" altLang="zh-CN" dirty="0">
                <a:effectLst/>
              </a:rPr>
              <a:t> LO. The Social Face of Economic Growth: China’s Health System in Transition. </a:t>
            </a:r>
            <a:r>
              <a:rPr lang="en-US" altLang="zh-CN" i="1" dirty="0">
                <a:effectLst/>
              </a:rPr>
              <a:t>JAMA</a:t>
            </a:r>
            <a:r>
              <a:rPr lang="en-US" altLang="zh-CN" dirty="0">
                <a:effectLst/>
              </a:rPr>
              <a:t>. 2009;301(17):1809–11. </a:t>
            </a:r>
          </a:p>
          <a:p>
            <a:pPr marL="455613" indent="-452438">
              <a:buNone/>
            </a:pPr>
            <a:r>
              <a:rPr lang="en-US" altLang="zh-CN" dirty="0" smtClean="0">
                <a:effectLst/>
              </a:rPr>
              <a:t>Liu </a:t>
            </a:r>
            <a:r>
              <a:rPr lang="en-US" altLang="zh-CN" dirty="0">
                <a:effectLst/>
              </a:rPr>
              <a:t>Y, Yang G, </a:t>
            </a:r>
            <a:r>
              <a:rPr lang="en-US" altLang="zh-CN" dirty="0" err="1">
                <a:effectLst/>
              </a:rPr>
              <a:t>Zeng</a:t>
            </a:r>
            <a:r>
              <a:rPr lang="en-US" altLang="zh-CN" dirty="0">
                <a:effectLst/>
              </a:rPr>
              <a:t> Y, Horton R, Chen L. Policy dialogue on China’s changing burden of disease. </a:t>
            </a:r>
            <a:r>
              <a:rPr lang="en-US" altLang="zh-CN" i="1" dirty="0">
                <a:effectLst/>
              </a:rPr>
              <a:t>The Lancet</a:t>
            </a:r>
            <a:r>
              <a:rPr lang="en-US" altLang="zh-CN" dirty="0">
                <a:effectLst/>
              </a:rPr>
              <a:t>. 2013;381:1961–62</a:t>
            </a:r>
            <a:r>
              <a:rPr lang="en-US" altLang="zh-CN" dirty="0" smtClean="0">
                <a:effectLst/>
              </a:rPr>
              <a:t>.</a:t>
            </a:r>
          </a:p>
          <a:p>
            <a:pPr marL="455613" indent="-452438">
              <a:buNone/>
            </a:pPr>
            <a:r>
              <a:rPr lang="en-US" altLang="zh-CN" dirty="0" err="1" smtClean="0">
                <a:effectLst/>
              </a:rPr>
              <a:t>Omran</a:t>
            </a:r>
            <a:r>
              <a:rPr lang="en-US" altLang="zh-CN" dirty="0">
                <a:effectLst/>
              </a:rPr>
              <a:t>, AR. The epidemiologic transition. A theory of the epidemiology of population </a:t>
            </a:r>
            <a:r>
              <a:rPr lang="en-US" altLang="zh-CN" dirty="0" smtClean="0">
                <a:effectLst/>
              </a:rPr>
              <a:t>change. </a:t>
            </a:r>
            <a:r>
              <a:rPr lang="en-US" altLang="zh-CN" i="1" dirty="0" smtClean="0">
                <a:effectLst/>
              </a:rPr>
              <a:t>Milbank Memorial Fund Quarterly</a:t>
            </a:r>
            <a:r>
              <a:rPr lang="en-US" altLang="zh-CN" dirty="0" smtClean="0">
                <a:effectLst/>
              </a:rPr>
              <a:t>.  1970; 49.4:509-38.</a:t>
            </a:r>
          </a:p>
          <a:p>
            <a:pPr marL="455613" indent="-452438">
              <a:buNone/>
            </a:pPr>
            <a:r>
              <a:rPr lang="en-US" altLang="zh-CN" dirty="0" smtClean="0">
                <a:effectLst/>
              </a:rPr>
              <a:t>Wang </a:t>
            </a:r>
            <a:r>
              <a:rPr lang="en-US" altLang="zh-CN" dirty="0">
                <a:effectLst/>
              </a:rPr>
              <a:t>F. The Future of a Demographic Overachiever: Long-Term Implications of the Demographic Transition in China. </a:t>
            </a:r>
            <a:r>
              <a:rPr lang="en-US" altLang="zh-CN" i="1" dirty="0" err="1">
                <a:effectLst/>
              </a:rPr>
              <a:t>Popul</a:t>
            </a:r>
            <a:r>
              <a:rPr lang="en-US" altLang="zh-CN" i="1" dirty="0">
                <a:effectLst/>
              </a:rPr>
              <a:t> </a:t>
            </a:r>
            <a:r>
              <a:rPr lang="en-US" altLang="zh-CN" i="1" dirty="0" err="1">
                <a:effectLst/>
              </a:rPr>
              <a:t>Dev</a:t>
            </a:r>
            <a:r>
              <a:rPr lang="en-US" altLang="zh-CN" i="1" dirty="0">
                <a:effectLst/>
              </a:rPr>
              <a:t> Rev</a:t>
            </a:r>
            <a:r>
              <a:rPr lang="en-US" altLang="zh-CN" dirty="0">
                <a:effectLst/>
              </a:rPr>
              <a:t>. 2011;37 (Supplement):173–90</a:t>
            </a:r>
            <a:r>
              <a:rPr lang="en-US" altLang="zh-CN" dirty="0" smtClean="0">
                <a:effectLst/>
              </a:rPr>
              <a:t>.</a:t>
            </a:r>
            <a:endParaRPr lang="en-US" altLang="zh-CN" dirty="0">
              <a:effectLst/>
            </a:endParaRPr>
          </a:p>
          <a:p>
            <a:pPr marL="455613" indent="-452438">
              <a:buNone/>
            </a:pPr>
            <a:r>
              <a:rPr lang="en-US" altLang="zh-CN" dirty="0">
                <a:effectLst/>
              </a:rPr>
              <a:t>Yang G, </a:t>
            </a:r>
            <a:r>
              <a:rPr lang="en-US" altLang="zh-CN" dirty="0" err="1">
                <a:effectLst/>
              </a:rPr>
              <a:t>Zeng</a:t>
            </a:r>
            <a:r>
              <a:rPr lang="en-US" altLang="zh-CN" dirty="0">
                <a:effectLst/>
              </a:rPr>
              <a:t> Y, </a:t>
            </a:r>
            <a:r>
              <a:rPr lang="en-US" altLang="zh-CN" dirty="0" err="1">
                <a:effectLst/>
              </a:rPr>
              <a:t>Gao</a:t>
            </a:r>
            <a:r>
              <a:rPr lang="en-US" altLang="zh-CN" dirty="0">
                <a:effectLst/>
              </a:rPr>
              <a:t> GF, et al. Rapid health transition in China, 1990-2010: findings from the Global Burden of Disease Study 2010. </a:t>
            </a:r>
            <a:r>
              <a:rPr lang="en-US" altLang="zh-CN" i="1" dirty="0">
                <a:effectLst/>
              </a:rPr>
              <a:t>The Lancet</a:t>
            </a:r>
            <a:r>
              <a:rPr lang="en-US" altLang="zh-CN" dirty="0">
                <a:effectLst/>
              </a:rPr>
              <a:t>. 2013;381:1987–2015.</a:t>
            </a:r>
          </a:p>
          <a:p>
            <a:pPr marL="18288" indent="0">
              <a:buNone/>
            </a:pPr>
            <a:endParaRPr lang="en-US" altLang="zh-CN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229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1455" y="1808187"/>
            <a:ext cx="6096000" cy="3657599"/>
          </a:xfrm>
        </p:spPr>
        <p:txBody>
          <a:bodyPr/>
          <a:lstStyle/>
          <a:p>
            <a:r>
              <a:rPr kumimoji="1" lang="en-US" altLang="zh-CN" dirty="0"/>
              <a:t>Medical transitions are changes in the field of medicine.</a:t>
            </a:r>
          </a:p>
          <a:p>
            <a:r>
              <a:rPr kumimoji="1" lang="en-US" altLang="zh-CN" dirty="0" smtClean="0"/>
              <a:t>Health </a:t>
            </a:r>
            <a:r>
              <a:rPr kumimoji="1" lang="en-US" altLang="zh-CN" dirty="0"/>
              <a:t>transitions are changes in the health of populations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Comprised of:</a:t>
            </a:r>
          </a:p>
          <a:p>
            <a:pPr lvl="1"/>
            <a:r>
              <a:rPr kumimoji="1" lang="en-US" altLang="zh-CN" b="1" dirty="0"/>
              <a:t>Demographic </a:t>
            </a:r>
            <a:r>
              <a:rPr kumimoji="1" lang="en-US" altLang="zh-CN" dirty="0" smtClean="0"/>
              <a:t>transition: </a:t>
            </a:r>
            <a:r>
              <a:rPr kumimoji="1" lang="en-US" altLang="zh-CN" dirty="0"/>
              <a:t>patterns of fertility and mortality</a:t>
            </a:r>
          </a:p>
          <a:p>
            <a:pPr lvl="1"/>
            <a:r>
              <a:rPr kumimoji="1" lang="en-US" altLang="zh-CN" b="1" dirty="0" smtClean="0"/>
              <a:t>Epidemiologic</a:t>
            </a:r>
            <a:r>
              <a:rPr kumimoji="1" lang="en-US" altLang="zh-CN" dirty="0" smtClean="0"/>
              <a:t> transition: </a:t>
            </a:r>
            <a:r>
              <a:rPr kumimoji="1" lang="en-US" altLang="zh-CN" dirty="0"/>
              <a:t>patterns of disease</a:t>
            </a:r>
          </a:p>
          <a:p>
            <a:pPr marL="18288" indent="0">
              <a:buNone/>
            </a:pPr>
            <a:endParaRPr kumimoji="1"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6728" y="893787"/>
            <a:ext cx="8321040" cy="914400"/>
          </a:xfrm>
        </p:spPr>
        <p:txBody>
          <a:bodyPr/>
          <a:lstStyle/>
          <a:p>
            <a:r>
              <a:rPr kumimoji="1" lang="en-US" altLang="zh-CN" dirty="0" smtClean="0"/>
              <a:t>Health transitions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697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469118" y="1997470"/>
            <a:ext cx="6096000" cy="3657599"/>
          </a:xfrm>
        </p:spPr>
        <p:txBody>
          <a:bodyPr/>
          <a:lstStyle/>
          <a:p>
            <a:r>
              <a:rPr kumimoji="1" lang="en-US" altLang="zh-CN" dirty="0" smtClean="0"/>
              <a:t>Direct health action</a:t>
            </a:r>
          </a:p>
          <a:p>
            <a:pPr lvl="1"/>
            <a:r>
              <a:rPr kumimoji="1" lang="en-US" altLang="zh-CN" dirty="0" smtClean="0"/>
              <a:t>Traditional and modern medicine</a:t>
            </a:r>
          </a:p>
          <a:p>
            <a:pPr lvl="1"/>
            <a:r>
              <a:rPr kumimoji="1" lang="en-US" altLang="zh-CN" dirty="0" smtClean="0"/>
              <a:t>Medical systems</a:t>
            </a:r>
          </a:p>
          <a:p>
            <a:pPr marL="384048" lvl="1" indent="0">
              <a:buNone/>
            </a:pPr>
            <a:endParaRPr kumimoji="1" lang="en-US" altLang="zh-CN" dirty="0" smtClean="0"/>
          </a:p>
          <a:p>
            <a:r>
              <a:rPr kumimoji="1" lang="en-US" altLang="zh-CN" dirty="0" smtClean="0"/>
              <a:t>Social determinants of health</a:t>
            </a:r>
          </a:p>
          <a:p>
            <a:pPr lvl="1"/>
            <a:r>
              <a:rPr kumimoji="1" lang="en-US" altLang="zh-CN" dirty="0" smtClean="0"/>
              <a:t>Political stability</a:t>
            </a:r>
          </a:p>
          <a:p>
            <a:pPr lvl="1"/>
            <a:r>
              <a:rPr kumimoji="1" lang="en-US" altLang="zh-CN" dirty="0" smtClean="0"/>
              <a:t>Economic growth</a:t>
            </a:r>
          </a:p>
          <a:p>
            <a:pPr lvl="1"/>
            <a:r>
              <a:rPr kumimoji="1" lang="en-US" altLang="zh-CN" dirty="0" smtClean="0"/>
              <a:t>Literacy</a:t>
            </a:r>
          </a:p>
          <a:p>
            <a:pPr lvl="1"/>
            <a:r>
              <a:rPr kumimoji="1" lang="en-US" altLang="zh-CN" dirty="0" smtClean="0"/>
              <a:t>Education</a:t>
            </a:r>
            <a:endParaRPr kumimoji="1" lang="zh-CN" alt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06727" y="967628"/>
            <a:ext cx="8390922" cy="914400"/>
          </a:xfrm>
        </p:spPr>
        <p:txBody>
          <a:bodyPr/>
          <a:lstStyle/>
          <a:p>
            <a:r>
              <a:rPr kumimoji="1" lang="en-US" altLang="zh-CN" dirty="0" smtClean="0"/>
              <a:t>Health transitions shaped by: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896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9972" y="1743695"/>
            <a:ext cx="6096000" cy="3657599"/>
          </a:xfrm>
        </p:spPr>
        <p:txBody>
          <a:bodyPr/>
          <a:lstStyle/>
          <a:p>
            <a:r>
              <a:rPr kumimoji="1" lang="en-US" altLang="zh-CN" dirty="0" smtClean="0"/>
              <a:t>Data sources are variable by time and place</a:t>
            </a:r>
          </a:p>
          <a:p>
            <a:r>
              <a:rPr kumimoji="1" lang="en-US" altLang="zh-CN" dirty="0" smtClean="0"/>
              <a:t>Insufficient transparency</a:t>
            </a:r>
          </a:p>
          <a:p>
            <a:r>
              <a:rPr kumimoji="1" lang="en-US" altLang="zh-CN" dirty="0" smtClean="0"/>
              <a:t>National-level focus</a:t>
            </a:r>
          </a:p>
          <a:p>
            <a:r>
              <a:rPr kumimoji="1" lang="en-US" altLang="zh-CN" dirty="0" smtClean="0"/>
              <a:t>Skewed data</a:t>
            </a:r>
          </a:p>
          <a:p>
            <a:pPr lvl="1"/>
            <a:r>
              <a:rPr kumimoji="1" lang="en-US" altLang="zh-CN" dirty="0"/>
              <a:t>Disease epidemics</a:t>
            </a:r>
          </a:p>
          <a:p>
            <a:pPr lvl="1"/>
            <a:r>
              <a:rPr kumimoji="1" lang="en-US" altLang="zh-CN" dirty="0"/>
              <a:t>Invasion, war, conflict</a:t>
            </a:r>
          </a:p>
          <a:p>
            <a:pPr lvl="1"/>
            <a:r>
              <a:rPr kumimoji="1" lang="en-US" altLang="zh-CN" dirty="0"/>
              <a:t>Famine</a:t>
            </a:r>
          </a:p>
          <a:p>
            <a:pPr marL="384048" lvl="1" indent="0">
              <a:buNone/>
            </a:pPr>
            <a:endParaRPr kumimoji="1"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15535"/>
            <a:ext cx="7543800" cy="914400"/>
          </a:xfrm>
        </p:spPr>
        <p:txBody>
          <a:bodyPr/>
          <a:lstStyle/>
          <a:p>
            <a:r>
              <a:rPr kumimoji="1" lang="en-US" altLang="zh-CN" dirty="0" smtClean="0"/>
              <a:t>Problems with data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541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80522" y="2133089"/>
            <a:ext cx="6096000" cy="3657599"/>
          </a:xfrm>
        </p:spPr>
        <p:txBody>
          <a:bodyPr>
            <a:normAutofit/>
          </a:bodyPr>
          <a:lstStyle/>
          <a:p>
            <a:r>
              <a:rPr kumimoji="1" lang="en-US" altLang="zh-CN" sz="2000" dirty="0" smtClean="0"/>
              <a:t>Population tripled in 20</a:t>
            </a:r>
            <a:r>
              <a:rPr kumimoji="1" lang="en-US" altLang="zh-CN" sz="2000" baseline="30000" dirty="0" smtClean="0"/>
              <a:t>th</a:t>
            </a:r>
            <a:r>
              <a:rPr kumimoji="1" lang="en-US" altLang="zh-CN" sz="2000" dirty="0" smtClean="0"/>
              <a:t> century</a:t>
            </a:r>
          </a:p>
          <a:p>
            <a:pPr lvl="1"/>
            <a:r>
              <a:rPr kumimoji="1" lang="en-US" altLang="zh-CN" sz="2000" dirty="0" smtClean="0"/>
              <a:t>Estimated 430 million 1900; 1.3 billion 2000</a:t>
            </a:r>
          </a:p>
          <a:p>
            <a:r>
              <a:rPr kumimoji="1" lang="en-US" altLang="zh-CN" sz="2000" dirty="0" smtClean="0"/>
              <a:t>Birth and death rates dropped 1950-2000</a:t>
            </a:r>
          </a:p>
          <a:p>
            <a:r>
              <a:rPr kumimoji="1" lang="en-US" altLang="zh-CN" sz="2000" dirty="0" smtClean="0"/>
              <a:t>Population </a:t>
            </a:r>
            <a:r>
              <a:rPr kumimoji="1" lang="en-US" altLang="zh-CN" sz="2000" dirty="0" smtClean="0"/>
              <a:t>policy 1970-79:</a:t>
            </a:r>
            <a:endParaRPr kumimoji="1" lang="en-US" altLang="zh-CN" sz="2000" dirty="0" smtClean="0"/>
          </a:p>
          <a:p>
            <a:pPr lvl="1"/>
            <a:r>
              <a:rPr kumimoji="1" lang="en-US" altLang="zh-CN" sz="1800" dirty="0" smtClean="0"/>
              <a:t>Voluntary </a:t>
            </a:r>
            <a:r>
              <a:rPr kumimoji="1" lang="en-US" altLang="zh-CN" sz="1800" dirty="0" smtClean="0"/>
              <a:t>“late, long, few” policy</a:t>
            </a:r>
          </a:p>
          <a:p>
            <a:pPr lvl="1"/>
            <a:r>
              <a:rPr kumimoji="1" lang="en-US" altLang="zh-CN" sz="1800" dirty="0"/>
              <a:t>F</a:t>
            </a:r>
            <a:r>
              <a:rPr kumimoji="1" lang="en-US" altLang="zh-CN" sz="1800" dirty="0" smtClean="0"/>
              <a:t>ertility rate halved from 5.2 to </a:t>
            </a:r>
            <a:r>
              <a:rPr kumimoji="1" lang="en-US" altLang="zh-CN" sz="1800" dirty="0" smtClean="0"/>
              <a:t>2.9</a:t>
            </a:r>
            <a:endParaRPr kumimoji="1" lang="en-US" altLang="zh-CN" sz="1800" dirty="0" smtClean="0"/>
          </a:p>
          <a:p>
            <a:r>
              <a:rPr kumimoji="1" lang="en-US" altLang="zh-CN" sz="2000" dirty="0" smtClean="0"/>
              <a:t>Due to:</a:t>
            </a:r>
          </a:p>
          <a:p>
            <a:pPr lvl="1"/>
            <a:r>
              <a:rPr kumimoji="1" lang="en-US" altLang="zh-CN" sz="1800" dirty="0" smtClean="0"/>
              <a:t>Universal education</a:t>
            </a:r>
          </a:p>
          <a:p>
            <a:pPr lvl="1"/>
            <a:r>
              <a:rPr kumimoji="1" lang="en-US" altLang="zh-CN" sz="1800" dirty="0" smtClean="0"/>
              <a:t>Improved child survival</a:t>
            </a:r>
          </a:p>
          <a:p>
            <a:pPr lvl="1"/>
            <a:r>
              <a:rPr kumimoji="1" lang="en-US" altLang="zh-CN" sz="1800" dirty="0" smtClean="0"/>
              <a:t>Greater gender equality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720" y="877788"/>
            <a:ext cx="7543800" cy="914400"/>
          </a:xfrm>
        </p:spPr>
        <p:txBody>
          <a:bodyPr/>
          <a:lstStyle/>
          <a:p>
            <a:r>
              <a:rPr kumimoji="1" lang="en-US" altLang="zh-CN" dirty="0" smtClean="0"/>
              <a:t>China’s 20</a:t>
            </a:r>
            <a:r>
              <a:rPr kumimoji="1" lang="en-US" altLang="zh-CN" baseline="30000" dirty="0" smtClean="0"/>
              <a:t>th</a:t>
            </a:r>
            <a:r>
              <a:rPr kumimoji="1" lang="en-US" altLang="zh-CN" dirty="0" smtClean="0"/>
              <a:t>-century demographic transition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488" y="6240193"/>
            <a:ext cx="3865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dirty="0" smtClean="0"/>
              <a:t>Wang 2011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0640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4261" y="1763882"/>
            <a:ext cx="6096000" cy="3657599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Skewed sex ratio</a:t>
            </a:r>
          </a:p>
          <a:p>
            <a:pPr lvl="1"/>
            <a:r>
              <a:rPr kumimoji="1" lang="en-US" altLang="zh-CN" dirty="0" smtClean="0"/>
              <a:t>1.06 in 1979</a:t>
            </a:r>
          </a:p>
          <a:p>
            <a:pPr lvl="1"/>
            <a:r>
              <a:rPr kumimoji="1" lang="en-US" altLang="zh-CN" dirty="0" smtClean="0"/>
              <a:t>1.11 in 1988</a:t>
            </a:r>
          </a:p>
          <a:p>
            <a:pPr lvl="1"/>
            <a:r>
              <a:rPr kumimoji="1" lang="en-US" altLang="zh-CN" dirty="0" smtClean="0"/>
              <a:t>1.17 in 2001</a:t>
            </a:r>
          </a:p>
          <a:p>
            <a:r>
              <a:rPr kumimoji="1" lang="en-US" altLang="zh-CN" dirty="0" smtClean="0"/>
              <a:t>Problems?</a:t>
            </a:r>
          </a:p>
          <a:p>
            <a:pPr lvl="1"/>
            <a:r>
              <a:rPr kumimoji="1" lang="en-US" altLang="zh-CN" dirty="0" smtClean="0"/>
              <a:t>Trafficking of girls</a:t>
            </a:r>
          </a:p>
          <a:p>
            <a:pPr lvl="1"/>
            <a:r>
              <a:rPr kumimoji="1" lang="en-US" altLang="zh-CN" dirty="0" smtClean="0"/>
              <a:t>Commercial sex work industry</a:t>
            </a:r>
          </a:p>
          <a:p>
            <a:pPr lvl="1"/>
            <a:r>
              <a:rPr kumimoji="1" lang="en-US" altLang="zh-CN" dirty="0" smtClean="0"/>
              <a:t>STDs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8084" y="564475"/>
            <a:ext cx="7543800" cy="914400"/>
          </a:xfrm>
        </p:spPr>
        <p:txBody>
          <a:bodyPr/>
          <a:lstStyle/>
          <a:p>
            <a:r>
              <a:rPr kumimoji="1" lang="en-US" altLang="zh-CN" dirty="0" smtClean="0"/>
              <a:t>Demographics (cont.)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4261" y="5950273"/>
            <a:ext cx="1823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dirty="0" err="1" smtClean="0"/>
              <a:t>Davin</a:t>
            </a:r>
            <a:r>
              <a:rPr kumimoji="1" lang="en-US" altLang="zh-CN" sz="1400" dirty="0" smtClean="0"/>
              <a:t>  2007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6955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36222" y="1749114"/>
            <a:ext cx="6096000" cy="3657599"/>
          </a:xfrm>
        </p:spPr>
        <p:txBody>
          <a:bodyPr/>
          <a:lstStyle/>
          <a:p>
            <a:r>
              <a:rPr kumimoji="1" lang="en-US" altLang="zh-CN" dirty="0"/>
              <a:t>Aging population</a:t>
            </a:r>
          </a:p>
          <a:p>
            <a:pPr lvl="1"/>
            <a:r>
              <a:rPr kumimoji="1" lang="en-US" altLang="zh-CN" dirty="0"/>
              <a:t>5% &gt;</a:t>
            </a:r>
            <a:r>
              <a:rPr kumimoji="1" lang="en-US" altLang="zh-CN" dirty="0"/>
              <a:t>65 years </a:t>
            </a:r>
            <a:r>
              <a:rPr kumimoji="1" lang="en-US" altLang="zh-CN" dirty="0" smtClean="0"/>
              <a:t>in </a:t>
            </a:r>
            <a:r>
              <a:rPr kumimoji="1" lang="en-US" altLang="zh-CN" dirty="0"/>
              <a:t>1982</a:t>
            </a:r>
          </a:p>
          <a:p>
            <a:pPr lvl="1"/>
            <a:r>
              <a:rPr kumimoji="1" lang="en-US" altLang="zh-CN" dirty="0"/>
              <a:t>7.5</a:t>
            </a:r>
            <a:r>
              <a:rPr kumimoji="1" lang="en-US" altLang="zh-CN" dirty="0" smtClean="0"/>
              <a:t>% &gt;65 years </a:t>
            </a:r>
            <a:r>
              <a:rPr kumimoji="1" lang="en-US" altLang="zh-CN" dirty="0"/>
              <a:t>in 2012</a:t>
            </a:r>
          </a:p>
          <a:p>
            <a:pPr lvl="1"/>
            <a:r>
              <a:rPr kumimoji="1" lang="en-US" altLang="zh-CN" dirty="0" smtClean="0"/>
              <a:t>&gt;65 expected </a:t>
            </a:r>
            <a:r>
              <a:rPr kumimoji="1" lang="en-US" altLang="zh-CN" dirty="0"/>
              <a:t>to rise to more than 15% by 2025</a:t>
            </a:r>
          </a:p>
          <a:p>
            <a:pPr marL="384048" lvl="1" indent="0">
              <a:buNone/>
            </a:pPr>
            <a:endParaRPr kumimoji="1" lang="zh-CN" altLang="en-US" dirty="0"/>
          </a:p>
          <a:p>
            <a:r>
              <a:rPr kumimoji="1" lang="en-US" altLang="zh-CN" dirty="0" smtClean="0"/>
              <a:t>Rural-urban migration</a:t>
            </a:r>
          </a:p>
          <a:p>
            <a:pPr lvl="1"/>
            <a:r>
              <a:rPr kumimoji="1" lang="en-US" altLang="zh-CN" dirty="0" smtClean="0"/>
              <a:t>12% urban in 1950</a:t>
            </a:r>
          </a:p>
          <a:p>
            <a:pPr lvl="1"/>
            <a:r>
              <a:rPr kumimoji="1" lang="en-US" altLang="zh-CN" dirty="0" smtClean="0"/>
              <a:t>50% urban in 2012</a:t>
            </a:r>
          </a:p>
          <a:p>
            <a:pPr marL="384048" lvl="1" indent="0">
              <a:buNone/>
            </a:pPr>
            <a:endParaRPr kumimoji="1"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59546"/>
            <a:ext cx="7543800" cy="914400"/>
          </a:xfrm>
        </p:spPr>
        <p:txBody>
          <a:bodyPr/>
          <a:lstStyle/>
          <a:p>
            <a:r>
              <a:rPr kumimoji="1" lang="en-US" altLang="zh-CN" dirty="0" smtClean="0"/>
              <a:t>Demographics, cont.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2225" y="6003005"/>
            <a:ext cx="1674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dirty="0" err="1" smtClean="0"/>
              <a:t>Davin</a:t>
            </a:r>
            <a:r>
              <a:rPr kumimoji="1" lang="en-US" altLang="zh-CN" sz="1400" dirty="0" smtClean="0"/>
              <a:t>, 2007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2013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91" y="2317079"/>
            <a:ext cx="1943100" cy="221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5450" y="2317079"/>
            <a:ext cx="1965166" cy="221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7243" y="2317079"/>
            <a:ext cx="2010272" cy="221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210832" y="1008746"/>
            <a:ext cx="5396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Figure 3 – Age structure of China (1950, 2010, 2050)</a:t>
            </a:r>
          </a:p>
        </p:txBody>
      </p:sp>
      <p:sp>
        <p:nvSpPr>
          <p:cNvPr id="9" name="Rectangle 8"/>
          <p:cNvSpPr/>
          <p:nvPr/>
        </p:nvSpPr>
        <p:spPr>
          <a:xfrm>
            <a:off x="957291" y="5710630"/>
            <a:ext cx="3001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/>
              <a:t>Source:(United Nations 2011)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9195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5519" y="1847803"/>
            <a:ext cx="6096000" cy="3657599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Shifts in burden of disease </a:t>
            </a:r>
          </a:p>
          <a:p>
            <a:pPr marL="18288" indent="0">
              <a:buNone/>
            </a:pP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High fertility, high mortality (pre-transition)</a:t>
            </a:r>
          </a:p>
          <a:p>
            <a:pPr lvl="2"/>
            <a:r>
              <a:rPr kumimoji="1" lang="en-US" altLang="zh-CN" dirty="0" smtClean="0"/>
              <a:t>Characterized by infectious disease</a:t>
            </a:r>
          </a:p>
          <a:p>
            <a:pPr lvl="1"/>
            <a:r>
              <a:rPr kumimoji="1" lang="en-US" altLang="zh-CN" dirty="0" smtClean="0"/>
              <a:t>High fertility, low mortality (transition)</a:t>
            </a:r>
          </a:p>
          <a:p>
            <a:pPr lvl="2"/>
            <a:r>
              <a:rPr kumimoji="1" lang="en-US" altLang="zh-CN" dirty="0" smtClean="0"/>
              <a:t>Medical advances prolong life expectancy</a:t>
            </a:r>
          </a:p>
          <a:p>
            <a:pPr lvl="1"/>
            <a:r>
              <a:rPr kumimoji="1" lang="en-US" altLang="zh-CN" dirty="0" smtClean="0"/>
              <a:t>Low fertility, low mortality (post-transition)</a:t>
            </a:r>
          </a:p>
          <a:p>
            <a:pPr lvl="2"/>
            <a:r>
              <a:rPr kumimoji="1" lang="en-US" altLang="zh-CN" dirty="0" smtClean="0"/>
              <a:t>Increased life expectancy, medical advances, chronic disease</a:t>
            </a:r>
          </a:p>
          <a:p>
            <a:pPr marL="749808" lvl="2" indent="0">
              <a:buNone/>
            </a:pPr>
            <a:endParaRPr kumimoji="1" lang="en-US" altLang="zh-C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4184" y="489989"/>
            <a:ext cx="7543800" cy="914400"/>
          </a:xfrm>
        </p:spPr>
        <p:txBody>
          <a:bodyPr/>
          <a:lstStyle/>
          <a:p>
            <a:r>
              <a:rPr kumimoji="1" lang="en-US" altLang="zh-CN" dirty="0" smtClean="0"/>
              <a:t>Epidemiologic Transition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5519" y="6060726"/>
            <a:ext cx="1544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dirty="0" err="1" smtClean="0"/>
              <a:t>Omran</a:t>
            </a:r>
            <a:r>
              <a:rPr kumimoji="1" lang="en-US" altLang="zh-CN" sz="1400" dirty="0" smtClean="0"/>
              <a:t> 1970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3069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142</TotalTime>
  <Words>462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宋体</vt:lpstr>
      <vt:lpstr>Palatino Linotype</vt:lpstr>
      <vt:lpstr>Wingdings</vt:lpstr>
      <vt:lpstr>Elemental</vt:lpstr>
      <vt:lpstr>Document</vt:lpstr>
      <vt:lpstr>China’s Health Transitions</vt:lpstr>
      <vt:lpstr>Health transitions</vt:lpstr>
      <vt:lpstr>Health transitions shaped by:</vt:lpstr>
      <vt:lpstr>Problems with data</vt:lpstr>
      <vt:lpstr>China’s 20th-century demographic transition</vt:lpstr>
      <vt:lpstr>Demographics (cont.)</vt:lpstr>
      <vt:lpstr>Demographics, cont.</vt:lpstr>
      <vt:lpstr>PowerPoint Presentation</vt:lpstr>
      <vt:lpstr>Epidemiologic Transition</vt:lpstr>
      <vt:lpstr>PowerPoint Presentation</vt:lpstr>
      <vt:lpstr>PowerPoint Presentation</vt:lpstr>
      <vt:lpstr>PowerPoint Presentation</vt:lpstr>
      <vt:lpstr>PowerPoint Presentation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China’s Health Transitions</dc:title>
  <dc:creator>Tina Johnson</dc:creator>
  <cp:lastModifiedBy>Phillips, Tina Michelle</cp:lastModifiedBy>
  <cp:revision>18</cp:revision>
  <dcterms:created xsi:type="dcterms:W3CDTF">2013-02-11T19:28:14Z</dcterms:created>
  <dcterms:modified xsi:type="dcterms:W3CDTF">2013-10-21T17:28:31Z</dcterms:modified>
</cp:coreProperties>
</file>