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9" r:id="rId3"/>
    <p:sldId id="280" r:id="rId4"/>
    <p:sldId id="281" r:id="rId5"/>
    <p:sldId id="282" r:id="rId6"/>
    <p:sldId id="270" r:id="rId7"/>
    <p:sldId id="271" r:id="rId8"/>
    <p:sldId id="279" r:id="rId9"/>
    <p:sldId id="272" r:id="rId10"/>
    <p:sldId id="274" r:id="rId11"/>
    <p:sldId id="273" r:id="rId12"/>
    <p:sldId id="275" r:id="rId13"/>
    <p:sldId id="264" r:id="rId14"/>
    <p:sldId id="265" r:id="rId15"/>
    <p:sldId id="266" r:id="rId16"/>
    <p:sldId id="268" r:id="rId17"/>
    <p:sldId id="276" r:id="rId18"/>
    <p:sldId id="277" r:id="rId19"/>
    <p:sldId id="278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AE495-52F5-4580-B59E-0492C9D99825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71ABB-A16D-4BA5-A9A6-DCAE6110E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1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p. 467; 468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71ABB-A16D-4BA5-A9A6-DCAE6110EC4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7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E04740-C9E9-4F4E-920C-9198B58A79A6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6A180A-9AB0-4B2E-9290-E35CAF993DD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emsoc/Publications/Michelson_DisputePagoda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Law, Politics and Society in Contemporary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900" dirty="0" smtClean="0"/>
              <a:t>Neil J. Diamant</a:t>
            </a:r>
          </a:p>
          <a:p>
            <a:r>
              <a:rPr lang="en-US" sz="3900" dirty="0" smtClean="0"/>
              <a:t>Dickinson College</a:t>
            </a:r>
            <a:endParaRPr lang="en-US" sz="3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of law is to empower those who had been previously exploited, to exact “class revenge” upon former oppressors</a:t>
            </a:r>
          </a:p>
          <a:p>
            <a:r>
              <a:rPr lang="en-US" dirty="0" smtClean="0"/>
              <a:t>Examples: Land Reform Law (1950); Marriage Law (1950)</a:t>
            </a:r>
          </a:p>
          <a:p>
            <a:r>
              <a:rPr lang="en-US" dirty="0" smtClean="0"/>
              <a:t>Either way, law is not neutral or objective</a:t>
            </a:r>
          </a:p>
          <a:p>
            <a:r>
              <a:rPr lang="en-US" dirty="0" smtClean="0"/>
              <a:t>China today is no longer revolutionary, so whose interests does law serve?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“instrumentalist”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Law should serve political goals—economic modernization and maintaining CCP rule </a:t>
            </a:r>
          </a:p>
          <a:p>
            <a:r>
              <a:rPr lang="en-US" dirty="0" smtClean="0"/>
              <a:t>In Chinese: “</a:t>
            </a:r>
            <a:r>
              <a:rPr lang="zh-CN" altLang="en-US" dirty="0" smtClean="0"/>
              <a:t>依法治国</a:t>
            </a:r>
            <a:r>
              <a:rPr lang="en-US" altLang="zh-CN" dirty="0" smtClean="0"/>
              <a:t>” (use law to govern/rule </a:t>
            </a:r>
            <a:r>
              <a:rPr lang="en-US" altLang="zh-CN" dirty="0" smtClean="0">
                <a:solidFill>
                  <a:srgbClr val="FF0000"/>
                </a:solidFill>
              </a:rPr>
              <a:t>by</a:t>
            </a:r>
            <a:r>
              <a:rPr lang="en-US" altLang="zh-CN" dirty="0" smtClean="0"/>
              <a:t> law)</a:t>
            </a:r>
          </a:p>
          <a:p>
            <a:r>
              <a:rPr lang="en-US" dirty="0">
                <a:solidFill>
                  <a:srgbClr val="FF0000"/>
                </a:solidFill>
              </a:rPr>
              <a:t>Rule </a:t>
            </a:r>
            <a:r>
              <a:rPr lang="en-US" i="1" dirty="0">
                <a:solidFill>
                  <a:srgbClr val="FF0000"/>
                </a:solidFill>
              </a:rPr>
              <a:t>by</a:t>
            </a:r>
            <a:r>
              <a:rPr lang="en-US" dirty="0">
                <a:solidFill>
                  <a:srgbClr val="FF0000"/>
                </a:solidFill>
              </a:rPr>
              <a:t> law</a:t>
            </a:r>
            <a:r>
              <a:rPr lang="en-US" dirty="0"/>
              <a:t> was articulated in reform era as a response to Maoist terror in the Cultural Revolution (1966-1976</a:t>
            </a:r>
            <a:r>
              <a:rPr lang="en-US" dirty="0" smtClean="0"/>
              <a:t>)</a:t>
            </a:r>
            <a:endParaRPr lang="en-US" altLang="zh-CN" dirty="0" smtClean="0"/>
          </a:p>
          <a:p>
            <a:r>
              <a:rPr lang="en-US" dirty="0"/>
              <a:t>Critical function of law:  “channel” grievances into state-controlled disputing </a:t>
            </a:r>
            <a:r>
              <a:rPr lang="en-US" dirty="0" smtClean="0"/>
              <a:t>forums</a:t>
            </a:r>
            <a:endParaRPr lang="en-US" altLang="zh-CN" dirty="0" smtClean="0"/>
          </a:p>
          <a:p>
            <a:r>
              <a:rPr lang="en-US" dirty="0" smtClean="0"/>
              <a:t>Contrasting perspective:  rule </a:t>
            </a:r>
            <a:r>
              <a:rPr lang="en-US" dirty="0" smtClean="0">
                <a:solidFill>
                  <a:srgbClr val="FF0000"/>
                </a:solidFill>
              </a:rPr>
              <a:t>of</a:t>
            </a:r>
            <a:r>
              <a:rPr lang="en-US" dirty="0" smtClean="0"/>
              <a:t> law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Rule </a:t>
            </a:r>
            <a:r>
              <a:rPr lang="en-US" i="1" dirty="0" smtClean="0">
                <a:solidFill>
                  <a:srgbClr val="FF0000"/>
                </a:solidFill>
              </a:rPr>
              <a:t>of</a:t>
            </a:r>
            <a:r>
              <a:rPr lang="en-US" dirty="0" smtClean="0">
                <a:solidFill>
                  <a:srgbClr val="FF0000"/>
                </a:solidFill>
              </a:rPr>
              <a:t> law</a:t>
            </a:r>
            <a:r>
              <a:rPr lang="en-US" dirty="0" smtClean="0"/>
              <a:t>, or “constitutional governance” is often associated with Western-style democracy, which Chinese ruling elites reject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4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Law in Politics: Status and Structure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Chinese law is a composite of Legalist, Confucian, Marxist, instrumentalist and “</a:t>
            </a:r>
            <a:r>
              <a:rPr lang="en-US" dirty="0" smtClean="0">
                <a:solidFill>
                  <a:srgbClr val="FF0000"/>
                </a:solidFill>
              </a:rPr>
              <a:t>civil law</a:t>
            </a:r>
            <a:r>
              <a:rPr lang="en-US" dirty="0" smtClean="0"/>
              <a:t>” legal traditions (originating in Roman Law, French and German Law) not “common law” (UK and its former colonies-the US, Australia, NZ, India etc.)</a:t>
            </a:r>
          </a:p>
          <a:p>
            <a:r>
              <a:rPr lang="en-US" dirty="0" smtClean="0"/>
              <a:t>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civil law tradition</a:t>
            </a:r>
            <a:r>
              <a:rPr lang="en-US" dirty="0" smtClean="0"/>
              <a:t>: judge is a “bureaucrat/administrator,” </a:t>
            </a:r>
            <a:r>
              <a:rPr lang="en-US" i="1" dirty="0" smtClean="0"/>
              <a:t>not</a:t>
            </a:r>
            <a:r>
              <a:rPr lang="en-US" dirty="0" smtClean="0"/>
              <a:t> a black-robed “sage”</a:t>
            </a:r>
          </a:p>
          <a:p>
            <a:pPr marL="0" indent="0">
              <a:buNone/>
            </a:pPr>
            <a:r>
              <a:rPr lang="en-US" dirty="0" smtClean="0"/>
              <a:t>     --Strong aversion to policy-making from the bench </a:t>
            </a:r>
          </a:p>
          <a:p>
            <a:r>
              <a:rPr lang="en-US" dirty="0" smtClean="0"/>
              <a:t>Ideas of “separation of powers” and “checks and balances” never </a:t>
            </a:r>
            <a:r>
              <a:rPr lang="en-US" dirty="0"/>
              <a:t> </a:t>
            </a:r>
            <a:r>
              <a:rPr lang="en-US" dirty="0" smtClean="0"/>
              <a:t>enforced; very limited judicial review </a:t>
            </a:r>
          </a:p>
          <a:p>
            <a:r>
              <a:rPr lang="en-US" dirty="0" smtClean="0"/>
              <a:t>Critically, local courts receive their funding from local governments; are not “above” other agencies; Communist Party operates </a:t>
            </a:r>
            <a:r>
              <a:rPr lang="en-US" i="1" dirty="0" smtClean="0"/>
              <a:t>inside</a:t>
            </a:r>
            <a:r>
              <a:rPr lang="en-US" dirty="0" smtClean="0"/>
              <a:t> courts.</a:t>
            </a:r>
          </a:p>
        </p:txBody>
      </p:sp>
    </p:spTree>
    <p:extLst>
      <p:ext uri="{BB962C8B-B14F-4D97-AF65-F5344CB8AC3E}">
        <p14:creationId xmlns:p14="http://schemas.microsoft.com/office/powerpoint/2010/main" val="7606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China has more than 900,000 laws and regulations, in addition to hundreds of thousands of judicial decisions. It’s not a “lawless” place </a:t>
            </a:r>
            <a:r>
              <a:rPr lang="en-US" i="1" dirty="0" smtClean="0"/>
              <a:t>textually</a:t>
            </a:r>
            <a:r>
              <a:rPr lang="en-US" dirty="0" smtClean="0"/>
              <a:t> speaking</a:t>
            </a:r>
          </a:p>
          <a:p>
            <a:r>
              <a:rPr lang="en-US" dirty="0" smtClean="0"/>
              <a:t>Thanks to state publicity efforts, many are aware of laws and policies and think government should take them seriously</a:t>
            </a:r>
          </a:p>
          <a:p>
            <a:r>
              <a:rPr lang="en-US" dirty="0" smtClean="0"/>
              <a:t>The state is </a:t>
            </a:r>
            <a:r>
              <a:rPr lang="en-US" dirty="0" smtClean="0">
                <a:solidFill>
                  <a:srgbClr val="FF0000"/>
                </a:solidFill>
              </a:rPr>
              <a:t>not monolithic</a:t>
            </a:r>
            <a:r>
              <a:rPr lang="en-US" dirty="0" smtClean="0"/>
              <a:t> (by a long shot); the Chinese Communist Party has roughly 80m members</a:t>
            </a:r>
          </a:p>
          <a:p>
            <a:r>
              <a:rPr lang="en-US" dirty="0" smtClean="0"/>
              <a:t>Foreign investors and local business elites have a stake in enforcement; same for IPR </a:t>
            </a:r>
            <a:r>
              <a:rPr lang="en-US" dirty="0"/>
              <a:t>i</a:t>
            </a:r>
            <a:r>
              <a:rPr lang="en-US" dirty="0" smtClean="0"/>
              <a:t>ssues</a:t>
            </a:r>
          </a:p>
          <a:p>
            <a:r>
              <a:rPr lang="en-US" dirty="0"/>
              <a:t>P</a:t>
            </a:r>
            <a:r>
              <a:rPr lang="en-US" dirty="0" smtClean="0"/>
              <a:t>rosperity enhances available legal resources (lawyers etc.); poverty increases grievances and demand for law.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Judicial 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Multiple considerations, including:</a:t>
            </a:r>
          </a:p>
          <a:p>
            <a:r>
              <a:rPr lang="en-US" dirty="0" smtClean="0"/>
              <a:t>What is the text of the law and its “basic spirit”</a:t>
            </a:r>
          </a:p>
          <a:p>
            <a:r>
              <a:rPr lang="en-US" dirty="0" smtClean="0"/>
              <a:t>How “politicized” is the case? </a:t>
            </a:r>
          </a:p>
          <a:p>
            <a:r>
              <a:rPr lang="en-US" dirty="0" smtClean="0"/>
              <a:t>Who are the parties? “One-</a:t>
            </a:r>
            <a:r>
              <a:rPr lang="en-US" dirty="0" err="1" smtClean="0"/>
              <a:t>shotters</a:t>
            </a:r>
            <a:r>
              <a:rPr lang="en-US" dirty="0" smtClean="0"/>
              <a:t>”  and “Repeat Players” (Marc </a:t>
            </a:r>
            <a:r>
              <a:rPr lang="en-US" dirty="0" err="1" smtClean="0"/>
              <a:t>Galanter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 legal resources are mobilized by parties?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Extra-legal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factors</a:t>
            </a:r>
            <a:r>
              <a:rPr lang="en-US" dirty="0" smtClean="0"/>
              <a:t>:  </a:t>
            </a:r>
            <a:r>
              <a:rPr lang="en-US" i="1" dirty="0" err="1" smtClean="0"/>
              <a:t>guanxi</a:t>
            </a:r>
            <a:r>
              <a:rPr lang="en-US" dirty="0" smtClean="0"/>
              <a:t>; national media attention, including international; central state intervention; protests; allies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Environmental protection laws (e.g., Law on the Prevention and Control of Water Pollution)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Labor Contract Law (2008, Art. 8: “When hiring workers, the employer shall faithfully notify them of the job contents, conditions and place, occupational harm, work safety status, remuneration, and other information as required by the workers)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19 year-old striking worker at the Honda Lock auto parts factory in </a:t>
            </a:r>
            <a:r>
              <a:rPr lang="en-US" dirty="0" err="1" smtClean="0"/>
              <a:t>Zhongshan</a:t>
            </a:r>
            <a:r>
              <a:rPr lang="en-US" dirty="0" smtClean="0"/>
              <a:t>, South China: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dirty="0" smtClean="0"/>
              <a:t> “We heard about the new labor law, but we don’t know the details. We know we should fight for our rights.”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sz="2800" dirty="0" smtClean="0"/>
              <a:t>The disputing triangle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        vs.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  The disputing pagoda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890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“Disputing Pyramid” (US data, 1980s)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users.polisci.wisc.edu/kritzer/research/CLRP/clrpfi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6537957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6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Ethan Michelson’s “Dispute Pagoda”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http://www.indiana.edu/~</a:t>
            </a:r>
            <a:r>
              <a:rPr lang="en-US" dirty="0" smtClean="0">
                <a:hlinkClick r:id="rId3"/>
              </a:rPr>
              <a:t>emsoc/Publications/Michelson_DisputePagoda.pdf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72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Background: Legalist, Confucian, Marxist and “instrumentalist” views of law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Law in Politics:  Status and Structure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Law in Action: Judges, cases and policy domains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Accessing Law: Disputing Pyramids and Pagodas </a:t>
            </a:r>
          </a:p>
          <a:p>
            <a:r>
              <a:rPr lang="en-US" dirty="0" smtClean="0"/>
              <a:t>Summary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6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law matter? “Depends” is best answer; law is but one way of resolving problems. </a:t>
            </a:r>
          </a:p>
          <a:p>
            <a:r>
              <a:rPr lang="en-US" dirty="0" smtClean="0"/>
              <a:t>Contingency model, with multiple contending parties</a:t>
            </a:r>
          </a:p>
          <a:p>
            <a:r>
              <a:rPr lang="en-US" dirty="0" smtClean="0"/>
              <a:t>As in most capitalist countries, concern that </a:t>
            </a:r>
            <a:r>
              <a:rPr lang="en-US" i="1" dirty="0" smtClean="0"/>
              <a:t>elites</a:t>
            </a:r>
            <a:r>
              <a:rPr lang="en-US" dirty="0" smtClean="0"/>
              <a:t> will use law to advance their interests and protect the status quo.  Law will be a weapon in their arsenal</a:t>
            </a:r>
          </a:p>
          <a:p>
            <a:r>
              <a:rPr lang="en-US" dirty="0" smtClean="0"/>
              <a:t>Lacking sufficient access to law, weaker groups will try to mobilize in other ways, sometimes disruptive</a:t>
            </a:r>
          </a:p>
          <a:p>
            <a:r>
              <a:rPr lang="en-US" dirty="0" smtClean="0"/>
              <a:t>“Rule of Law” attractive to many, but threatens current power structure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Confucius </a:t>
            </a:r>
            <a:r>
              <a:rPr lang="en-US" altLang="zh-CN" sz="5400" dirty="0">
                <a:ea typeface="SimSun" pitchFamily="2" charset="-122"/>
              </a:rPr>
              <a:t>(</a:t>
            </a:r>
            <a:r>
              <a:rPr lang="zh-CN" altLang="en-US" sz="5400" dirty="0">
                <a:ea typeface="SimSun" pitchFamily="2" charset="-122"/>
              </a:rPr>
              <a:t>孔夫子）</a:t>
            </a:r>
            <a:r>
              <a:rPr lang="en-US" altLang="zh-CN" sz="5400" dirty="0">
                <a:ea typeface="SimSun" pitchFamily="2" charset="-122"/>
              </a:rPr>
              <a:t>551-479 BC</a:t>
            </a:r>
            <a:endParaRPr lang="en-US" dirty="0"/>
          </a:p>
        </p:txBody>
      </p:sp>
      <p:pic>
        <p:nvPicPr>
          <p:cNvPr id="4" name="Picture 4" descr="Confucius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00400" y="1905000"/>
            <a:ext cx="2430244" cy="4663440"/>
          </a:xfrm>
          <a:noFill/>
        </p:spPr>
      </p:pic>
    </p:spTree>
    <p:extLst>
      <p:ext uri="{BB962C8B-B14F-4D97-AF65-F5344CB8AC3E}">
        <p14:creationId xmlns:p14="http://schemas.microsoft.com/office/powerpoint/2010/main" val="42478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Map </a:t>
            </a:r>
            <a:r>
              <a:rPr lang="en-US" sz="3200" dirty="0"/>
              <a:t>of China </a:t>
            </a:r>
            <a:r>
              <a:rPr lang="en-US" sz="3200" dirty="0" smtClean="0"/>
              <a:t>Warring States Period (</a:t>
            </a:r>
            <a:r>
              <a:rPr lang="en-US" altLang="zh-CN" sz="3200" dirty="0" smtClean="0">
                <a:ea typeface="SimSun" pitchFamily="2" charset="-122"/>
              </a:rPr>
              <a:t>403-221 BC)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4" name="Picture 7" descr="chunqiu_Page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905000"/>
            <a:ext cx="7119560" cy="4389120"/>
          </a:xfrm>
        </p:spPr>
      </p:pic>
    </p:spTree>
    <p:extLst>
      <p:ext uri="{BB962C8B-B14F-4D97-AF65-F5344CB8AC3E}">
        <p14:creationId xmlns:p14="http://schemas.microsoft.com/office/powerpoint/2010/main" val="37273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get order?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Legalist School:  Assumes that human nature is basically selfish and deceitful.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restore order harsh punishments against offenders is necessary as a matter of justice and deterrence;  law should apply equally to everyone, regardless of status.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Legalism was enforced as a doctrine of state during China’s first unified dynasty (Qin: 221-206 BC).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Has been said to influence contemporary Chinese view of </a:t>
            </a:r>
            <a:r>
              <a:rPr lang="en-US" b="1" dirty="0" smtClean="0"/>
              <a:t>criminal law</a:t>
            </a:r>
            <a:r>
              <a:rPr lang="en-US" dirty="0" smtClean="0"/>
              <a:t> in particular.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8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Confucianism and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Basic assumption: Human nature is </a:t>
            </a:r>
            <a:r>
              <a:rPr lang="en-US" b="1" dirty="0" smtClean="0"/>
              <a:t>basically good</a:t>
            </a:r>
            <a:r>
              <a:rPr lang="en-US" dirty="0" smtClean="0"/>
              <a:t>, and people can be educated.  Key issue: need moral leaders.</a:t>
            </a:r>
          </a:p>
          <a:p>
            <a:r>
              <a:rPr lang="en-US" dirty="0" smtClean="0"/>
              <a:t>“The </a:t>
            </a:r>
            <a:r>
              <a:rPr lang="en-US" dirty="0">
                <a:solidFill>
                  <a:srgbClr val="FF0000"/>
                </a:solidFill>
              </a:rPr>
              <a:t>virtue</a:t>
            </a:r>
            <a:r>
              <a:rPr lang="en-US" dirty="0"/>
              <a:t> of the gentleman is like the wind, the virtue of a small person like the grass. When the wind blows over it, the grass must </a:t>
            </a:r>
            <a:r>
              <a:rPr lang="en-US" dirty="0" smtClean="0"/>
              <a:t>bend”</a:t>
            </a:r>
          </a:p>
          <a:p>
            <a:r>
              <a:rPr lang="en-US" dirty="0"/>
              <a:t>The </a:t>
            </a:r>
            <a:r>
              <a:rPr lang="en-US" i="1" dirty="0"/>
              <a:t>more</a:t>
            </a:r>
            <a:r>
              <a:rPr lang="en-US" dirty="0"/>
              <a:t> reliance on law, the </a:t>
            </a:r>
            <a:r>
              <a:rPr lang="en-US" i="1" dirty="0"/>
              <a:t>less</a:t>
            </a:r>
            <a:r>
              <a:rPr lang="en-US" dirty="0"/>
              <a:t> legitimate the </a:t>
            </a:r>
            <a:r>
              <a:rPr lang="en-US" dirty="0" smtClean="0"/>
              <a:t>ruler</a:t>
            </a:r>
          </a:p>
          <a:p>
            <a:r>
              <a:rPr lang="en-US" dirty="0"/>
              <a:t>Laws should reflect one’s position in the status hierarchy; different punishments for different people and offenses. No notion of “universal law” applied to everyone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i="1" dirty="0"/>
              <a:t>lawsuit</a:t>
            </a:r>
            <a:r>
              <a:rPr lang="en-US" dirty="0"/>
              <a:t> reflects the pursuit of </a:t>
            </a:r>
            <a:r>
              <a:rPr lang="en-US" i="1" dirty="0"/>
              <a:t>self-interest</a:t>
            </a:r>
            <a:r>
              <a:rPr lang="en-US" dirty="0"/>
              <a:t>, which should be frowned upon and discouraged.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6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resolve disputes: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Stress </a:t>
            </a:r>
            <a:r>
              <a:rPr lang="en-US" dirty="0"/>
              <a:t>should be placed on restoring </a:t>
            </a:r>
            <a:r>
              <a:rPr lang="en-US" i="1" dirty="0"/>
              <a:t>harmony</a:t>
            </a:r>
            <a:r>
              <a:rPr lang="en-US" dirty="0"/>
              <a:t> between people. Hence, </a:t>
            </a:r>
            <a:r>
              <a:rPr lang="en-US" i="1" dirty="0">
                <a:solidFill>
                  <a:srgbClr val="FF0000"/>
                </a:solidFill>
              </a:rPr>
              <a:t>mediation</a:t>
            </a:r>
            <a:r>
              <a:rPr lang="en-US" dirty="0"/>
              <a:t> </a:t>
            </a:r>
            <a:r>
              <a:rPr lang="en-US" dirty="0" smtClean="0"/>
              <a:t>was considered </a:t>
            </a:r>
            <a:r>
              <a:rPr lang="en-US" dirty="0"/>
              <a:t>more important than </a:t>
            </a:r>
            <a:r>
              <a:rPr lang="en-US" i="1" dirty="0">
                <a:solidFill>
                  <a:srgbClr val="FF0000"/>
                </a:solidFill>
              </a:rPr>
              <a:t>adjudication</a:t>
            </a:r>
            <a:r>
              <a:rPr lang="en-US" dirty="0"/>
              <a:t>. </a:t>
            </a:r>
            <a:r>
              <a:rPr lang="en-US" dirty="0" smtClean="0"/>
              <a:t>Adjudication </a:t>
            </a:r>
            <a:r>
              <a:rPr lang="en-US" dirty="0"/>
              <a:t>results in winners and losers, and thus encourages selfishness and the desire for revenge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Studies by Wall and Blum (1980s) on PRC: “every dispute is mediated.”  Reflection of Confucian influence.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However, in practice, the Confucian model was a </a:t>
            </a:r>
            <a:r>
              <a:rPr lang="en-US" i="1" dirty="0" smtClean="0"/>
              <a:t>normative</a:t>
            </a:r>
            <a:r>
              <a:rPr lang="en-US" dirty="0" smtClean="0"/>
              <a:t> one, thus frequently disregarded as people pursued self and family interests through litigation, feuding and other means (see Diamant, 2000).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0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mediation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Still pervasive in China, even when not preferred by the parties (same in Japan as well)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Includes: judicial mediation, bureaucratic agencies, village governments and more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government claims that mediation is more deeply rooted in Chinese traditions than lawsuits, which are sometimes said to reflect Western individualism.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2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 and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Core assumption about political power: </a:t>
            </a:r>
            <a:r>
              <a:rPr lang="en-US" dirty="0"/>
              <a:t>in most circumstances the </a:t>
            </a:r>
            <a:r>
              <a:rPr lang="en-US" dirty="0" smtClean="0"/>
              <a:t>state represents the interests of the dominant economic class.</a:t>
            </a:r>
          </a:p>
          <a:p>
            <a:r>
              <a:rPr lang="en-US" dirty="0" smtClean="0"/>
              <a:t>Under capitalism, economic elites control the state apparatus.</a:t>
            </a:r>
          </a:p>
          <a:p>
            <a:r>
              <a:rPr lang="en-US" dirty="0" smtClean="0"/>
              <a:t>Law is one weapon in the state’s coercive arsenal to prevent revolution and maintain class domination. Example: factory owners call in the police to haul away striking workers</a:t>
            </a:r>
          </a:p>
          <a:p>
            <a:r>
              <a:rPr lang="en-US" dirty="0" smtClean="0"/>
              <a:t>According to </a:t>
            </a:r>
            <a:r>
              <a:rPr lang="en-US" b="1" dirty="0" smtClean="0"/>
              <a:t>Antonio Gramsci</a:t>
            </a:r>
            <a:r>
              <a:rPr lang="en-US" dirty="0"/>
              <a:t> </a:t>
            </a:r>
            <a:r>
              <a:rPr lang="en-US" dirty="0" smtClean="0"/>
              <a:t>(1891-1937) law also operates on an ideological level by producing “myths” about its fairness. For example, “free will” in contract law.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525</TotalTime>
  <Words>1202</Words>
  <Application>Microsoft Office PowerPoint</Application>
  <PresentationFormat>On-screen Show (4:3)</PresentationFormat>
  <Paragraphs>111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Law, Politics and Society in Contemporary China</vt:lpstr>
      <vt:lpstr>Outline</vt:lpstr>
      <vt:lpstr>Confucius (孔夫子）551-479 BC</vt:lpstr>
      <vt:lpstr>Map of China Warring States Period (403-221 BC) </vt:lpstr>
      <vt:lpstr>How to get order?</vt:lpstr>
      <vt:lpstr>Confucianism and Law</vt:lpstr>
      <vt:lpstr>To resolve disputes:</vt:lpstr>
      <vt:lpstr>The role of mediation </vt:lpstr>
      <vt:lpstr>Marx and Law</vt:lpstr>
      <vt:lpstr>In revolution</vt:lpstr>
      <vt:lpstr>The “instrumentalist” perspective</vt:lpstr>
      <vt:lpstr>Law in Politics: Status and Structure</vt:lpstr>
      <vt:lpstr>Law in Action</vt:lpstr>
      <vt:lpstr>Judicial decision-making</vt:lpstr>
      <vt:lpstr>Examples</vt:lpstr>
      <vt:lpstr>PowerPoint Presentation</vt:lpstr>
      <vt:lpstr>Accessing Law</vt:lpstr>
      <vt:lpstr>The “Disputing Pyramid” (US data, 1980s)</vt:lpstr>
      <vt:lpstr>Ethan Michelson’s “Dispute Pagoda”</vt:lpstr>
      <vt:lpstr>                    Summary</vt:lpstr>
    </vt:vector>
  </TitlesOfParts>
  <Company>Library and Information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Law Matter in China?</dc:title>
  <dc:creator>Dickinson College</dc:creator>
  <cp:lastModifiedBy>ITConsult</cp:lastModifiedBy>
  <cp:revision>75</cp:revision>
  <dcterms:created xsi:type="dcterms:W3CDTF">2011-03-14T19:33:39Z</dcterms:created>
  <dcterms:modified xsi:type="dcterms:W3CDTF">2013-10-25T14:40:24Z</dcterms:modified>
</cp:coreProperties>
</file>