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294" r:id="rId3"/>
    <p:sldId id="299" r:id="rId4"/>
    <p:sldId id="295" r:id="rId5"/>
    <p:sldId id="260" r:id="rId6"/>
    <p:sldId id="261" r:id="rId7"/>
    <p:sldId id="263" r:id="rId8"/>
    <p:sldId id="264" r:id="rId9"/>
    <p:sldId id="339" r:id="rId10"/>
    <p:sldId id="296" r:id="rId11"/>
    <p:sldId id="300" r:id="rId12"/>
    <p:sldId id="298" r:id="rId13"/>
    <p:sldId id="341" r:id="rId14"/>
    <p:sldId id="287" r:id="rId15"/>
    <p:sldId id="288" r:id="rId16"/>
    <p:sldId id="324" r:id="rId17"/>
    <p:sldId id="301" r:id="rId18"/>
    <p:sldId id="328" r:id="rId19"/>
    <p:sldId id="340" r:id="rId20"/>
    <p:sldId id="326" r:id="rId21"/>
    <p:sldId id="327" r:id="rId22"/>
    <p:sldId id="329" r:id="rId23"/>
    <p:sldId id="330" r:id="rId24"/>
    <p:sldId id="332" r:id="rId25"/>
    <p:sldId id="335" r:id="rId26"/>
    <p:sldId id="336" r:id="rId27"/>
    <p:sldId id="346" r:id="rId28"/>
    <p:sldId id="347" r:id="rId29"/>
    <p:sldId id="280" r:id="rId30"/>
    <p:sldId id="281" r:id="rId31"/>
    <p:sldId id="282" r:id="rId32"/>
    <p:sldId id="283" r:id="rId33"/>
    <p:sldId id="284" r:id="rId34"/>
    <p:sldId id="285" r:id="rId35"/>
    <p:sldId id="321" r:id="rId36"/>
    <p:sldId id="306" r:id="rId37"/>
    <p:sldId id="302" r:id="rId38"/>
    <p:sldId id="313" r:id="rId39"/>
    <p:sldId id="323" r:id="rId40"/>
    <p:sldId id="315" r:id="rId41"/>
    <p:sldId id="316" r:id="rId42"/>
    <p:sldId id="314" r:id="rId43"/>
    <p:sldId id="348" r:id="rId44"/>
    <p:sldId id="349" r:id="rId45"/>
    <p:sldId id="338" r:id="rId46"/>
    <p:sldId id="279" r:id="rId47"/>
    <p:sldId id="25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95" d="100"/>
          <a:sy n="95" d="100"/>
        </p:scale>
        <p:origin x="1398" y="84"/>
      </p:cViewPr>
      <p:guideLst>
        <p:guide orient="horz" pos="2160"/>
        <p:guide pos="2880"/>
      </p:guideLst>
    </p:cSldViewPr>
  </p:slideViewPr>
  <p:outlineViewPr>
    <p:cViewPr>
      <p:scale>
        <a:sx n="33" d="100"/>
        <a:sy n="33" d="100"/>
      </p:scale>
      <p:origin x="0" y="4722"/>
    </p:cViewPr>
  </p:outlineViewPr>
  <p:notesTextViewPr>
    <p:cViewPr>
      <p:scale>
        <a:sx n="1" d="1"/>
        <a:sy n="1" d="1"/>
      </p:scale>
      <p:origin x="0" y="0"/>
    </p:cViewPr>
  </p:notesTextViewPr>
  <p:sorterViewPr>
    <p:cViewPr>
      <p:scale>
        <a:sx n="66" d="100"/>
        <a:sy n="66" d="100"/>
      </p:scale>
      <p:origin x="0" y="13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170265-2DCB-4AEE-9082-58D399F452C2}" type="datetimeFigureOut">
              <a:rPr lang="en-US" smtClean="0"/>
              <a:pPr/>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716D9-BEF3-4848-A3F3-6C114268B908}" type="slidenum">
              <a:rPr lang="en-US" smtClean="0"/>
              <a:pPr/>
              <a:t>‹#›</a:t>
            </a:fld>
            <a:endParaRPr lang="en-US"/>
          </a:p>
        </p:txBody>
      </p:sp>
    </p:spTree>
    <p:extLst>
      <p:ext uri="{BB962C8B-B14F-4D97-AF65-F5344CB8AC3E}">
        <p14:creationId xmlns:p14="http://schemas.microsoft.com/office/powerpoint/2010/main" val="18551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ABA248-78C6-405A-980E-1754E348F361}"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ABA248-78C6-405A-980E-1754E348F36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ABA248-78C6-405A-980E-1754E348F361}"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ABA248-78C6-405A-980E-1754E348F361}" type="slidenum">
              <a:rPr lang="en-US" smtClean="0"/>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ABA248-78C6-405A-980E-1754E348F361}"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D14F41-CD72-44BD-A242-08ED0C5E6DF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243087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14F41-CD72-44BD-A242-08ED0C5E6DF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270819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14F41-CD72-44BD-A242-08ED0C5E6DF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107515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7DEF9C1-BBF9-41A0-9DB0-DA12BEDAC79A}" type="slidenum">
              <a:rPr lang="en-US"/>
              <a:pPr/>
              <a:t>‹#›</a:t>
            </a:fld>
            <a:endParaRPr lang="en-US"/>
          </a:p>
        </p:txBody>
      </p:sp>
    </p:spTree>
    <p:extLst>
      <p:ext uri="{BB962C8B-B14F-4D97-AF65-F5344CB8AC3E}">
        <p14:creationId xmlns:p14="http://schemas.microsoft.com/office/powerpoint/2010/main" val="17297915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2E86F65-875E-4215-A5D8-E7F4AC554887}" type="slidenum">
              <a:rPr lang="en-US"/>
              <a:pPr/>
              <a:t>‹#›</a:t>
            </a:fld>
            <a:endParaRPr lang="en-US"/>
          </a:p>
        </p:txBody>
      </p:sp>
    </p:spTree>
    <p:extLst>
      <p:ext uri="{BB962C8B-B14F-4D97-AF65-F5344CB8AC3E}">
        <p14:creationId xmlns:p14="http://schemas.microsoft.com/office/powerpoint/2010/main" val="40640102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14F41-CD72-44BD-A242-08ED0C5E6DF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9039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14F41-CD72-44BD-A242-08ED0C5E6DF0}"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279864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14F41-CD72-44BD-A242-08ED0C5E6DF0}"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391231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D14F41-CD72-44BD-A242-08ED0C5E6DF0}"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203461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14F41-CD72-44BD-A242-08ED0C5E6DF0}"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290893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14F41-CD72-44BD-A242-08ED0C5E6DF0}"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422851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D14F41-CD72-44BD-A242-08ED0C5E6DF0}"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356116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D14F41-CD72-44BD-A242-08ED0C5E6DF0}"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FAC4F-258F-4D6F-9421-0659CF1A5E36}" type="slidenum">
              <a:rPr lang="en-US" smtClean="0"/>
              <a:pPr/>
              <a:t>‹#›</a:t>
            </a:fld>
            <a:endParaRPr lang="en-US"/>
          </a:p>
        </p:txBody>
      </p:sp>
    </p:spTree>
    <p:extLst>
      <p:ext uri="{BB962C8B-B14F-4D97-AF65-F5344CB8AC3E}">
        <p14:creationId xmlns:p14="http://schemas.microsoft.com/office/powerpoint/2010/main" val="178723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14F41-CD72-44BD-A242-08ED0C5E6DF0}"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FAC4F-258F-4D6F-9421-0659CF1A5E36}" type="slidenum">
              <a:rPr lang="en-US" smtClean="0"/>
              <a:pPr/>
              <a:t>‹#›</a:t>
            </a:fld>
            <a:endParaRPr lang="en-US"/>
          </a:p>
        </p:txBody>
      </p:sp>
    </p:spTree>
    <p:extLst>
      <p:ext uri="{BB962C8B-B14F-4D97-AF65-F5344CB8AC3E}">
        <p14:creationId xmlns:p14="http://schemas.microsoft.com/office/powerpoint/2010/main" val="758846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rdham.edu/halsall/ancient/tomyris.as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76200"/>
            <a:ext cx="7696200" cy="1295400"/>
          </a:xfrm>
        </p:spPr>
        <p:txBody>
          <a:bodyPr>
            <a:normAutofit/>
          </a:bodyPr>
          <a:lstStyle/>
          <a:p>
            <a:pPr algn="l"/>
            <a:r>
              <a:rPr lang="en-US" b="1" dirty="0">
                <a:solidFill>
                  <a:schemeClr val="tx1"/>
                </a:solidFill>
              </a:rPr>
              <a:t>Gender and social change in Central Asia: </a:t>
            </a:r>
          </a:p>
          <a:p>
            <a:pPr algn="l"/>
            <a:r>
              <a:rPr lang="en-US" b="1" dirty="0">
                <a:solidFill>
                  <a:schemeClr val="tx1"/>
                </a:solidFill>
              </a:rPr>
              <a:t>Women encounter development</a:t>
            </a:r>
          </a:p>
        </p:txBody>
      </p:sp>
      <p:sp>
        <p:nvSpPr>
          <p:cNvPr id="4" name="Title 3"/>
          <p:cNvSpPr>
            <a:spLocks noGrp="1"/>
          </p:cNvSpPr>
          <p:nvPr>
            <p:ph type="ctrTitle"/>
          </p:nvPr>
        </p:nvSpPr>
        <p:spPr>
          <a:xfrm>
            <a:off x="228600" y="1295400"/>
            <a:ext cx="5029200" cy="1219200"/>
          </a:xfrm>
        </p:spPr>
        <p:txBody>
          <a:bodyPr>
            <a:noAutofit/>
          </a:bodyPr>
          <a:lstStyle/>
          <a:p>
            <a:pPr algn="l"/>
            <a:r>
              <a:rPr lang="en-US" sz="2400" dirty="0"/>
              <a:t>Noor O’Neill </a:t>
            </a:r>
            <a:r>
              <a:rPr lang="en-US" sz="2400" dirty="0" err="1"/>
              <a:t>Borbieva</a:t>
            </a:r>
            <a:br>
              <a:rPr lang="en-US" sz="2400" dirty="0"/>
            </a:br>
            <a:r>
              <a:rPr lang="en-US" sz="2400" dirty="0"/>
              <a:t>borbievn@ipfw.edu</a:t>
            </a:r>
            <a:br>
              <a:rPr lang="en-US" sz="2400" dirty="0"/>
            </a:br>
            <a:r>
              <a:rPr lang="en-US" sz="2400" dirty="0"/>
              <a:t>March 23, 2014</a:t>
            </a:r>
          </a:p>
        </p:txBody>
      </p:sp>
    </p:spTree>
    <p:extLst>
      <p:ext uri="{BB962C8B-B14F-4D97-AF65-F5344CB8AC3E}">
        <p14:creationId xmlns:p14="http://schemas.microsoft.com/office/powerpoint/2010/main" val="169170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Kurmanjan</a:t>
            </a:r>
            <a:r>
              <a:rPr lang="en-US" dirty="0"/>
              <a:t> </a:t>
            </a:r>
            <a:r>
              <a:rPr lang="en-US" dirty="0" err="1"/>
              <a:t>Datka</a:t>
            </a:r>
            <a:r>
              <a:rPr lang="en-US" dirty="0"/>
              <a:t> (1811-1907)</a:t>
            </a:r>
          </a:p>
        </p:txBody>
      </p:sp>
      <p:pic>
        <p:nvPicPr>
          <p:cNvPr id="5" name="Picture 4" descr="datk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7874" y="1371600"/>
            <a:ext cx="2867526" cy="2905760"/>
          </a:xfrm>
          <a:prstGeom prst="rect">
            <a:avLst/>
          </a:prstGeom>
        </p:spPr>
      </p:pic>
      <p:pic>
        <p:nvPicPr>
          <p:cNvPr id="4" name="Content Placeholder 3" descr="144428_sv.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2400" y="1295400"/>
            <a:ext cx="5499219" cy="4114800"/>
          </a:xfrm>
        </p:spPr>
      </p:pic>
      <p:pic>
        <p:nvPicPr>
          <p:cNvPr id="6" name="Picture 5" descr="mannergeim_kurmanj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4408978"/>
            <a:ext cx="3810000" cy="2343150"/>
          </a:xfrm>
          <a:prstGeom prst="rect">
            <a:avLst/>
          </a:prstGeom>
        </p:spPr>
      </p:pic>
    </p:spTree>
    <p:extLst>
      <p:ext uri="{BB962C8B-B14F-4D97-AF65-F5344CB8AC3E}">
        <p14:creationId xmlns:p14="http://schemas.microsoft.com/office/powerpoint/2010/main" val="693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Jamiliya</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57400" y="2286000"/>
            <a:ext cx="4895850" cy="3296539"/>
          </a:xfrm>
        </p:spPr>
      </p:pic>
    </p:spTree>
    <p:extLst>
      <p:ext uri="{BB962C8B-B14F-4D97-AF65-F5344CB8AC3E}">
        <p14:creationId xmlns:p14="http://schemas.microsoft.com/office/powerpoint/2010/main" val="29550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Friedrich Engels</a:t>
            </a:r>
          </a:p>
        </p:txBody>
      </p:sp>
      <p:sp>
        <p:nvSpPr>
          <p:cNvPr id="3" name="Content Placeholder 2"/>
          <p:cNvSpPr>
            <a:spLocks noGrp="1"/>
          </p:cNvSpPr>
          <p:nvPr>
            <p:ph sz="half" idx="1"/>
          </p:nvPr>
        </p:nvSpPr>
        <p:spPr>
          <a:xfrm>
            <a:off x="304800" y="1600200"/>
            <a:ext cx="4648200" cy="4525963"/>
          </a:xfrm>
          <a:solidFill>
            <a:schemeClr val="bg1"/>
          </a:solidFill>
          <a:ln>
            <a:solidFill>
              <a:schemeClr val="tx1"/>
            </a:solidFill>
          </a:ln>
        </p:spPr>
        <p:txBody>
          <a:bodyPr>
            <a:normAutofit fontScale="92500"/>
          </a:bodyPr>
          <a:lstStyle/>
          <a:p>
            <a:pPr indent="0">
              <a:buNone/>
            </a:pPr>
            <a:r>
              <a:rPr lang="en-US" dirty="0"/>
              <a:t>“The first class antagonism which appears in history coincides with the development of the antagonism between man and woman in monogamous marriage, and the first class oppression with that of the female sex by the male” (</a:t>
            </a:r>
            <a:r>
              <a:rPr lang="en-US" i="1" dirty="0"/>
              <a:t>The Origin of the Family, Private Property, and the State,</a:t>
            </a:r>
            <a:r>
              <a:rPr lang="en-US" dirty="0"/>
              <a:t> 1884). </a:t>
            </a:r>
          </a:p>
          <a:p>
            <a:endParaRPr lang="en-US" dirty="0"/>
          </a:p>
        </p:txBody>
      </p:sp>
      <p:pic>
        <p:nvPicPr>
          <p:cNvPr id="5" name="Content Placeholder 4" descr="friedrich-engels.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70500" y="2199481"/>
            <a:ext cx="2794000" cy="3327400"/>
          </a:xfrm>
        </p:spPr>
      </p:pic>
    </p:spTree>
    <p:extLst>
      <p:ext uri="{BB962C8B-B14F-4D97-AF65-F5344CB8AC3E}">
        <p14:creationId xmlns:p14="http://schemas.microsoft.com/office/powerpoint/2010/main" val="2503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EARLY SOVIET POLICIES</a:t>
            </a:r>
          </a:p>
        </p:txBody>
      </p:sp>
      <p:sp>
        <p:nvSpPr>
          <p:cNvPr id="10" name="Content Placeholder 9"/>
          <p:cNvSpPr>
            <a:spLocks noGrp="1"/>
          </p:cNvSpPr>
          <p:nvPr>
            <p:ph idx="1"/>
          </p:nvPr>
        </p:nvSpPr>
        <p:spPr>
          <a:xfrm>
            <a:off x="2438400" y="1676400"/>
            <a:ext cx="4343400" cy="2514600"/>
          </a:xfrm>
        </p:spPr>
        <p:txBody>
          <a:bodyPr>
            <a:normAutofit/>
          </a:bodyPr>
          <a:lstStyle/>
          <a:p>
            <a:pPr lvl="0"/>
            <a:r>
              <a:rPr lang="en-US" dirty="0" err="1"/>
              <a:t>Byt</a:t>
            </a:r>
            <a:r>
              <a:rPr lang="en-US" dirty="0"/>
              <a:t> crimes </a:t>
            </a:r>
          </a:p>
          <a:p>
            <a:pPr lvl="0"/>
            <a:r>
              <a:rPr lang="en-US" dirty="0" err="1"/>
              <a:t>Hujum</a:t>
            </a:r>
            <a:r>
              <a:rPr lang="en-US" dirty="0"/>
              <a:t> (1927-1928)</a:t>
            </a:r>
          </a:p>
          <a:p>
            <a:pPr lvl="0"/>
            <a:r>
              <a:rPr lang="en-US" dirty="0"/>
              <a:t>Suffrage (1918)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Soviet era</a:t>
            </a:r>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981200" y="1828800"/>
            <a:ext cx="5606956" cy="3622619"/>
          </a:xfrm>
        </p:spPr>
      </p:pic>
    </p:spTree>
    <p:extLst>
      <p:ext uri="{BB962C8B-B14F-4D97-AF65-F5344CB8AC3E}">
        <p14:creationId xmlns:p14="http://schemas.microsoft.com/office/powerpoint/2010/main" val="114678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600200"/>
            <a:ext cx="4809653" cy="3886200"/>
          </a:xfrm>
        </p:spPr>
      </p:pic>
    </p:spTree>
    <p:extLst>
      <p:ext uri="{BB962C8B-B14F-4D97-AF65-F5344CB8AC3E}">
        <p14:creationId xmlns:p14="http://schemas.microsoft.com/office/powerpoint/2010/main" val="58374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women really have more opportunity now?</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21755" y="1600200"/>
            <a:ext cx="6700489" cy="4525963"/>
          </a:xfrm>
        </p:spPr>
      </p:pic>
    </p:spTree>
    <p:extLst>
      <p:ext uri="{BB962C8B-B14F-4D97-AF65-F5344CB8AC3E}">
        <p14:creationId xmlns:p14="http://schemas.microsoft.com/office/powerpoint/2010/main" val="82018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dirty="0"/>
              <a:t>II. Economic context: </a:t>
            </a:r>
            <a:br>
              <a:rPr lang="en-US" dirty="0"/>
            </a:br>
            <a:r>
              <a:rPr lang="en-US" dirty="0"/>
              <a:t>transnational involvements</a:t>
            </a:r>
          </a:p>
        </p:txBody>
      </p:sp>
      <p:sp>
        <p:nvSpPr>
          <p:cNvPr id="4" name="Content Placeholder 3"/>
          <p:cNvSpPr>
            <a:spLocks noGrp="1"/>
          </p:cNvSpPr>
          <p:nvPr>
            <p:ph idx="1"/>
          </p:nvPr>
        </p:nvSpPr>
        <p:spPr>
          <a:xfrm>
            <a:off x="1828800" y="2209800"/>
            <a:ext cx="5257800" cy="2362200"/>
          </a:xfrm>
        </p:spPr>
        <p:txBody>
          <a:bodyPr/>
          <a:lstStyle/>
          <a:p>
            <a:r>
              <a:rPr lang="en-US" dirty="0"/>
              <a:t>Migrant work/remittances</a:t>
            </a:r>
          </a:p>
          <a:p>
            <a:r>
              <a:rPr lang="en-US" dirty="0"/>
              <a:t>Trade</a:t>
            </a:r>
          </a:p>
          <a:p>
            <a:r>
              <a:rPr lang="en-US" dirty="0"/>
              <a:t>Development sector</a:t>
            </a:r>
          </a:p>
          <a:p>
            <a:endParaRPr lang="en-US" dirty="0"/>
          </a:p>
        </p:txBody>
      </p:sp>
    </p:spTree>
    <p:extLst>
      <p:ext uri="{BB962C8B-B14F-4D97-AF65-F5344CB8AC3E}">
        <p14:creationId xmlns:p14="http://schemas.microsoft.com/office/powerpoint/2010/main" val="1143035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Colonialism/imperialism</a:t>
            </a:r>
          </a:p>
        </p:txBody>
      </p:sp>
      <p:pic>
        <p:nvPicPr>
          <p:cNvPr id="4" name="Content Placeholder 5" descr="worldmap.gi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47235" y="1600200"/>
            <a:ext cx="7049530" cy="4525963"/>
          </a:xfrm>
        </p:spPr>
      </p:pic>
    </p:spTree>
    <p:extLst>
      <p:ext uri="{BB962C8B-B14F-4D97-AF65-F5344CB8AC3E}">
        <p14:creationId xmlns:p14="http://schemas.microsoft.com/office/powerpoint/2010/main" val="206446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Communism!</a:t>
            </a:r>
          </a:p>
        </p:txBody>
      </p:sp>
      <p:pic>
        <p:nvPicPr>
          <p:cNvPr id="4" name="Content Placeholder 3" descr="indexdam.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4114800"/>
            <a:ext cx="3810000" cy="2512391"/>
          </a:xfrm>
        </p:spPr>
      </p:pic>
      <p:pic>
        <p:nvPicPr>
          <p:cNvPr id="5" name="Picture 4" descr="index5year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00200"/>
            <a:ext cx="3581400" cy="24358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How has Central Asia’s participation in transnational political and economic networks expanded opportunity for women in the region?</a:t>
            </a:r>
          </a:p>
        </p:txBody>
      </p:sp>
    </p:spTree>
    <p:extLst>
      <p:ext uri="{BB962C8B-B14F-4D97-AF65-F5344CB8AC3E}">
        <p14:creationId xmlns:p14="http://schemas.microsoft.com/office/powerpoint/2010/main" val="338785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1944: Bretton Woods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676400"/>
            <a:ext cx="4539434" cy="3505989"/>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49845"/>
            <a:ext cx="2794000" cy="3517900"/>
          </a:xfrm>
          <a:prstGeom prst="rect">
            <a:avLst/>
          </a:prstGeom>
        </p:spPr>
      </p:pic>
    </p:spTree>
    <p:extLst>
      <p:ext uri="{BB962C8B-B14F-4D97-AF65-F5344CB8AC3E}">
        <p14:creationId xmlns:p14="http://schemas.microsoft.com/office/powerpoint/2010/main" val="1818743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IFIs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24000" y="2623054"/>
            <a:ext cx="2599203" cy="269716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2812473"/>
            <a:ext cx="2265297" cy="2304473"/>
          </a:xfrm>
          <a:prstGeom prst="rect">
            <a:avLst/>
          </a:prstGeom>
        </p:spPr>
      </p:pic>
    </p:spTree>
    <p:extLst>
      <p:ext uri="{BB962C8B-B14F-4D97-AF65-F5344CB8AC3E}">
        <p14:creationId xmlns:p14="http://schemas.microsoft.com/office/powerpoint/2010/main" val="400338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1949: Truman’s Point Four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0594" y="1600200"/>
            <a:ext cx="6782811" cy="4525963"/>
          </a:xfrm>
        </p:spPr>
      </p:pic>
    </p:spTree>
    <p:extLst>
      <p:ext uri="{BB962C8B-B14F-4D97-AF65-F5344CB8AC3E}">
        <p14:creationId xmlns:p14="http://schemas.microsoft.com/office/powerpoint/2010/main" val="323288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TextBox 3"/>
          <p:cNvSpPr txBox="1"/>
          <p:nvPr/>
        </p:nvSpPr>
        <p:spPr>
          <a:xfrm>
            <a:off x="533400" y="6248400"/>
            <a:ext cx="7546681" cy="369332"/>
          </a:xfrm>
          <a:prstGeom prst="rect">
            <a:avLst/>
          </a:prstGeom>
          <a:noFill/>
        </p:spPr>
        <p:txBody>
          <a:bodyPr wrap="none" rtlCol="0">
            <a:spAutoFit/>
          </a:bodyPr>
          <a:lstStyle/>
          <a:p>
            <a:r>
              <a:rPr lang="en-US" dirty="0"/>
              <a:t>http://filasociology.blogspot.com/2013/05/chapter-18-social-change-and.html</a:t>
            </a:r>
          </a:p>
        </p:txBody>
      </p:sp>
    </p:spTree>
    <p:extLst>
      <p:ext uri="{BB962C8B-B14F-4D97-AF65-F5344CB8AC3E}">
        <p14:creationId xmlns:p14="http://schemas.microsoft.com/office/powerpoint/2010/main" val="368401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adjustment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828800"/>
            <a:ext cx="4445000" cy="3175000"/>
          </a:xfr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1600200"/>
            <a:ext cx="3765527" cy="3662362"/>
          </a:xfrm>
          <a:prstGeom prst="rect">
            <a:avLst/>
          </a:prstGeom>
        </p:spPr>
      </p:pic>
    </p:spTree>
    <p:extLst>
      <p:ext uri="{BB962C8B-B14F-4D97-AF65-F5344CB8AC3E}">
        <p14:creationId xmlns:p14="http://schemas.microsoft.com/office/powerpoint/2010/main" val="3408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78508" y="1769205"/>
            <a:ext cx="5586984" cy="4187952"/>
          </a:xfrm>
        </p:spPr>
      </p:pic>
    </p:spTree>
    <p:extLst>
      <p:ext uri="{BB962C8B-B14F-4D97-AF65-F5344CB8AC3E}">
        <p14:creationId xmlns:p14="http://schemas.microsoft.com/office/powerpoint/2010/main" val="405669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capital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958181"/>
            <a:ext cx="3810000" cy="3810000"/>
          </a:xfrm>
        </p:spPr>
      </p:pic>
    </p:spTree>
    <p:extLst>
      <p:ext uri="{BB962C8B-B14F-4D97-AF65-F5344CB8AC3E}">
        <p14:creationId xmlns:p14="http://schemas.microsoft.com/office/powerpoint/2010/main" val="1468680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DEVELOPMENT</a:t>
            </a:r>
          </a:p>
        </p:txBody>
      </p:sp>
      <p:sp>
        <p:nvSpPr>
          <p:cNvPr id="3" name="Content Placeholder 2"/>
          <p:cNvSpPr>
            <a:spLocks noGrp="1"/>
          </p:cNvSpPr>
          <p:nvPr>
            <p:ph idx="1"/>
          </p:nvPr>
        </p:nvSpPr>
        <p:spPr/>
        <p:txBody>
          <a:bodyPr>
            <a:normAutofit/>
          </a:bodyPr>
          <a:lstStyle/>
          <a:p>
            <a:pPr lvl="0"/>
            <a:r>
              <a:rPr lang="en-US" dirty="0"/>
              <a:t>Drastic increase in economic hardship and poverty.</a:t>
            </a:r>
          </a:p>
          <a:p>
            <a:pPr lvl="0"/>
            <a:r>
              <a:rPr lang="en-US" u="sng" dirty="0"/>
              <a:t>Statistical fact that amount of aid is inversely correlated with rate of development.</a:t>
            </a:r>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REMITTANCES</a:t>
            </a:r>
          </a:p>
        </p:txBody>
      </p:sp>
      <p:sp>
        <p:nvSpPr>
          <p:cNvPr id="3" name="Content Placeholder 2"/>
          <p:cNvSpPr>
            <a:spLocks noGrp="1"/>
          </p:cNvSpPr>
          <p:nvPr>
            <p:ph idx="1"/>
          </p:nvPr>
        </p:nvSpPr>
        <p:spPr/>
        <p:txBody>
          <a:bodyPr>
            <a:normAutofit/>
          </a:bodyPr>
          <a:lstStyle/>
          <a:p>
            <a:r>
              <a:rPr lang="en-US" dirty="0"/>
              <a:t>48% of GDP in Tajikistan</a:t>
            </a:r>
          </a:p>
          <a:p>
            <a:r>
              <a:rPr lang="en-US" dirty="0"/>
              <a:t>31% of GDP in Kyrgyzstan</a:t>
            </a:r>
          </a:p>
          <a:p>
            <a:pPr lvl="0"/>
            <a:r>
              <a:rPr lang="en-US" dirty="0" err="1"/>
              <a:t>Cieslewska</a:t>
            </a:r>
            <a:r>
              <a:rPr lang="en-US" dirty="0"/>
              <a:t>: Markets make up 27% of GDP</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5638800" cy="1447800"/>
          </a:xfrm>
          <a:ln>
            <a:solidFill>
              <a:schemeClr val="accent1">
                <a:lumMod val="40000"/>
                <a:lumOff val="60000"/>
              </a:schemeClr>
            </a:solidFill>
          </a:ln>
        </p:spPr>
        <p:txBody>
          <a:bodyPr>
            <a:noAutofit/>
          </a:bodyPr>
          <a:lstStyle/>
          <a:p>
            <a:r>
              <a:rPr lang="en-US" sz="3200" dirty="0">
                <a:solidFill>
                  <a:schemeClr val="tx2">
                    <a:lumMod val="60000"/>
                    <a:lumOff val="40000"/>
                  </a:schemeClr>
                </a:solidFill>
              </a:rPr>
              <a:t>Republic of Kazakhstan </a:t>
            </a:r>
            <a:br>
              <a:rPr lang="en-US" sz="3200" dirty="0">
                <a:solidFill>
                  <a:schemeClr val="tx2">
                    <a:lumMod val="60000"/>
                    <a:lumOff val="40000"/>
                  </a:schemeClr>
                </a:solidFill>
              </a:rPr>
            </a:br>
            <a:r>
              <a:rPr lang="kk-KZ" sz="3200" dirty="0">
                <a:solidFill>
                  <a:schemeClr val="tx2">
                    <a:lumMod val="60000"/>
                    <a:lumOff val="40000"/>
                  </a:schemeClr>
                </a:solidFill>
              </a:rPr>
              <a:t>Қазақстан Республикасы</a:t>
            </a:r>
            <a:br>
              <a:rPr lang="kk-KZ" sz="3200" dirty="0">
                <a:solidFill>
                  <a:schemeClr val="tx2">
                    <a:lumMod val="60000"/>
                    <a:lumOff val="40000"/>
                  </a:schemeClr>
                </a:solidFill>
              </a:rPr>
            </a:br>
            <a:r>
              <a:rPr lang="kk-KZ" sz="3200" dirty="0">
                <a:solidFill>
                  <a:schemeClr val="tx2">
                    <a:lumMod val="60000"/>
                    <a:lumOff val="40000"/>
                  </a:schemeClr>
                </a:solidFill>
              </a:rPr>
              <a:t>Республика Казахстан</a:t>
            </a:r>
            <a:endParaRPr lang="en-US" sz="3200" dirty="0">
              <a:solidFill>
                <a:schemeClr val="tx2">
                  <a:lumMod val="60000"/>
                  <a:lumOff val="40000"/>
                </a:schemeClr>
              </a:solidFill>
            </a:endParaRPr>
          </a:p>
        </p:txBody>
      </p:sp>
      <p:sp>
        <p:nvSpPr>
          <p:cNvPr id="7" name="Content Placeholder 6"/>
          <p:cNvSpPr>
            <a:spLocks noGrp="1"/>
          </p:cNvSpPr>
          <p:nvPr>
            <p:ph sz="half" idx="1"/>
          </p:nvPr>
        </p:nvSpPr>
        <p:spPr>
          <a:xfrm>
            <a:off x="228600" y="1828800"/>
            <a:ext cx="4267200" cy="4800600"/>
          </a:xfrm>
        </p:spPr>
        <p:txBody>
          <a:bodyPr>
            <a:normAutofit fontScale="70000" lnSpcReduction="20000"/>
          </a:bodyPr>
          <a:lstStyle/>
          <a:p>
            <a:pPr>
              <a:buNone/>
            </a:pPr>
            <a:r>
              <a:rPr lang="en-US" dirty="0"/>
              <a:t>Size: 2.7M </a:t>
            </a:r>
            <a:r>
              <a:rPr lang="en-US" dirty="0">
                <a:cs typeface="Times New Roman" pitchFamily="18" charset="0"/>
              </a:rPr>
              <a:t>km</a:t>
            </a:r>
            <a:r>
              <a:rPr lang="en-US" baseline="30000" dirty="0">
                <a:cs typeface="Times New Roman" pitchFamily="18" charset="0"/>
              </a:rPr>
              <a:t>2 </a:t>
            </a:r>
            <a:r>
              <a:rPr lang="en-US" dirty="0">
                <a:cs typeface="Times New Roman" pitchFamily="18" charset="0"/>
              </a:rPr>
              <a:t> (1</a:t>
            </a:r>
            <a:r>
              <a:rPr lang="en-US" baseline="30000" dirty="0">
                <a:cs typeface="Times New Roman" pitchFamily="18" charset="0"/>
              </a:rPr>
              <a:t>st</a:t>
            </a:r>
            <a:r>
              <a:rPr lang="en-US" dirty="0">
                <a:cs typeface="Times New Roman" pitchFamily="18" charset="0"/>
              </a:rPr>
              <a:t>)</a:t>
            </a:r>
            <a:r>
              <a:rPr lang="en-US" dirty="0"/>
              <a:t> </a:t>
            </a:r>
          </a:p>
          <a:p>
            <a:pPr>
              <a:buNone/>
            </a:pPr>
            <a:r>
              <a:rPr lang="en-US" dirty="0"/>
              <a:t>Population: 17.7M (2</a:t>
            </a:r>
            <a:r>
              <a:rPr lang="en-US" baseline="30000" dirty="0"/>
              <a:t>nd</a:t>
            </a:r>
            <a:r>
              <a:rPr lang="en-US" dirty="0"/>
              <a:t>)</a:t>
            </a:r>
          </a:p>
          <a:p>
            <a:pPr>
              <a:buNone/>
            </a:pPr>
            <a:r>
              <a:rPr lang="en-US" dirty="0"/>
              <a:t>Per capita GDP: $14,100 (1</a:t>
            </a:r>
            <a:r>
              <a:rPr lang="en-US" baseline="30000" dirty="0"/>
              <a:t>st</a:t>
            </a:r>
            <a:r>
              <a:rPr lang="en-US" dirty="0"/>
              <a:t>)</a:t>
            </a:r>
          </a:p>
          <a:p>
            <a:pPr>
              <a:buNone/>
            </a:pPr>
            <a:endParaRPr lang="en-US" dirty="0"/>
          </a:p>
          <a:p>
            <a:pPr lvl="0"/>
            <a:r>
              <a:rPr lang="en-US" dirty="0"/>
              <a:t>Stable and growing economy, in part thanks to high oil prices.</a:t>
            </a:r>
          </a:p>
          <a:p>
            <a:r>
              <a:rPr lang="en-US" dirty="0"/>
              <a:t>High levels of foreign investment.</a:t>
            </a:r>
          </a:p>
          <a:p>
            <a:pPr lvl="0"/>
            <a:r>
              <a:rPr lang="en-US" dirty="0"/>
              <a:t>Some structural adjustment: privatization nearly complete.</a:t>
            </a:r>
          </a:p>
          <a:p>
            <a:pPr lvl="0"/>
            <a:r>
              <a:rPr lang="en-US" dirty="0"/>
              <a:t>So prosperous, it has become a destination for labor migrants from other </a:t>
            </a:r>
            <a:r>
              <a:rPr lang="en-US" dirty="0" err="1"/>
              <a:t>CARs</a:t>
            </a:r>
            <a:r>
              <a:rPr lang="en-US" dirty="0"/>
              <a:t>.</a:t>
            </a:r>
          </a:p>
        </p:txBody>
      </p:sp>
      <p:pic>
        <p:nvPicPr>
          <p:cNvPr id="10" name="Content Placeholder 9" descr="kaz flag.png"/>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5562600" y="4343400"/>
            <a:ext cx="2895600" cy="1935520"/>
          </a:xfrm>
        </p:spPr>
      </p:pic>
      <p:pic>
        <p:nvPicPr>
          <p:cNvPr id="11" name="Content Placeholder 10" descr="kaz.png"/>
          <p:cNvPicPr>
            <a:picLocks noGrp="1" noChangeAspect="1"/>
          </p:cNvPicPr>
          <p:nvPr>
            <p:ph sz="quarter" idx="3"/>
          </p:nvPr>
        </p:nvPicPr>
        <p:blipFill>
          <a:blip r:embed="rId4" cstate="email">
            <a:extLst>
              <a:ext uri="{28A0092B-C50C-407E-A947-70E740481C1C}">
                <a14:useLocalDpi xmlns:a14="http://schemas.microsoft.com/office/drawing/2010/main" val="0"/>
              </a:ext>
            </a:extLst>
          </a:blip>
          <a:stretch>
            <a:fillRect/>
          </a:stretch>
        </p:blipFill>
        <p:spPr>
          <a:xfrm>
            <a:off x="4648200" y="1828800"/>
            <a:ext cx="4318232" cy="2209799"/>
          </a:xfrm>
        </p:spPr>
      </p:pic>
    </p:spTree>
    <p:extLst>
      <p:ext uri="{BB962C8B-B14F-4D97-AF65-F5344CB8AC3E}">
        <p14:creationId xmlns:p14="http://schemas.microsoft.com/office/powerpoint/2010/main" val="3794702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pPr marL="571500" indent="-571500">
              <a:buAutoNum type="romanUcPeriod"/>
            </a:pPr>
            <a:r>
              <a:rPr lang="en-US" dirty="0"/>
              <a:t>Historical perspectives on gender in CA</a:t>
            </a:r>
          </a:p>
          <a:p>
            <a:pPr marL="571500" indent="-571500">
              <a:buAutoNum type="romanUcPeriod"/>
            </a:pPr>
            <a:r>
              <a:rPr lang="en-US" dirty="0"/>
              <a:t>Economic context</a:t>
            </a:r>
          </a:p>
          <a:p>
            <a:pPr marL="571500" indent="-571500">
              <a:buAutoNum type="romanUcPeriod"/>
            </a:pPr>
            <a:r>
              <a:rPr lang="en-US" dirty="0"/>
              <a:t>Anthropological reflections on women’s new opportunities</a:t>
            </a:r>
          </a:p>
        </p:txBody>
      </p:sp>
    </p:spTree>
    <p:extLst>
      <p:ext uri="{BB962C8B-B14F-4D97-AF65-F5344CB8AC3E}">
        <p14:creationId xmlns:p14="http://schemas.microsoft.com/office/powerpoint/2010/main" val="759274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277813"/>
            <a:ext cx="5334000" cy="1139825"/>
          </a:xfrm>
          <a:ln>
            <a:solidFill>
              <a:srgbClr val="C00000"/>
            </a:solidFill>
          </a:ln>
        </p:spPr>
        <p:txBody>
          <a:bodyPr>
            <a:noAutofit/>
          </a:bodyPr>
          <a:lstStyle/>
          <a:p>
            <a:r>
              <a:rPr lang="en-US" sz="2800" dirty="0">
                <a:solidFill>
                  <a:srgbClr val="C00000"/>
                </a:solidFill>
              </a:rPr>
              <a:t>Kyrgyz Republic</a:t>
            </a:r>
            <a:br>
              <a:rPr lang="en-US" sz="2800" dirty="0">
                <a:solidFill>
                  <a:srgbClr val="C00000"/>
                </a:solidFill>
              </a:rPr>
            </a:br>
            <a:r>
              <a:rPr lang="az-Cyrl-AZ" sz="2800" dirty="0">
                <a:solidFill>
                  <a:srgbClr val="C00000"/>
                </a:solidFill>
              </a:rPr>
              <a:t>Кыргыз Республикасы</a:t>
            </a:r>
            <a:br>
              <a:rPr lang="az-Cyrl-AZ" sz="2800" dirty="0">
                <a:solidFill>
                  <a:srgbClr val="C00000"/>
                </a:solidFill>
              </a:rPr>
            </a:br>
            <a:r>
              <a:rPr lang="az-Cyrl-AZ" sz="2800" dirty="0">
                <a:solidFill>
                  <a:srgbClr val="C00000"/>
                </a:solidFill>
              </a:rPr>
              <a:t>Кыргызская Республика</a:t>
            </a:r>
            <a:endParaRPr lang="en-US" sz="2800" dirty="0">
              <a:solidFill>
                <a:srgbClr val="C00000"/>
              </a:solidFill>
            </a:endParaRPr>
          </a:p>
        </p:txBody>
      </p:sp>
      <p:sp>
        <p:nvSpPr>
          <p:cNvPr id="8" name="Content Placeholder 7"/>
          <p:cNvSpPr>
            <a:spLocks noGrp="1"/>
          </p:cNvSpPr>
          <p:nvPr>
            <p:ph sz="half" idx="1"/>
          </p:nvPr>
        </p:nvSpPr>
        <p:spPr>
          <a:xfrm>
            <a:off x="228600" y="1524000"/>
            <a:ext cx="4800600" cy="5029200"/>
          </a:xfrm>
        </p:spPr>
        <p:txBody>
          <a:bodyPr>
            <a:noAutofit/>
          </a:bodyPr>
          <a:lstStyle/>
          <a:p>
            <a:pPr marL="0" lvl="0" indent="0" fontAlgn="base">
              <a:spcBef>
                <a:spcPct val="0"/>
              </a:spcBef>
              <a:spcAft>
                <a:spcPct val="0"/>
              </a:spcAft>
              <a:buNone/>
            </a:pPr>
            <a:r>
              <a:rPr lang="en-US" sz="2000" dirty="0">
                <a:latin typeface="+mj-lt"/>
              </a:rPr>
              <a:t>Size: </a:t>
            </a:r>
            <a:r>
              <a:rPr lang="en-US" sz="2000" dirty="0">
                <a:latin typeface="+mj-lt"/>
                <a:cs typeface="Times New Roman" pitchFamily="18" charset="0"/>
              </a:rPr>
              <a:t>198K km</a:t>
            </a:r>
            <a:r>
              <a:rPr lang="en-US" sz="2000" baseline="30000" dirty="0">
                <a:latin typeface="+mj-lt"/>
                <a:cs typeface="Times New Roman" pitchFamily="18" charset="0"/>
              </a:rPr>
              <a:t>2</a:t>
            </a:r>
            <a:r>
              <a:rPr lang="en-US" sz="2000" dirty="0">
                <a:latin typeface="+mj-lt"/>
                <a:cs typeface="Times New Roman" pitchFamily="18" charset="0"/>
              </a:rPr>
              <a:t> (4th)</a:t>
            </a:r>
          </a:p>
          <a:p>
            <a:pPr>
              <a:buNone/>
            </a:pPr>
            <a:r>
              <a:rPr lang="en-US" sz="2000" dirty="0">
                <a:latin typeface="+mj-lt"/>
              </a:rPr>
              <a:t>Population: 5.5 million (4</a:t>
            </a:r>
            <a:r>
              <a:rPr lang="en-US" sz="2000" baseline="30000" dirty="0">
                <a:latin typeface="+mj-lt"/>
              </a:rPr>
              <a:t>th</a:t>
            </a:r>
            <a:r>
              <a:rPr lang="en-US" sz="2000" dirty="0">
                <a:latin typeface="+mj-lt"/>
              </a:rPr>
              <a:t>) </a:t>
            </a:r>
          </a:p>
          <a:p>
            <a:pPr>
              <a:buNone/>
            </a:pPr>
            <a:r>
              <a:rPr lang="en-US" sz="2000" dirty="0">
                <a:latin typeface="+mj-lt"/>
              </a:rPr>
              <a:t>Per capita GDP: $2,500 (4</a:t>
            </a:r>
            <a:r>
              <a:rPr lang="en-US" sz="2000" baseline="30000" dirty="0">
                <a:latin typeface="+mj-lt"/>
              </a:rPr>
              <a:t>th</a:t>
            </a:r>
            <a:r>
              <a:rPr lang="en-US" sz="2000" dirty="0">
                <a:latin typeface="+mj-lt"/>
              </a:rPr>
              <a:t>)</a:t>
            </a:r>
          </a:p>
          <a:p>
            <a:pPr>
              <a:buNone/>
            </a:pPr>
            <a:endParaRPr lang="en-US" sz="2000" dirty="0">
              <a:latin typeface="+mj-lt"/>
            </a:endParaRPr>
          </a:p>
          <a:p>
            <a:pPr lvl="0"/>
            <a:r>
              <a:rPr lang="en-US" sz="2000" dirty="0"/>
              <a:t>Agreed to most extreme form of structural adjustment, which has hurt economy.</a:t>
            </a:r>
          </a:p>
          <a:p>
            <a:pPr lvl="0"/>
            <a:r>
              <a:rPr lang="en-US" sz="2000" dirty="0"/>
              <a:t>Second most development aid per capita, largest foreign debt per capita. </a:t>
            </a:r>
          </a:p>
          <a:p>
            <a:pPr lvl="0"/>
            <a:r>
              <a:rPr lang="en-US" sz="2000" dirty="0"/>
              <a:t>31% of GDP is foreign remittances.</a:t>
            </a:r>
          </a:p>
          <a:p>
            <a:pPr lvl="0"/>
            <a:r>
              <a:rPr lang="en-US" sz="2000" dirty="0"/>
              <a:t>Foreign investment minimal except in gold mining. </a:t>
            </a:r>
          </a:p>
          <a:p>
            <a:r>
              <a:rPr lang="en-US" sz="2000" dirty="0"/>
              <a:t>Important source of water and electricity for entire region. </a:t>
            </a:r>
          </a:p>
        </p:txBody>
      </p:sp>
      <p:pic>
        <p:nvPicPr>
          <p:cNvPr id="11" name="Content Placeholder 10" descr="kyr flag.png"/>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5715000" y="1752600"/>
            <a:ext cx="2755202" cy="1841673"/>
          </a:xfrm>
        </p:spPr>
      </p:pic>
      <p:pic>
        <p:nvPicPr>
          <p:cNvPr id="12" name="Content Placeholder 11" descr="kyr.png"/>
          <p:cNvPicPr>
            <a:picLocks noGrp="1" noChangeAspect="1"/>
          </p:cNvPicPr>
          <p:nvPr>
            <p:ph sz="quarter" idx="3"/>
          </p:nvPr>
        </p:nvPicPr>
        <p:blipFill>
          <a:blip r:embed="rId4" cstate="email">
            <a:extLst>
              <a:ext uri="{28A0092B-C50C-407E-A947-70E740481C1C}">
                <a14:useLocalDpi xmlns:a14="http://schemas.microsoft.com/office/drawing/2010/main" val="0"/>
              </a:ext>
            </a:extLst>
          </a:blip>
          <a:stretch>
            <a:fillRect/>
          </a:stretch>
        </p:blipFill>
        <p:spPr>
          <a:xfrm>
            <a:off x="5060637" y="4114800"/>
            <a:ext cx="4050706" cy="2057400"/>
          </a:xfrm>
        </p:spPr>
      </p:pic>
    </p:spTree>
    <p:extLst>
      <p:ext uri="{BB962C8B-B14F-4D97-AF65-F5344CB8AC3E}">
        <p14:creationId xmlns:p14="http://schemas.microsoft.com/office/powerpoint/2010/main" val="1084601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title"/>
          </p:nvPr>
        </p:nvSpPr>
        <p:spPr>
          <a:xfrm>
            <a:off x="1752600" y="277813"/>
            <a:ext cx="5410200" cy="1246187"/>
          </a:xfrm>
          <a:ln>
            <a:solidFill>
              <a:schemeClr val="accent3">
                <a:lumMod val="75000"/>
              </a:schemeClr>
            </a:solidFill>
          </a:ln>
        </p:spPr>
        <p:txBody>
          <a:bodyPr>
            <a:normAutofit fontScale="90000"/>
          </a:bodyPr>
          <a:lstStyle/>
          <a:p>
            <a:r>
              <a:rPr lang="en-US" sz="3200" dirty="0">
                <a:solidFill>
                  <a:srgbClr val="00B050"/>
                </a:solidFill>
              </a:rPr>
              <a:t>Republic of Tajikistan</a:t>
            </a:r>
            <a:br>
              <a:rPr lang="en-US" sz="3200" dirty="0">
                <a:solidFill>
                  <a:srgbClr val="00B050"/>
                </a:solidFill>
              </a:rPr>
            </a:br>
            <a:r>
              <a:rPr lang="az-Cyrl-AZ" sz="3200" dirty="0">
                <a:solidFill>
                  <a:srgbClr val="00B050"/>
                </a:solidFill>
              </a:rPr>
              <a:t>Ҷумҳурии Тоҷикистон</a:t>
            </a:r>
            <a:br>
              <a:rPr lang="az-Cyrl-AZ" sz="3200" dirty="0">
                <a:solidFill>
                  <a:srgbClr val="00B050"/>
                </a:solidFill>
              </a:rPr>
            </a:br>
            <a:r>
              <a:rPr lang="en-US" sz="3200" i="1" dirty="0" err="1">
                <a:solidFill>
                  <a:srgbClr val="00B050"/>
                </a:solidFill>
              </a:rPr>
              <a:t>Jumhurii</a:t>
            </a:r>
            <a:r>
              <a:rPr lang="en-US" sz="3200" i="1" dirty="0">
                <a:solidFill>
                  <a:srgbClr val="00B050"/>
                </a:solidFill>
              </a:rPr>
              <a:t> </a:t>
            </a:r>
            <a:r>
              <a:rPr lang="en-US" sz="3200" i="1" dirty="0" err="1">
                <a:solidFill>
                  <a:srgbClr val="00B050"/>
                </a:solidFill>
              </a:rPr>
              <a:t>Tojikiston</a:t>
            </a:r>
            <a:endParaRPr lang="en-US" sz="3200" dirty="0">
              <a:solidFill>
                <a:srgbClr val="00B050"/>
              </a:solidFill>
            </a:endParaRPr>
          </a:p>
        </p:txBody>
      </p:sp>
      <p:pic>
        <p:nvPicPr>
          <p:cNvPr id="10" name="Content Placeholder 9" descr="taj.png"/>
          <p:cNvPicPr>
            <a:picLocks noGrp="1" noChangeAspect="1"/>
          </p:cNvPicPr>
          <p:nvPr>
            <p:ph sz="quarter" idx="3"/>
          </p:nvPr>
        </p:nvPicPr>
        <p:blipFill>
          <a:blip r:embed="rId3" cstate="email">
            <a:extLst>
              <a:ext uri="{28A0092B-C50C-407E-A947-70E740481C1C}">
                <a14:useLocalDpi xmlns:a14="http://schemas.microsoft.com/office/drawing/2010/main" val="0"/>
              </a:ext>
            </a:extLst>
          </a:blip>
          <a:stretch>
            <a:fillRect/>
          </a:stretch>
        </p:blipFill>
        <p:spPr>
          <a:xfrm>
            <a:off x="4355319" y="4114800"/>
            <a:ext cx="4630203" cy="2362200"/>
          </a:xfrm>
        </p:spPr>
      </p:pic>
      <p:sp>
        <p:nvSpPr>
          <p:cNvPr id="8" name="Content Placeholder 7"/>
          <p:cNvSpPr>
            <a:spLocks noGrp="1"/>
          </p:cNvSpPr>
          <p:nvPr>
            <p:ph sz="half" idx="1"/>
          </p:nvPr>
        </p:nvSpPr>
        <p:spPr>
          <a:xfrm>
            <a:off x="152400" y="1600200"/>
            <a:ext cx="4038600" cy="5029200"/>
          </a:xfrm>
        </p:spPr>
        <p:txBody>
          <a:bodyPr>
            <a:normAutofit fontScale="85000" lnSpcReduction="20000"/>
          </a:bodyPr>
          <a:lstStyle/>
          <a:p>
            <a:pPr marL="0" indent="0" fontAlgn="base">
              <a:buNone/>
            </a:pPr>
            <a:r>
              <a:rPr lang="en-US" sz="2900" dirty="0"/>
              <a:t>Size: 143K km</a:t>
            </a:r>
            <a:r>
              <a:rPr lang="en-US" sz="2900" baseline="30000" dirty="0"/>
              <a:t>2</a:t>
            </a:r>
            <a:r>
              <a:rPr lang="en-US" sz="2900" dirty="0"/>
              <a:t> (5</a:t>
            </a:r>
            <a:r>
              <a:rPr lang="en-US" sz="2900" baseline="30000" dirty="0"/>
              <a:t>th</a:t>
            </a:r>
            <a:r>
              <a:rPr lang="en-US" sz="2900" dirty="0"/>
              <a:t>)</a:t>
            </a:r>
          </a:p>
          <a:p>
            <a:pPr>
              <a:buNone/>
            </a:pPr>
            <a:r>
              <a:rPr lang="en-US" sz="2900" dirty="0"/>
              <a:t>Population: 7.9M (3</a:t>
            </a:r>
            <a:r>
              <a:rPr lang="en-US" sz="2900" baseline="30000" dirty="0"/>
              <a:t>rd</a:t>
            </a:r>
            <a:r>
              <a:rPr lang="en-US" sz="2900" dirty="0"/>
              <a:t>)</a:t>
            </a:r>
          </a:p>
          <a:p>
            <a:pPr>
              <a:buNone/>
            </a:pPr>
            <a:r>
              <a:rPr lang="en-US" sz="2900" dirty="0"/>
              <a:t>Per capita GDP: $2,300 (5</a:t>
            </a:r>
            <a:r>
              <a:rPr lang="en-US" sz="2900" baseline="30000" dirty="0"/>
              <a:t>th</a:t>
            </a:r>
            <a:r>
              <a:rPr lang="en-US" sz="2900" dirty="0"/>
              <a:t>)</a:t>
            </a:r>
          </a:p>
          <a:p>
            <a:pPr>
              <a:buNone/>
            </a:pPr>
            <a:endParaRPr lang="en-US" sz="2900" dirty="0"/>
          </a:p>
          <a:p>
            <a:pPr lvl="0"/>
            <a:r>
              <a:rPr lang="en-US" sz="2400" dirty="0"/>
              <a:t>Economy expanded during Soviet era. </a:t>
            </a:r>
          </a:p>
          <a:p>
            <a:pPr lvl="0"/>
            <a:r>
              <a:rPr lang="en-US" sz="2400" dirty="0"/>
              <a:t>Economy devastated by civil war (1992-1997)</a:t>
            </a:r>
          </a:p>
          <a:p>
            <a:pPr lvl="0"/>
            <a:r>
              <a:rPr lang="en-US" sz="2400" dirty="0"/>
              <a:t>Today, stagnating. Three sources of revenue: remittances (48% of GDP), drug trade (40% of GDP?), NGOs</a:t>
            </a:r>
          </a:p>
          <a:p>
            <a:pPr lvl="0"/>
            <a:r>
              <a:rPr lang="en-US" sz="2400" dirty="0"/>
              <a:t>Half of all laboring men are migrant workers</a:t>
            </a:r>
          </a:p>
          <a:p>
            <a:pPr lvl="0"/>
            <a:r>
              <a:rPr lang="en-US" sz="2400" dirty="0"/>
              <a:t>Very little foreign investment, except futile attempts to stem drug trade. </a:t>
            </a:r>
            <a:endParaRPr lang="en-US" dirty="0"/>
          </a:p>
        </p:txBody>
      </p:sp>
      <p:pic>
        <p:nvPicPr>
          <p:cNvPr id="11" name="Content Placeholder 10" descr="taj flag.png"/>
          <p:cNvPicPr>
            <a:picLocks noGrp="1" noChangeAspect="1"/>
          </p:cNvPicPr>
          <p:nvPr>
            <p:ph sz="quarter" idx="2"/>
          </p:nvPr>
        </p:nvPicPr>
        <p:blipFill>
          <a:blip r:embed="rId4" cstate="email">
            <a:extLst>
              <a:ext uri="{28A0092B-C50C-407E-A947-70E740481C1C}">
                <a14:useLocalDpi xmlns:a14="http://schemas.microsoft.com/office/drawing/2010/main" val="0"/>
              </a:ext>
            </a:extLst>
          </a:blip>
          <a:stretch>
            <a:fillRect/>
          </a:stretch>
        </p:blipFill>
        <p:spPr>
          <a:xfrm>
            <a:off x="5103556" y="1904999"/>
            <a:ext cx="3126043" cy="1575459"/>
          </a:xfrm>
        </p:spPr>
      </p:pic>
    </p:spTree>
    <p:extLst>
      <p:ext uri="{BB962C8B-B14F-4D97-AF65-F5344CB8AC3E}">
        <p14:creationId xmlns:p14="http://schemas.microsoft.com/office/powerpoint/2010/main" val="2899815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277813"/>
            <a:ext cx="6553200" cy="1139825"/>
          </a:xfrm>
          <a:ln>
            <a:solidFill>
              <a:srgbClr val="92D050"/>
            </a:solidFill>
          </a:ln>
        </p:spPr>
        <p:txBody>
          <a:bodyPr>
            <a:normAutofit fontScale="90000"/>
          </a:bodyPr>
          <a:lstStyle/>
          <a:p>
            <a:r>
              <a:rPr lang="en-US" dirty="0">
                <a:solidFill>
                  <a:srgbClr val="00B050"/>
                </a:solidFill>
              </a:rPr>
              <a:t>Republic of Turkmenistan </a:t>
            </a:r>
            <a:r>
              <a:rPr lang="en-US" i="1" dirty="0" err="1">
                <a:solidFill>
                  <a:srgbClr val="00B050"/>
                </a:solidFill>
              </a:rPr>
              <a:t>Türkmenistan</a:t>
            </a:r>
            <a:r>
              <a:rPr lang="en-US" i="1" dirty="0">
                <a:solidFill>
                  <a:srgbClr val="00B050"/>
                </a:solidFill>
              </a:rPr>
              <a:t> </a:t>
            </a:r>
            <a:r>
              <a:rPr lang="en-US" i="1" dirty="0" err="1">
                <a:solidFill>
                  <a:srgbClr val="00B050"/>
                </a:solidFill>
              </a:rPr>
              <a:t>Respublikasy</a:t>
            </a:r>
            <a:endParaRPr lang="en-US" dirty="0">
              <a:solidFill>
                <a:srgbClr val="00B050"/>
              </a:solidFill>
            </a:endParaRPr>
          </a:p>
        </p:txBody>
      </p:sp>
      <p:pic>
        <p:nvPicPr>
          <p:cNvPr id="14" name="Content Placeholder 13" descr="turk flag.png"/>
          <p:cNvPicPr>
            <a:picLocks noGrp="1" noChangeAspect="1"/>
          </p:cNvPicPr>
          <p:nvPr>
            <p:ph sz="quarter" idx="2"/>
          </p:nvPr>
        </p:nvPicPr>
        <p:blipFill>
          <a:blip r:embed="rId3" cstate="email">
            <a:extLst>
              <a:ext uri="{28A0092B-C50C-407E-A947-70E740481C1C}">
                <a14:useLocalDpi xmlns:a14="http://schemas.microsoft.com/office/drawing/2010/main" val="0"/>
              </a:ext>
            </a:extLst>
          </a:blip>
          <a:stretch>
            <a:fillRect/>
          </a:stretch>
        </p:blipFill>
        <p:spPr>
          <a:xfrm>
            <a:off x="5029200" y="1598187"/>
            <a:ext cx="2823874" cy="1887422"/>
          </a:xfrm>
        </p:spPr>
      </p:pic>
      <p:pic>
        <p:nvPicPr>
          <p:cNvPr id="15" name="Content Placeholder 14" descr="turk.png"/>
          <p:cNvPicPr>
            <a:picLocks noGrp="1" noChangeAspect="1"/>
          </p:cNvPicPr>
          <p:nvPr>
            <p:ph sz="quarter" idx="3"/>
          </p:nvPr>
        </p:nvPicPr>
        <p:blipFill>
          <a:blip r:embed="rId4" cstate="email">
            <a:extLst>
              <a:ext uri="{28A0092B-C50C-407E-A947-70E740481C1C}">
                <a14:useLocalDpi xmlns:a14="http://schemas.microsoft.com/office/drawing/2010/main" val="0"/>
              </a:ext>
            </a:extLst>
          </a:blip>
          <a:stretch>
            <a:fillRect/>
          </a:stretch>
        </p:blipFill>
        <p:spPr>
          <a:xfrm>
            <a:off x="4282744" y="3810000"/>
            <a:ext cx="4757124" cy="2438400"/>
          </a:xfrm>
        </p:spPr>
      </p:pic>
      <p:sp>
        <p:nvSpPr>
          <p:cNvPr id="6" name="Content Placeholder 10"/>
          <p:cNvSpPr txBox="1">
            <a:spLocks/>
          </p:cNvSpPr>
          <p:nvPr/>
        </p:nvSpPr>
        <p:spPr>
          <a:xfrm>
            <a:off x="152400" y="1752600"/>
            <a:ext cx="4191000" cy="4876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a:latin typeface="+mj-lt"/>
              </a:rPr>
              <a:t>Size: </a:t>
            </a:r>
            <a:r>
              <a:rPr lang="en-US" dirty="0">
                <a:latin typeface="+mj-lt"/>
                <a:cs typeface="Times New Roman" pitchFamily="18" charset="0"/>
              </a:rPr>
              <a:t>488K km</a:t>
            </a:r>
            <a:r>
              <a:rPr lang="en-US" baseline="30000" dirty="0">
                <a:latin typeface="+mj-lt"/>
                <a:cs typeface="Times New Roman" pitchFamily="18" charset="0"/>
              </a:rPr>
              <a:t>2 </a:t>
            </a:r>
            <a:r>
              <a:rPr lang="en-US" dirty="0">
                <a:latin typeface="+mj-lt"/>
                <a:cs typeface="Times New Roman" pitchFamily="18" charset="0"/>
              </a:rPr>
              <a:t> (2</a:t>
            </a:r>
            <a:r>
              <a:rPr lang="en-US" baseline="30000" dirty="0">
                <a:latin typeface="+mj-lt"/>
                <a:cs typeface="Times New Roman" pitchFamily="18" charset="0"/>
              </a:rPr>
              <a:t>nd</a:t>
            </a:r>
            <a:r>
              <a:rPr lang="en-US" dirty="0">
                <a:latin typeface="+mj-lt"/>
                <a:cs typeface="Times New Roman" pitchFamily="18" charset="0"/>
              </a:rPr>
              <a:t>)</a:t>
            </a:r>
            <a:endParaRPr lang="en-US" dirty="0">
              <a:latin typeface="+mj-lt"/>
            </a:endParaRPr>
          </a:p>
          <a:p>
            <a:pPr>
              <a:buFont typeface="Arial" pitchFamily="34" charset="0"/>
              <a:buNone/>
            </a:pPr>
            <a:r>
              <a:rPr lang="en-US" dirty="0">
                <a:latin typeface="+mj-lt"/>
              </a:rPr>
              <a:t>Population: 5.1M (5</a:t>
            </a:r>
            <a:r>
              <a:rPr lang="en-US" baseline="30000" dirty="0">
                <a:latin typeface="+mj-lt"/>
              </a:rPr>
              <a:t>th</a:t>
            </a:r>
            <a:r>
              <a:rPr lang="en-US" dirty="0">
                <a:latin typeface="+mj-lt"/>
              </a:rPr>
              <a:t>)</a:t>
            </a:r>
          </a:p>
          <a:p>
            <a:pPr>
              <a:buFont typeface="Arial" pitchFamily="34" charset="0"/>
              <a:buNone/>
            </a:pPr>
            <a:r>
              <a:rPr lang="en-US" dirty="0">
                <a:latin typeface="+mj-lt"/>
              </a:rPr>
              <a:t>Per capita GDP: $9,700 (2</a:t>
            </a:r>
            <a:r>
              <a:rPr lang="en-US" baseline="30000" dirty="0">
                <a:latin typeface="+mj-lt"/>
              </a:rPr>
              <a:t>nd</a:t>
            </a:r>
            <a:r>
              <a:rPr lang="en-US" dirty="0">
                <a:latin typeface="+mj-lt"/>
              </a:rPr>
              <a:t>)</a:t>
            </a:r>
          </a:p>
          <a:p>
            <a:pPr>
              <a:buFont typeface="Arial" pitchFamily="34" charset="0"/>
              <a:buNone/>
            </a:pPr>
            <a:endParaRPr lang="en-US" dirty="0">
              <a:latin typeface="+mj-lt"/>
            </a:endParaRPr>
          </a:p>
          <a:p>
            <a:r>
              <a:rPr lang="en-US" dirty="0">
                <a:latin typeface="+mj-lt"/>
              </a:rPr>
              <a:t>Huge oil and natural gas reserves, but lack of transparency and good pipelines means little economic benefit</a:t>
            </a:r>
          </a:p>
          <a:p>
            <a:r>
              <a:rPr lang="en-US" dirty="0">
                <a:latin typeface="+mj-lt"/>
              </a:rPr>
              <a:t>Minimal international involvement. </a:t>
            </a:r>
          </a:p>
          <a:p>
            <a:r>
              <a:rPr lang="en-US" dirty="0">
                <a:latin typeface="+mj-lt"/>
              </a:rPr>
              <a:t>Rejected structural adjustment. Instead, modest free market reforms.</a:t>
            </a:r>
          </a:p>
          <a:p>
            <a:r>
              <a:rPr lang="en-US" dirty="0"/>
              <a:t>State supplies water, electricity, and gas to all citizens, but living standards are low.</a:t>
            </a:r>
          </a:p>
        </p:txBody>
      </p:sp>
    </p:spTree>
    <p:extLst>
      <p:ext uri="{BB962C8B-B14F-4D97-AF65-F5344CB8AC3E}">
        <p14:creationId xmlns:p14="http://schemas.microsoft.com/office/powerpoint/2010/main" val="3309502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228600"/>
            <a:ext cx="6096000" cy="1295400"/>
          </a:xfrm>
          <a:ln>
            <a:solidFill>
              <a:schemeClr val="tx2">
                <a:lumMod val="60000"/>
                <a:lumOff val="40000"/>
              </a:schemeClr>
            </a:solidFill>
          </a:ln>
        </p:spPr>
        <p:txBody>
          <a:bodyPr>
            <a:noAutofit/>
          </a:bodyPr>
          <a:lstStyle/>
          <a:p>
            <a:r>
              <a:rPr lang="en-US" sz="3200" dirty="0">
                <a:solidFill>
                  <a:schemeClr val="tx2">
                    <a:lumMod val="60000"/>
                    <a:lumOff val="40000"/>
                  </a:schemeClr>
                </a:solidFill>
              </a:rPr>
              <a:t>Republic of Uzbekistan</a:t>
            </a:r>
            <a:br>
              <a:rPr lang="en-US" sz="3200" dirty="0">
                <a:solidFill>
                  <a:schemeClr val="tx2">
                    <a:lumMod val="60000"/>
                    <a:lumOff val="40000"/>
                  </a:schemeClr>
                </a:solidFill>
              </a:rPr>
            </a:br>
            <a:r>
              <a:rPr lang="en-US" sz="3200" i="1" dirty="0" err="1">
                <a:solidFill>
                  <a:schemeClr val="tx2">
                    <a:lumMod val="60000"/>
                    <a:lumOff val="40000"/>
                  </a:schemeClr>
                </a:solidFill>
              </a:rPr>
              <a:t>O‘zbekiston</a:t>
            </a:r>
            <a:r>
              <a:rPr lang="en-US" sz="3200" i="1" dirty="0">
                <a:solidFill>
                  <a:schemeClr val="tx2">
                    <a:lumMod val="60000"/>
                    <a:lumOff val="40000"/>
                  </a:schemeClr>
                </a:solidFill>
              </a:rPr>
              <a:t> </a:t>
            </a:r>
            <a:r>
              <a:rPr lang="en-US" sz="3200" i="1" dirty="0" err="1">
                <a:solidFill>
                  <a:schemeClr val="tx2">
                    <a:lumMod val="60000"/>
                    <a:lumOff val="40000"/>
                  </a:schemeClr>
                </a:solidFill>
              </a:rPr>
              <a:t>Respublikasi</a:t>
            </a:r>
            <a:br>
              <a:rPr lang="en-US" sz="3200" i="1" dirty="0">
                <a:solidFill>
                  <a:schemeClr val="tx2">
                    <a:lumMod val="60000"/>
                    <a:lumOff val="40000"/>
                  </a:schemeClr>
                </a:solidFill>
              </a:rPr>
            </a:br>
            <a:r>
              <a:rPr lang="az-Cyrl-AZ" sz="3200" i="1" dirty="0">
                <a:solidFill>
                  <a:schemeClr val="tx2">
                    <a:lumMod val="60000"/>
                    <a:lumOff val="40000"/>
                  </a:schemeClr>
                </a:solidFill>
              </a:rPr>
              <a:t>Ўзбекистон Республикаси</a:t>
            </a:r>
            <a:endParaRPr lang="az-Cyrl-AZ" sz="3200" dirty="0">
              <a:solidFill>
                <a:schemeClr val="tx2">
                  <a:lumMod val="60000"/>
                  <a:lumOff val="40000"/>
                </a:schemeClr>
              </a:solidFill>
            </a:endParaRPr>
          </a:p>
        </p:txBody>
      </p:sp>
      <p:pic>
        <p:nvPicPr>
          <p:cNvPr id="11" name="Content Placeholder 10" descr="uz.png"/>
          <p:cNvPicPr>
            <a:picLocks noGrp="1" noChangeAspect="1"/>
          </p:cNvPicPr>
          <p:nvPr>
            <p:ph sz="quarter" idx="3"/>
          </p:nvPr>
        </p:nvPicPr>
        <p:blipFill>
          <a:blip r:embed="rId3" cstate="email">
            <a:extLst>
              <a:ext uri="{28A0092B-C50C-407E-A947-70E740481C1C}">
                <a14:useLocalDpi xmlns:a14="http://schemas.microsoft.com/office/drawing/2010/main" val="0"/>
              </a:ext>
            </a:extLst>
          </a:blip>
          <a:stretch>
            <a:fillRect/>
          </a:stretch>
        </p:blipFill>
        <p:spPr>
          <a:xfrm>
            <a:off x="4419600" y="3429000"/>
            <a:ext cx="4593572" cy="2362200"/>
          </a:xfrm>
        </p:spPr>
      </p:pic>
      <p:sp>
        <p:nvSpPr>
          <p:cNvPr id="8" name="Content Placeholder 7"/>
          <p:cNvSpPr>
            <a:spLocks noGrp="1"/>
          </p:cNvSpPr>
          <p:nvPr>
            <p:ph sz="half" idx="1"/>
          </p:nvPr>
        </p:nvSpPr>
        <p:spPr>
          <a:xfrm>
            <a:off x="152400" y="1676400"/>
            <a:ext cx="4038600" cy="4983163"/>
          </a:xfrm>
          <a:ln>
            <a:solidFill>
              <a:schemeClr val="tx1"/>
            </a:solidFill>
          </a:ln>
        </p:spPr>
        <p:txBody>
          <a:bodyPr>
            <a:noAutofit/>
          </a:bodyPr>
          <a:lstStyle/>
          <a:p>
            <a:pPr lvl="0">
              <a:buNone/>
            </a:pPr>
            <a:r>
              <a:rPr lang="en-US" sz="2000" dirty="0"/>
              <a:t>Size: </a:t>
            </a:r>
            <a:r>
              <a:rPr lang="en-US" sz="2000" dirty="0">
                <a:cs typeface="Times New Roman" pitchFamily="18" charset="0"/>
              </a:rPr>
              <a:t>447K km</a:t>
            </a:r>
            <a:r>
              <a:rPr lang="en-US" sz="2000" baseline="30000" dirty="0">
                <a:cs typeface="Times New Roman" pitchFamily="18" charset="0"/>
              </a:rPr>
              <a:t>2</a:t>
            </a:r>
            <a:r>
              <a:rPr lang="en-US" sz="2000" dirty="0">
                <a:cs typeface="Times New Roman" pitchFamily="18" charset="0"/>
              </a:rPr>
              <a:t>  (3</a:t>
            </a:r>
            <a:r>
              <a:rPr lang="en-US" sz="2000" baseline="30000" dirty="0">
                <a:cs typeface="Times New Roman" pitchFamily="18" charset="0"/>
              </a:rPr>
              <a:t>rd</a:t>
            </a:r>
            <a:r>
              <a:rPr lang="en-US" sz="2000" dirty="0">
                <a:cs typeface="Times New Roman" pitchFamily="18" charset="0"/>
              </a:rPr>
              <a:t>)</a:t>
            </a:r>
            <a:endParaRPr lang="en-US" sz="2000" dirty="0"/>
          </a:p>
          <a:p>
            <a:pPr>
              <a:buNone/>
            </a:pPr>
            <a:r>
              <a:rPr lang="en-US" sz="2000" dirty="0"/>
              <a:t>Population: 28.7M (1</a:t>
            </a:r>
            <a:r>
              <a:rPr lang="en-US" sz="2000" baseline="30000" dirty="0"/>
              <a:t>st</a:t>
            </a:r>
            <a:r>
              <a:rPr lang="en-US" sz="2000" dirty="0"/>
              <a:t>)</a:t>
            </a:r>
          </a:p>
          <a:p>
            <a:pPr>
              <a:buNone/>
            </a:pPr>
            <a:r>
              <a:rPr lang="en-US" sz="2000" dirty="0"/>
              <a:t>Per capita GDP: $3,800 (3</a:t>
            </a:r>
            <a:r>
              <a:rPr lang="en-US" sz="2000" baseline="30000" dirty="0"/>
              <a:t>rd</a:t>
            </a:r>
            <a:r>
              <a:rPr lang="en-US" sz="2000" dirty="0"/>
              <a:t>)</a:t>
            </a:r>
          </a:p>
          <a:p>
            <a:pPr>
              <a:buNone/>
            </a:pPr>
            <a:endParaRPr lang="en-US" sz="2000" dirty="0"/>
          </a:p>
          <a:p>
            <a:r>
              <a:rPr lang="en-US" sz="2000" dirty="0"/>
              <a:t>Rejected structural adjustment reforms. Instead, modest free market reforms.</a:t>
            </a:r>
          </a:p>
          <a:p>
            <a:pPr lvl="0"/>
            <a:r>
              <a:rPr lang="en-US" sz="2000" dirty="0"/>
              <a:t>Cotton monoculture enriches the government but not the populace. Government is wealthy, people are poor. </a:t>
            </a:r>
          </a:p>
          <a:p>
            <a:pPr lvl="0"/>
            <a:r>
              <a:rPr lang="en-US" sz="2000" dirty="0"/>
              <a:t>Environmental devastation.</a:t>
            </a:r>
          </a:p>
        </p:txBody>
      </p:sp>
      <p:pic>
        <p:nvPicPr>
          <p:cNvPr id="10" name="Content Placeholder 9" descr="uz flag.png"/>
          <p:cNvPicPr>
            <a:picLocks noGrp="1" noChangeAspect="1"/>
          </p:cNvPicPr>
          <p:nvPr>
            <p:ph sz="quarter" idx="2"/>
          </p:nvPr>
        </p:nvPicPr>
        <p:blipFill>
          <a:blip r:embed="rId4" cstate="email">
            <a:extLst>
              <a:ext uri="{28A0092B-C50C-407E-A947-70E740481C1C}">
                <a14:useLocalDpi xmlns:a14="http://schemas.microsoft.com/office/drawing/2010/main" val="0"/>
              </a:ext>
            </a:extLst>
          </a:blip>
          <a:stretch>
            <a:fillRect/>
          </a:stretch>
        </p:blipFill>
        <p:spPr>
          <a:xfrm>
            <a:off x="5518499" y="2114122"/>
            <a:ext cx="2298002" cy="1158144"/>
          </a:xfrm>
        </p:spPr>
      </p:pic>
    </p:spTree>
    <p:extLst>
      <p:ext uri="{BB962C8B-B14F-4D97-AF65-F5344CB8AC3E}">
        <p14:creationId xmlns:p14="http://schemas.microsoft.com/office/powerpoint/2010/main" val="8409584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9" name="Rectangle 359"/>
          <p:cNvSpPr>
            <a:spLocks noGrp="1" noChangeArrowheads="1"/>
          </p:cNvSpPr>
          <p:nvPr>
            <p:ph type="title"/>
          </p:nvPr>
        </p:nvSpPr>
        <p:spPr>
          <a:xfrm>
            <a:off x="457200" y="277813"/>
            <a:ext cx="8229600" cy="636587"/>
          </a:xfrm>
        </p:spPr>
        <p:txBody>
          <a:bodyPr>
            <a:normAutofit fontScale="90000"/>
          </a:bodyPr>
          <a:lstStyle/>
          <a:p>
            <a:r>
              <a:rPr lang="en-US" dirty="0"/>
              <a:t>Country Data</a:t>
            </a:r>
          </a:p>
        </p:txBody>
      </p:sp>
      <p:graphicFrame>
        <p:nvGraphicFramePr>
          <p:cNvPr id="20860" name="Group 380"/>
          <p:cNvGraphicFramePr>
            <a:graphicFrameLocks noGrp="1"/>
          </p:cNvGraphicFramePr>
          <p:nvPr>
            <p:ph idx="1"/>
            <p:extLst>
              <p:ext uri="{D42A27DB-BD31-4B8C-83A1-F6EECF244321}">
                <p14:modId xmlns:p14="http://schemas.microsoft.com/office/powerpoint/2010/main" val="1481071302"/>
              </p:ext>
            </p:extLst>
          </p:nvPr>
        </p:nvGraphicFramePr>
        <p:xfrm>
          <a:off x="533399" y="1066800"/>
          <a:ext cx="8153399" cy="5462271"/>
        </p:xfrm>
        <a:graphic>
          <a:graphicData uri="http://schemas.openxmlformats.org/drawingml/2006/table">
            <a:tbl>
              <a:tblPr/>
              <a:tblGrid>
                <a:gridCol w="15239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Country</a:t>
                      </a:r>
                      <a:endParaRPr kumimoji="0" lang="en-US" sz="1400" b="0"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hlink"/>
                          </a:solidFill>
                          <a:effectLst/>
                          <a:latin typeface="Times New Roman" pitchFamily="18" charset="0"/>
                          <a:cs typeface="Times New Roman" pitchFamily="18" charset="0"/>
                        </a:rPr>
                        <a:t>Kazakhstan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hlink"/>
                          </a:solidFill>
                          <a:effectLst/>
                          <a:latin typeface="Times New Roman" pitchFamily="18" charset="0"/>
                          <a:cs typeface="Times New Roman" pitchFamily="18" charset="0"/>
                        </a:rPr>
                        <a:t>Kyrgyzstan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hlink"/>
                          </a:solidFill>
                          <a:effectLst/>
                          <a:latin typeface="Times New Roman" pitchFamily="18" charset="0"/>
                          <a:cs typeface="Times New Roman" pitchFamily="18" charset="0"/>
                        </a:rPr>
                        <a:t>Tajikistan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hlink"/>
                          </a:solidFill>
                          <a:effectLst/>
                          <a:latin typeface="Times New Roman" pitchFamily="18" charset="0"/>
                          <a:cs typeface="Times New Roman" pitchFamily="18" charset="0"/>
                        </a:rPr>
                        <a:t>Turkmenistan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hlink"/>
                          </a:solidFill>
                          <a:effectLst/>
                          <a:latin typeface="Times New Roman" pitchFamily="18" charset="0"/>
                          <a:cs typeface="Times New Roman" pitchFamily="18" charset="0"/>
                        </a:rPr>
                        <a:t>Uzbekistan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2013 Population (rank)</a:t>
                      </a:r>
                      <a:endParaRPr kumimoji="0" lang="en-US" sz="1400" b="0"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17.7M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5.5M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7.9M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5.1M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28.7M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rPr>
                        <a:t>2013 Population growth rate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0.9%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Total Size (rank)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2.7 M km</a:t>
                      </a:r>
                      <a:r>
                        <a:rPr kumimoji="0" lang="en-US" sz="1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198K km</a:t>
                      </a:r>
                      <a:r>
                        <a:rPr kumimoji="0" lang="en-US" sz="1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143K km</a:t>
                      </a:r>
                      <a:r>
                        <a:rPr kumimoji="0" lang="en-US" sz="1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488K km</a:t>
                      </a:r>
                      <a:r>
                        <a:rPr kumimoji="0" lang="en-US" sz="1400" b="0" i="0" u="none" strike="noStrike" cap="none" normalizeH="0" baseline="30000" dirty="0">
                          <a:ln>
                            <a:noFill/>
                          </a:ln>
                          <a:solidFill>
                            <a:schemeClr val="tx1"/>
                          </a:solidFill>
                          <a:effectLst/>
                          <a:latin typeface="Times New Roman" pitchFamily="18" charset="0"/>
                          <a:cs typeface="Times New Roman" pitchFamily="18" charset="0"/>
                        </a:rPr>
                        <a:t>2 </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447K km</a:t>
                      </a:r>
                      <a:r>
                        <a:rPr kumimoji="0" lang="en-US" sz="1400" b="0" i="0" u="none" strike="noStrike" cap="none" normalizeH="0" baseline="30000" dirty="0">
                          <a:ln>
                            <a:noFill/>
                          </a:ln>
                          <a:solidFill>
                            <a:schemeClr val="tx1"/>
                          </a:solidFill>
                          <a:effectLst/>
                          <a:latin typeface="Times New Roman" pitchFamily="18" charset="0"/>
                          <a:cs typeface="Times New Roman" pitchFamily="18" charset="0"/>
                        </a:rPr>
                        <a:t>2</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690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2013 GDP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$224.9B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$7.2B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$8.5B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$40.6B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$55.2B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2013 GDP Real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Growth Rate</a:t>
                      </a:r>
                      <a:endParaRPr kumimoji="0" lang="en-US" sz="1400" b="0"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2013 GDP per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Capita (rank)</a:t>
                      </a:r>
                      <a:endParaRPr kumimoji="0" lang="en-US" sz="1400" b="0"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$14,100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$2,500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$2,300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$9,700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$3,800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Poverty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itchFamily="18" charset="0"/>
                          <a:cs typeface="Times New Roman" pitchFamily="18" charset="0"/>
                        </a:rPr>
                        <a:t>Rate </a:t>
                      </a:r>
                      <a:endParaRPr kumimoji="0" lang="en-US" sz="1400" b="0"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5.3% (2011)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33.7% (2011)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39.6% (2012)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30% (2004)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17% (2004)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folHlink"/>
                          </a:solidFill>
                          <a:effectLst/>
                          <a:latin typeface="Times New Roman" panose="02020603050405020304" pitchFamily="18" charset="0"/>
                          <a:cs typeface="Times New Roman" panose="02020603050405020304" pitchFamily="18" charset="0"/>
                        </a:rPr>
                        <a:t>GINI</a:t>
                      </a:r>
                      <a:r>
                        <a:rPr kumimoji="0" lang="en-US" sz="1400" b="1"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rPr>
                        <a:t> index (higher=unequal)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28.9 (2011)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33.4 (2007)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32.6 (2006)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40.8 (1998)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36.8 (2003)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8"/>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rPr>
                        <a:t>2013 Debt--external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$131.3B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$3.9B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$428.9M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$8.8B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9"/>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folHlink"/>
                          </a:solidFill>
                          <a:effectLst/>
                          <a:latin typeface="Times New Roman" panose="02020603050405020304" pitchFamily="18" charset="0"/>
                          <a:cs typeface="Times New Roman" panose="02020603050405020304" pitchFamily="18" charset="0"/>
                        </a:rPr>
                        <a:t>2013 Inflation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4123766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III. Anthropological reflections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9675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“ethnography”?</a:t>
            </a:r>
          </a:p>
        </p:txBody>
      </p:sp>
      <p:sp>
        <p:nvSpPr>
          <p:cNvPr id="3" name="Content Placeholder 2"/>
          <p:cNvSpPr>
            <a:spLocks noGrp="1"/>
          </p:cNvSpPr>
          <p:nvPr>
            <p:ph idx="1"/>
          </p:nvPr>
        </p:nvSpPr>
        <p:spPr>
          <a:xfrm>
            <a:off x="457200" y="2667000"/>
            <a:ext cx="8229600" cy="1371599"/>
          </a:xfrm>
          <a:solidFill>
            <a:schemeClr val="bg1"/>
          </a:solidFill>
          <a:ln>
            <a:solidFill>
              <a:schemeClr val="accent4">
                <a:lumMod val="50000"/>
              </a:schemeClr>
            </a:solidFill>
          </a:ln>
        </p:spPr>
        <p:txBody>
          <a:bodyPr>
            <a:normAutofit/>
          </a:bodyPr>
          <a:lstStyle/>
          <a:p>
            <a:pPr lvl="1">
              <a:lnSpc>
                <a:spcPct val="90000"/>
              </a:lnSpc>
              <a:buFont typeface="Arial" pitchFamily="34" charset="0"/>
              <a:buChar char="•"/>
            </a:pPr>
            <a:r>
              <a:rPr lang="en-US" sz="2400" dirty="0"/>
              <a:t>The first-hand observation of a society. </a:t>
            </a:r>
          </a:p>
          <a:p>
            <a:pPr lvl="1">
              <a:lnSpc>
                <a:spcPct val="90000"/>
              </a:lnSpc>
              <a:buFont typeface="Arial" pitchFamily="34" charset="0"/>
              <a:buChar char="•"/>
            </a:pPr>
            <a:r>
              <a:rPr lang="en-US" sz="2400" dirty="0"/>
              <a:t>The text which is produced by analyzing these observations. </a:t>
            </a:r>
          </a:p>
        </p:txBody>
      </p:sp>
    </p:spTree>
    <p:extLst>
      <p:ext uri="{BB962C8B-B14F-4D97-AF65-F5344CB8AC3E}">
        <p14:creationId xmlns:p14="http://schemas.microsoft.com/office/powerpoint/2010/main" val="13552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8" name="Text Placeholder 7"/>
          <p:cNvSpPr>
            <a:spLocks noGrp="1"/>
          </p:cNvSpPr>
          <p:nvPr>
            <p:ph type="body" sz="quarter" idx="3"/>
          </p:nvPr>
        </p:nvSpPr>
        <p:spPr>
          <a:xfrm>
            <a:off x="1143000" y="5943600"/>
            <a:ext cx="4648200" cy="533400"/>
          </a:xfrm>
        </p:spPr>
        <p:txBody>
          <a:bodyPr anchor="ctr">
            <a:normAutofit/>
          </a:bodyPr>
          <a:lstStyle/>
          <a:p>
            <a:r>
              <a:rPr lang="en-US" b="0" dirty="0" err="1"/>
              <a:t>Bronislaw</a:t>
            </a:r>
            <a:r>
              <a:rPr lang="en-US" b="0" dirty="0"/>
              <a:t> Malinowski (1884-1942)</a:t>
            </a:r>
          </a:p>
        </p:txBody>
      </p:sp>
      <p:pic>
        <p:nvPicPr>
          <p:cNvPr id="11" name="Content Placeholder 3" descr="Malinowski.jpeg"/>
          <p:cNvPicPr>
            <a:picLocks noGrp="1" noChangeAspect="1"/>
          </p:cNvPicPr>
          <p:nvPr>
            <p:ph sz="quarter" idx="4"/>
          </p:nvPr>
        </p:nvPicPr>
        <p:blipFill>
          <a:blip r:embed="rId2" cstate="email">
            <a:extLst>
              <a:ext uri="{28A0092B-C50C-407E-A947-70E740481C1C}">
                <a14:useLocalDpi xmlns:a14="http://schemas.microsoft.com/office/drawing/2010/main" val="0"/>
              </a:ext>
            </a:extLst>
          </a:blip>
          <a:stretch>
            <a:fillRect/>
          </a:stretch>
        </p:blipFill>
        <p:spPr>
          <a:xfrm>
            <a:off x="1143000" y="914400"/>
            <a:ext cx="3276600" cy="4996501"/>
          </a:xfrm>
          <a:ln>
            <a:solidFill>
              <a:schemeClr val="accent4">
                <a:lumMod val="50000"/>
              </a:schemeClr>
            </a:solidFill>
          </a:ln>
        </p:spPr>
      </p:pic>
      <p:sp>
        <p:nvSpPr>
          <p:cNvPr id="9" name="Content Placeholder 2"/>
          <p:cNvSpPr txBox="1">
            <a:spLocks/>
          </p:cNvSpPr>
          <p:nvPr/>
        </p:nvSpPr>
        <p:spPr>
          <a:xfrm>
            <a:off x="4800600" y="1143000"/>
            <a:ext cx="3810000" cy="4495800"/>
          </a:xfrm>
          <a:prstGeom prst="rect">
            <a:avLst/>
          </a:prstGeom>
          <a:solidFill>
            <a:schemeClr val="bg1"/>
          </a:solidFill>
          <a:ln>
            <a:solidFill>
              <a:schemeClr val="accent4">
                <a:lumMod val="50000"/>
              </a:schemeClr>
            </a:solid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a:t>“To grasp the native’s point of view, his relation to life, to realize </a:t>
            </a:r>
            <a:r>
              <a:rPr lang="en-US" i="1" dirty="0"/>
              <a:t>his</a:t>
            </a:r>
            <a:r>
              <a:rPr lang="en-US" dirty="0"/>
              <a:t> vision of </a:t>
            </a:r>
            <a:r>
              <a:rPr lang="en-US" i="1" dirty="0"/>
              <a:t>his </a:t>
            </a:r>
            <a:r>
              <a:rPr lang="en-US" dirty="0"/>
              <a:t>world. We have to study man, and we must study what concerns him most intimately, that is, the hold which life has on him” </a:t>
            </a:r>
            <a:r>
              <a:rPr lang="en-US" i="1" dirty="0"/>
              <a:t>(Argonauts of the Western Pacific, </a:t>
            </a:r>
            <a:r>
              <a:rPr lang="en-US" dirty="0"/>
              <a:t>pg. 25). </a:t>
            </a:r>
          </a:p>
          <a:p>
            <a:endParaRPr lang="en-US" dirty="0"/>
          </a:p>
        </p:txBody>
      </p:sp>
    </p:spTree>
    <p:extLst>
      <p:ext uri="{BB962C8B-B14F-4D97-AF65-F5344CB8AC3E}">
        <p14:creationId xmlns:p14="http://schemas.microsoft.com/office/powerpoint/2010/main" val="23442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225568" y="533400"/>
            <a:ext cx="3895341" cy="5766881"/>
          </a:xfrm>
        </p:spPr>
      </p:pic>
      <p:pic>
        <p:nvPicPr>
          <p:cNvPr id="6"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981200"/>
            <a:ext cx="5076483" cy="3429000"/>
          </a:xfrm>
          <a:prstGeom prst="rect">
            <a:avLst/>
          </a:prstGeom>
        </p:spPr>
      </p:pic>
    </p:spTree>
    <p:extLst>
      <p:ext uri="{BB962C8B-B14F-4D97-AF65-F5344CB8AC3E}">
        <p14:creationId xmlns:p14="http://schemas.microsoft.com/office/powerpoint/2010/main" val="2633184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85455" y="76200"/>
            <a:ext cx="6602593" cy="4459837"/>
          </a:xfrm>
          <a:prstGeom prst="rect">
            <a:avLst/>
          </a:prstGeom>
        </p:spPr>
      </p:pic>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6200" y="3962400"/>
            <a:ext cx="4089141" cy="2762081"/>
          </a:xfr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0" y="3962400"/>
            <a:ext cx="4156364" cy="2807488"/>
          </a:xfrm>
          <a:prstGeom prst="rect">
            <a:avLst/>
          </a:prstGeom>
        </p:spPr>
      </p:pic>
    </p:spTree>
    <p:extLst>
      <p:ext uri="{BB962C8B-B14F-4D97-AF65-F5344CB8AC3E}">
        <p14:creationId xmlns:p14="http://schemas.microsoft.com/office/powerpoint/2010/main" val="21666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r>
              <a:rPr lang="en-US" sz="3600" dirty="0"/>
              <a:t>I. Historical perspectives on gender in CA</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1708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21755" y="1600200"/>
            <a:ext cx="6700489" cy="4525963"/>
          </a:xfrm>
        </p:spPr>
      </p:pic>
    </p:spTree>
    <p:extLst>
      <p:ext uri="{BB962C8B-B14F-4D97-AF65-F5344CB8AC3E}">
        <p14:creationId xmlns:p14="http://schemas.microsoft.com/office/powerpoint/2010/main" val="2859865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21755" y="1600200"/>
            <a:ext cx="6700489" cy="4525963"/>
          </a:xfrm>
        </p:spPr>
      </p:pic>
    </p:spTree>
    <p:extLst>
      <p:ext uri="{BB962C8B-B14F-4D97-AF65-F5344CB8AC3E}">
        <p14:creationId xmlns:p14="http://schemas.microsoft.com/office/powerpoint/2010/main" val="182761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21755" y="1600200"/>
            <a:ext cx="6700489" cy="4525963"/>
          </a:xfrm>
        </p:spPr>
      </p:pic>
    </p:spTree>
    <p:extLst>
      <p:ext uri="{BB962C8B-B14F-4D97-AF65-F5344CB8AC3E}">
        <p14:creationId xmlns:p14="http://schemas.microsoft.com/office/powerpoint/2010/main" val="73319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CHARACTERS FROM READINGS</a:t>
            </a:r>
          </a:p>
        </p:txBody>
      </p:sp>
      <p:sp>
        <p:nvSpPr>
          <p:cNvPr id="3" name="Content Placeholder 2"/>
          <p:cNvSpPr>
            <a:spLocks noGrp="1"/>
          </p:cNvSpPr>
          <p:nvPr>
            <p:ph idx="1"/>
          </p:nvPr>
        </p:nvSpPr>
        <p:spPr>
          <a:xfrm>
            <a:off x="228600" y="1219200"/>
            <a:ext cx="8229600" cy="5105400"/>
          </a:xfrm>
        </p:spPr>
        <p:txBody>
          <a:bodyPr>
            <a:noAutofit/>
          </a:bodyPr>
          <a:lstStyle/>
          <a:p>
            <a:r>
              <a:rPr lang="en-US" sz="2000" dirty="0"/>
              <a:t>Aida</a:t>
            </a:r>
          </a:p>
          <a:p>
            <a:pPr lvl="1"/>
            <a:r>
              <a:rPr lang="en-US" sz="2000" dirty="0"/>
              <a:t>Born in mid-1970s. Came of age during the Soviet Union, but embraces new ideals of market capitalism</a:t>
            </a:r>
          </a:p>
          <a:p>
            <a:pPr lvl="1"/>
            <a:r>
              <a:rPr lang="en-US" sz="2000" dirty="0"/>
              <a:t>Studies in Bishkek and works in a kiosk</a:t>
            </a:r>
          </a:p>
          <a:p>
            <a:pPr lvl="1"/>
            <a:r>
              <a:rPr lang="en-US" sz="2000" dirty="0"/>
              <a:t>Hopes to succeed as an entrepreneurial business owner. . She also worked in a kiosk, and viewed the entrepreneurial market as a place she could prosper. </a:t>
            </a:r>
          </a:p>
          <a:p>
            <a:pPr lvl="1">
              <a:buNone/>
            </a:pPr>
            <a:endParaRPr lang="en-US" sz="2000" dirty="0"/>
          </a:p>
          <a:p>
            <a:r>
              <a:rPr lang="en-US" sz="2000" dirty="0"/>
              <a:t>Prostitutes in Bishkek</a:t>
            </a:r>
          </a:p>
          <a:p>
            <a:pPr lvl="1"/>
            <a:r>
              <a:rPr lang="en-US" sz="2000" dirty="0"/>
              <a:t>Dissatisfied with salary as a preschool teacher</a:t>
            </a:r>
          </a:p>
          <a:p>
            <a:pPr lvl="1"/>
            <a:r>
              <a:rPr lang="en-US" sz="2000" dirty="0"/>
              <a:t>Did not want to rely on parents</a:t>
            </a:r>
          </a:p>
          <a:p>
            <a:pPr lvl="1"/>
            <a:r>
              <a:rPr lang="en-US" sz="2000" dirty="0"/>
              <a:t>Got “addicted” to the lifestyle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sz="2000" dirty="0"/>
              <a:t>Olga/</a:t>
            </a:r>
            <a:r>
              <a:rPr lang="en-US" sz="2000" dirty="0" err="1"/>
              <a:t>Altinai</a:t>
            </a:r>
            <a:r>
              <a:rPr lang="en-US" sz="2000" dirty="0"/>
              <a:t>: successful </a:t>
            </a:r>
            <a:r>
              <a:rPr lang="en-US" sz="2000" dirty="0" err="1"/>
              <a:t>chelnoki</a:t>
            </a:r>
            <a:endParaRPr lang="en-US" sz="2000" dirty="0"/>
          </a:p>
          <a:p>
            <a:pPr marL="3429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000" dirty="0"/>
              <a:t>Tamara </a:t>
            </a:r>
            <a:r>
              <a:rPr lang="en-US" sz="2000" dirty="0" err="1"/>
              <a:t>Sadikova</a:t>
            </a:r>
            <a:endParaRPr lang="en-US" sz="2000" dirty="0"/>
          </a:p>
          <a:p>
            <a:pPr lvl="1"/>
            <a:r>
              <a:rPr lang="en-US" sz="2000" dirty="0"/>
              <a:t>Highly educated</a:t>
            </a:r>
          </a:p>
          <a:p>
            <a:pPr lvl="1"/>
            <a:r>
              <a:rPr lang="en-US" sz="2000" dirty="0"/>
              <a:t>Successful NGO leader, women’s empowerment programs </a:t>
            </a:r>
          </a:p>
          <a:p>
            <a:pPr lvl="1"/>
            <a:r>
              <a:rPr lang="en-US" sz="2000" dirty="0"/>
              <a:t>Participated in FSA exchange program</a:t>
            </a:r>
          </a:p>
          <a:p>
            <a:pPr lvl="1"/>
            <a:r>
              <a:rPr lang="en-US" sz="2000" dirty="0"/>
              <a:t>Moral epiphany</a:t>
            </a:r>
          </a:p>
          <a:p>
            <a:pPr lvl="1"/>
            <a:r>
              <a:rPr lang="en-US" sz="2000" dirty="0"/>
              <a:t>Works at periphery of development economy</a:t>
            </a:r>
          </a:p>
          <a:p>
            <a:pPr lvl="1"/>
            <a:endParaRPr lang="en-US" sz="2000" dirty="0"/>
          </a:p>
          <a:p>
            <a:pPr lvl="1">
              <a:buNone/>
            </a:pPr>
            <a:r>
              <a:rPr lang="en-US" sz="2000"/>
              <a:t>OTHERS?</a:t>
            </a:r>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fontScale="92500"/>
          </a:bodyPr>
          <a:lstStyle/>
          <a:p>
            <a:r>
              <a:rPr lang="en-US" sz="3100" dirty="0"/>
              <a:t>Development organizations are involved with women’s issues, but their ideology is western</a:t>
            </a:r>
          </a:p>
          <a:p>
            <a:r>
              <a:rPr lang="en-US" sz="3100" dirty="0"/>
              <a:t>Development funding has empowered a modest number of creative, ambitious, educated women, particularly through job stability and a living wage.</a:t>
            </a:r>
          </a:p>
          <a:p>
            <a:r>
              <a:rPr lang="en-US" sz="3100" dirty="0"/>
              <a:t>Women who work in development struggle to achieve respect in Kyrgyz society. </a:t>
            </a:r>
          </a:p>
          <a:p>
            <a:r>
              <a:rPr lang="en-US" dirty="0"/>
              <a:t>The negative effects of the new economy outweigh the benefits of development money</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fontScale="47500" lnSpcReduction="20000"/>
          </a:bodyPr>
          <a:lstStyle/>
          <a:p>
            <a:pPr>
              <a:buNone/>
            </a:pPr>
            <a:r>
              <a:rPr lang="en-US" dirty="0">
                <a:latin typeface="Arial"/>
              </a:rPr>
              <a:t>Deaton, Angus. 2013. </a:t>
            </a:r>
            <a:r>
              <a:rPr lang="en-US" i="1" dirty="0">
                <a:latin typeface="Arial"/>
              </a:rPr>
              <a:t>The Great Escape: Health, Wealth, and the Origins of Inequality. Princeton: Princeton University Press.</a:t>
            </a:r>
          </a:p>
          <a:p>
            <a:pPr>
              <a:buNone/>
            </a:pPr>
            <a:r>
              <a:rPr lang="en-US" dirty="0"/>
              <a:t>Gleason, Gregory. 2003. </a:t>
            </a:r>
            <a:r>
              <a:rPr lang="en-US" i="1" dirty="0"/>
              <a:t>Markets and politics in Central Asia: Structural reform and political change</a:t>
            </a:r>
            <a:r>
              <a:rPr lang="en-US" dirty="0"/>
              <a:t>. London: Routledge.</a:t>
            </a:r>
          </a:p>
          <a:p>
            <a:pPr>
              <a:buNone/>
            </a:pPr>
            <a:r>
              <a:rPr lang="en-US" dirty="0" err="1">
                <a:latin typeface="Arial"/>
              </a:rPr>
              <a:t>Ikramova</a:t>
            </a:r>
            <a:r>
              <a:rPr lang="en-US" dirty="0">
                <a:latin typeface="Arial"/>
              </a:rPr>
              <a:t>, </a:t>
            </a:r>
            <a:r>
              <a:rPr lang="en-US" dirty="0" err="1">
                <a:latin typeface="Arial"/>
              </a:rPr>
              <a:t>Ula</a:t>
            </a:r>
            <a:r>
              <a:rPr lang="en-US" dirty="0">
                <a:latin typeface="Arial"/>
              </a:rPr>
              <a:t>, and Kathryn McConnell. 1999. "Women's </a:t>
            </a:r>
            <a:r>
              <a:rPr lang="en-US" dirty="0" err="1">
                <a:latin typeface="Arial"/>
              </a:rPr>
              <a:t>Ngos</a:t>
            </a:r>
            <a:r>
              <a:rPr lang="en-US" dirty="0">
                <a:latin typeface="Arial"/>
              </a:rPr>
              <a:t> in Central Asia's Evolving Societies." In </a:t>
            </a:r>
            <a:r>
              <a:rPr lang="en-US" i="1" dirty="0">
                <a:latin typeface="Arial"/>
              </a:rPr>
              <a:t>Civil Society in Central Asia, edited by M. Holt Ruffin and Daniel Waugh, 198-213. Seattle and London: University of Washington Press.</a:t>
            </a:r>
          </a:p>
          <a:p>
            <a:pPr marR="0">
              <a:buNone/>
            </a:pPr>
            <a:r>
              <a:rPr lang="en-US" dirty="0">
                <a:latin typeface="Times New Roman" pitchFamily="18" charset="0"/>
                <a:cs typeface="Times New Roman" pitchFamily="18" charset="0"/>
              </a:rPr>
              <a:t>Kamp, Marianne. 2006. </a:t>
            </a:r>
            <a:r>
              <a:rPr lang="en-US" i="1" dirty="0">
                <a:latin typeface="Times New Roman" pitchFamily="18" charset="0"/>
                <a:cs typeface="Times New Roman" pitchFamily="18" charset="0"/>
              </a:rPr>
              <a:t>The new woman in Uzbekistan: Islam, modernity, and unveiling under communism. </a:t>
            </a:r>
            <a:r>
              <a:rPr lang="en-US" dirty="0">
                <a:latin typeface="Times New Roman" pitchFamily="18" charset="0"/>
                <a:cs typeface="Times New Roman" pitchFamily="18" charset="0"/>
              </a:rPr>
              <a:t>Seattle: University of Washington Press.</a:t>
            </a:r>
          </a:p>
          <a:p>
            <a:pPr marR="0">
              <a:buNone/>
            </a:pPr>
            <a:r>
              <a:rPr lang="en-US" dirty="0" err="1">
                <a:latin typeface="Times New Roman" pitchFamily="18" charset="0"/>
                <a:cs typeface="Times New Roman" pitchFamily="18" charset="0"/>
              </a:rPr>
              <a:t>Massell</a:t>
            </a:r>
            <a:r>
              <a:rPr lang="en-US" dirty="0">
                <a:latin typeface="Times New Roman" pitchFamily="18" charset="0"/>
                <a:cs typeface="Times New Roman" pitchFamily="18" charset="0"/>
              </a:rPr>
              <a:t>, Gregory J. 1974. </a:t>
            </a:r>
            <a:r>
              <a:rPr lang="en-US" i="1" dirty="0">
                <a:latin typeface="Times New Roman" pitchFamily="18" charset="0"/>
                <a:cs typeface="Times New Roman" pitchFamily="18" charset="0"/>
              </a:rPr>
              <a:t>The Surrogate Proletariat: Moslem Women and Revolutionary Strategies in Soviet Central Asia, 1919-1929. </a:t>
            </a:r>
            <a:r>
              <a:rPr lang="en-US" dirty="0">
                <a:latin typeface="Times New Roman" pitchFamily="18" charset="0"/>
                <a:cs typeface="Times New Roman" pitchFamily="18" charset="0"/>
              </a:rPr>
              <a:t>Princeton: Princeton University Press.</a:t>
            </a:r>
          </a:p>
          <a:p>
            <a:pPr marR="0">
              <a:buNone/>
            </a:pPr>
            <a:r>
              <a:rPr lang="en-US" dirty="0">
                <a:latin typeface="Times New Roman" pitchFamily="18" charset="0"/>
                <a:cs typeface="Times New Roman" pitchFamily="18" charset="0"/>
              </a:rPr>
              <a:t>Northrop, Douglas. 2004. </a:t>
            </a:r>
            <a:r>
              <a:rPr lang="en-US" i="1" dirty="0">
                <a:latin typeface="Times New Roman" pitchFamily="18" charset="0"/>
                <a:cs typeface="Times New Roman" pitchFamily="18" charset="0"/>
              </a:rPr>
              <a:t>Veiled empire: Gender and power in Stalinist Central Asia. Ithaca and London: Cornell University Press.</a:t>
            </a:r>
          </a:p>
          <a:p>
            <a:pPr>
              <a:buNone/>
            </a:pPr>
            <a:r>
              <a:rPr lang="en-US" dirty="0" err="1">
                <a:latin typeface="Arial"/>
              </a:rPr>
              <a:t>Olcott</a:t>
            </a:r>
            <a:r>
              <a:rPr lang="en-US" dirty="0">
                <a:latin typeface="Arial"/>
              </a:rPr>
              <a:t>, Martha Brill. 2005. </a:t>
            </a:r>
            <a:r>
              <a:rPr lang="en-US" i="1" dirty="0">
                <a:latin typeface="Arial"/>
              </a:rPr>
              <a:t>Central Asia's Second Chance. Washington, DC: Carnegie Endowment for International Peace.</a:t>
            </a:r>
          </a:p>
          <a:p>
            <a:pPr>
              <a:buNone/>
            </a:pPr>
            <a:r>
              <a:rPr lang="en-US" dirty="0">
                <a:latin typeface="Arial"/>
              </a:rPr>
              <a:t>Putnam, Robert D. 2000. </a:t>
            </a:r>
            <a:r>
              <a:rPr lang="en-US" i="1" dirty="0">
                <a:latin typeface="Arial"/>
              </a:rPr>
              <a:t>Bowling Alone: The Collapse and Revival of American Community. New York: Simon and Schuster.</a:t>
            </a:r>
          </a:p>
          <a:p>
            <a:pPr>
              <a:buNone/>
            </a:pPr>
            <a:r>
              <a:rPr lang="en-US" dirty="0" err="1">
                <a:latin typeface="Arial"/>
              </a:rPr>
              <a:t>Sievers</a:t>
            </a:r>
            <a:r>
              <a:rPr lang="en-US" dirty="0">
                <a:latin typeface="Arial"/>
              </a:rPr>
              <a:t>, Eric W. 2003. </a:t>
            </a:r>
            <a:r>
              <a:rPr lang="en-US" i="1" dirty="0">
                <a:latin typeface="Arial"/>
              </a:rPr>
              <a:t>The Post-Soviet Decline of Central Asia: Sustainable Development and Comprehensive Capital. London: Routledge.</a:t>
            </a:r>
          </a:p>
          <a:p>
            <a:pPr>
              <a:buNone/>
            </a:pPr>
            <a:endParaRPr lang="en-US" dirty="0"/>
          </a:p>
        </p:txBody>
      </p:sp>
    </p:spTree>
    <p:extLst>
      <p:ext uri="{BB962C8B-B14F-4D97-AF65-F5344CB8AC3E}">
        <p14:creationId xmlns:p14="http://schemas.microsoft.com/office/powerpoint/2010/main" val="4092960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How has Central Asia’s participation in transnational political and economic networks expanded opportunity for women in the region?</a:t>
            </a:r>
          </a:p>
        </p:txBody>
      </p:sp>
    </p:spTree>
    <p:extLst>
      <p:ext uri="{BB962C8B-B14F-4D97-AF65-F5344CB8AC3E}">
        <p14:creationId xmlns:p14="http://schemas.microsoft.com/office/powerpoint/2010/main" val="238267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things have changed</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209800"/>
            <a:ext cx="3776528" cy="3511508"/>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094147" y="1600200"/>
            <a:ext cx="3146705" cy="4525963"/>
          </a:xfrm>
        </p:spPr>
      </p:pic>
    </p:spTree>
    <p:extLst>
      <p:ext uri="{BB962C8B-B14F-4D97-AF65-F5344CB8AC3E}">
        <p14:creationId xmlns:p14="http://schemas.microsoft.com/office/powerpoint/2010/main" val="6358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Some things remain the same</a:t>
            </a:r>
          </a:p>
        </p:txBody>
      </p:sp>
      <p:pic>
        <p:nvPicPr>
          <p:cNvPr id="6" name="Content Placeholder 5" descr="Noor's negatives025.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66800" y="1553217"/>
            <a:ext cx="3515188" cy="4837415"/>
          </a:xfrm>
        </p:spPr>
      </p:pic>
      <p:pic>
        <p:nvPicPr>
          <p:cNvPr id="4" name="Picture 3" descr="DSCF007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6018" y="2362200"/>
            <a:ext cx="4292600" cy="3219450"/>
          </a:xfrm>
          <a:prstGeom prst="rect">
            <a:avLst/>
          </a:prstGeom>
        </p:spPr>
      </p:pic>
    </p:spTree>
    <p:extLst>
      <p:ext uri="{BB962C8B-B14F-4D97-AF65-F5344CB8AC3E}">
        <p14:creationId xmlns:p14="http://schemas.microsoft.com/office/powerpoint/2010/main" val="3335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325562"/>
          </a:xfrm>
        </p:spPr>
        <p:txBody>
          <a:bodyPr>
            <a:noAutofit/>
          </a:bodyPr>
          <a:lstStyle/>
          <a:p>
            <a:endParaRPr lang="en-US" sz="2400" dirty="0"/>
          </a:p>
        </p:txBody>
      </p:sp>
      <p:sp>
        <p:nvSpPr>
          <p:cNvPr id="5" name="TextBox 4"/>
          <p:cNvSpPr txBox="1"/>
          <p:nvPr/>
        </p:nvSpPr>
        <p:spPr>
          <a:xfrm>
            <a:off x="762000" y="5791200"/>
            <a:ext cx="7848600" cy="369332"/>
          </a:xfrm>
          <a:prstGeom prst="rect">
            <a:avLst/>
          </a:prstGeom>
          <a:noFill/>
        </p:spPr>
        <p:txBody>
          <a:bodyPr wrap="square" rtlCol="0">
            <a:spAutoFit/>
          </a:bodyPr>
          <a:lstStyle/>
          <a:p>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81000"/>
            <a:ext cx="5757568" cy="3665951"/>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03194" y="3830659"/>
            <a:ext cx="3494379" cy="2362200"/>
          </a:xfrm>
        </p:spPr>
      </p:pic>
      <p:sp>
        <p:nvSpPr>
          <p:cNvPr id="7" name="TextBox 6"/>
          <p:cNvSpPr txBox="1"/>
          <p:nvPr/>
        </p:nvSpPr>
        <p:spPr>
          <a:xfrm>
            <a:off x="762000" y="6248400"/>
            <a:ext cx="6705600" cy="461665"/>
          </a:xfrm>
          <a:prstGeom prst="rect">
            <a:avLst/>
          </a:prstGeom>
          <a:noFill/>
        </p:spPr>
        <p:txBody>
          <a:bodyPr wrap="square" rtlCol="0">
            <a:spAutoFit/>
          </a:bodyPr>
          <a:lstStyle/>
          <a:p>
            <a:r>
              <a:rPr lang="en-US" sz="1200" dirty="0" err="1">
                <a:latin typeface="Arial"/>
              </a:rPr>
              <a:t>Hildinger</a:t>
            </a:r>
            <a:r>
              <a:rPr lang="en-US" sz="1200" dirty="0">
                <a:latin typeface="Arial"/>
              </a:rPr>
              <a:t>, Erik. 1997. </a:t>
            </a:r>
            <a:r>
              <a:rPr lang="en-US" sz="1200" i="1" dirty="0">
                <a:latin typeface="Arial"/>
              </a:rPr>
              <a:t>Warriors of the steppe: A military history of Central Asia 500 B.C. to 1700 A.D. Cambridge, MA: Da Capo.</a:t>
            </a:r>
            <a:endParaRPr lang="en-US" dirty="0"/>
          </a:p>
        </p:txBody>
      </p:sp>
    </p:spTree>
    <p:extLst>
      <p:ext uri="{BB962C8B-B14F-4D97-AF65-F5344CB8AC3E}">
        <p14:creationId xmlns:p14="http://schemas.microsoft.com/office/powerpoint/2010/main" val="9384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err="1"/>
              <a:t>Tomyris</a:t>
            </a:r>
            <a:endParaRPr lang="en-US" sz="2400" dirty="0"/>
          </a:p>
        </p:txBody>
      </p:sp>
      <p:pic>
        <p:nvPicPr>
          <p:cNvPr id="4" name="Content Placeholder 3" descr="405px-Tomyris_Plunges_the_Head_of_the_Dead_Cyrus_Into_a_Vessel_of_Blood_by_Alexander_Zick.jp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48000" y="1143000"/>
            <a:ext cx="3124200" cy="4620730"/>
          </a:xfrm>
        </p:spPr>
      </p:pic>
      <p:sp>
        <p:nvSpPr>
          <p:cNvPr id="5" name="TextBox 4"/>
          <p:cNvSpPr txBox="1"/>
          <p:nvPr/>
        </p:nvSpPr>
        <p:spPr>
          <a:xfrm>
            <a:off x="304800" y="5791200"/>
            <a:ext cx="8839200" cy="646331"/>
          </a:xfrm>
          <a:prstGeom prst="rect">
            <a:avLst/>
          </a:prstGeom>
          <a:noFill/>
        </p:spPr>
        <p:txBody>
          <a:bodyPr wrap="square" rtlCol="0">
            <a:spAutoFit/>
          </a:bodyPr>
          <a:lstStyle/>
          <a:p>
            <a:r>
              <a:rPr lang="en-US" b="1" dirty="0"/>
              <a:t>Herodotus, </a:t>
            </a:r>
            <a:r>
              <a:rPr lang="en-US" b="1" i="1" dirty="0"/>
              <a:t>The History,</a:t>
            </a:r>
            <a:r>
              <a:rPr lang="en-US" b="1" dirty="0"/>
              <a:t> George Rawlinson, trans., (New York: Dutton &amp; Co., 1862),  </a:t>
            </a:r>
            <a:r>
              <a:rPr lang="en-US" dirty="0">
                <a:hlinkClick r:id="rId3"/>
              </a:rPr>
              <a:t>http://www.fordham.edu/halsall/ancient/tomyris.asp</a:t>
            </a:r>
            <a:r>
              <a:rPr lang="en-US" dirty="0"/>
              <a:t>.</a:t>
            </a:r>
          </a:p>
        </p:txBody>
      </p:sp>
    </p:spTree>
    <p:extLst>
      <p:ext uri="{BB962C8B-B14F-4D97-AF65-F5344CB8AC3E}">
        <p14:creationId xmlns:p14="http://schemas.microsoft.com/office/powerpoint/2010/main" val="282259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Kanikei</a:t>
            </a:r>
            <a:endParaRPr lang="en-US" dirty="0"/>
          </a:p>
        </p:txBody>
      </p:sp>
      <p:pic>
        <p:nvPicPr>
          <p:cNvPr id="4" name="Content Placeholder 3" descr="5291226404_f90237b67e.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7000" y="1704181"/>
            <a:ext cx="6350000" cy="4318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1487</Words>
  <Application>Microsoft Office PowerPoint</Application>
  <PresentationFormat>On-screen Show (4:3)</PresentationFormat>
  <Paragraphs>208</Paragraphs>
  <Slides>47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Noor O’Neill Borbieva borbievn@ipfw.edu March 23, 2014</vt:lpstr>
      <vt:lpstr>PowerPoint Presentation</vt:lpstr>
      <vt:lpstr>Lecture outline</vt:lpstr>
      <vt:lpstr>I. Historical perspectives on gender in CA</vt:lpstr>
      <vt:lpstr>Some things have changed</vt:lpstr>
      <vt:lpstr>Some things remain the same</vt:lpstr>
      <vt:lpstr>PowerPoint Presentation</vt:lpstr>
      <vt:lpstr>Tomyris</vt:lpstr>
      <vt:lpstr>Kanikei</vt:lpstr>
      <vt:lpstr>Kurmanjan Datka (1811-1907)</vt:lpstr>
      <vt:lpstr>Jamiliya</vt:lpstr>
      <vt:lpstr>Friedrich Engels</vt:lpstr>
      <vt:lpstr>EARLY SOVIET POLICIES</vt:lpstr>
      <vt:lpstr>Soviet era</vt:lpstr>
      <vt:lpstr>After?</vt:lpstr>
      <vt:lpstr>Do women really have more opportunity now?</vt:lpstr>
      <vt:lpstr>II. Economic context:  transnational involvements</vt:lpstr>
      <vt:lpstr>Colonialism/imperialism</vt:lpstr>
      <vt:lpstr>Communism!</vt:lpstr>
      <vt:lpstr>1944: Bretton Woods</vt:lpstr>
      <vt:lpstr>IFIs</vt:lpstr>
      <vt:lpstr>1949: Truman’s Point Four</vt:lpstr>
      <vt:lpstr>PowerPoint Presentation</vt:lpstr>
      <vt:lpstr>Structural adjustment</vt:lpstr>
      <vt:lpstr>PowerPoint Presentation</vt:lpstr>
      <vt:lpstr>Social capital</vt:lpstr>
      <vt:lpstr>RESULTS OF DEVELOPMENT</vt:lpstr>
      <vt:lpstr>REMITTANCES</vt:lpstr>
      <vt:lpstr>Republic of Kazakhstan  Қазақстан Республикасы Республика Казахстан</vt:lpstr>
      <vt:lpstr>Kyrgyz Republic Кыргыз Республикасы Кыргызская Республика</vt:lpstr>
      <vt:lpstr>Republic of Tajikistan Ҷумҳурии Тоҷикистон Jumhurii Tojikiston</vt:lpstr>
      <vt:lpstr>Republic of Turkmenistan Türkmenistan Respublikasy</vt:lpstr>
      <vt:lpstr>Republic of Uzbekistan O‘zbekiston Respublikasi Ўзбекистон Республикаси</vt:lpstr>
      <vt:lpstr>Country Data</vt:lpstr>
      <vt:lpstr>III. Anthropological reflections </vt:lpstr>
      <vt:lpstr>What is “ethnography”?</vt:lpstr>
      <vt:lpstr>PowerPoint Presentation</vt:lpstr>
      <vt:lpstr>PowerPoint Presentation</vt:lpstr>
      <vt:lpstr>PowerPoint Presentation</vt:lpstr>
      <vt:lpstr>PowerPoint Presentation</vt:lpstr>
      <vt:lpstr>PowerPoint Presentation</vt:lpstr>
      <vt:lpstr>PowerPoint Presentation</vt:lpstr>
      <vt:lpstr>CHARACTERS FROM READINGS</vt:lpstr>
      <vt:lpstr>PowerPoint Presentation</vt:lpstr>
      <vt:lpstr>Lessons learned</vt:lpstr>
      <vt:lpstr>Bibliography</vt:lpstr>
      <vt:lpstr>PowerPoint Presentation</vt:lpstr>
    </vt:vector>
  </TitlesOfParts>
  <Company>Indiana University-Purdue University Fort Wayne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 O’Neill Borbieva Indiana University-Purdue University Fort Wayne borbievn@ipfw.edu Muslims in Global Context March 23, 2014</dc:title>
  <dc:creator>Noor Borbieva</dc:creator>
  <cp:lastModifiedBy>Weixel, Mark</cp:lastModifiedBy>
  <cp:revision>28</cp:revision>
  <dcterms:created xsi:type="dcterms:W3CDTF">2014-03-15T15:01:23Z</dcterms:created>
  <dcterms:modified xsi:type="dcterms:W3CDTF">2024-01-24T16:07:59Z</dcterms:modified>
</cp:coreProperties>
</file>