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0"/>
  </p:notesMasterIdLst>
  <p:sldIdLst>
    <p:sldId id="260" r:id="rId2"/>
    <p:sldId id="261" r:id="rId3"/>
    <p:sldId id="262" r:id="rId4"/>
    <p:sldId id="263" r:id="rId5"/>
    <p:sldId id="259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3" r:id="rId15"/>
    <p:sldId id="272" r:id="rId16"/>
    <p:sldId id="274" r:id="rId17"/>
    <p:sldId id="288" r:id="rId18"/>
    <p:sldId id="257" r:id="rId19"/>
    <p:sldId id="277" r:id="rId20"/>
    <p:sldId id="285" r:id="rId21"/>
    <p:sldId id="276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7" r:id="rId30"/>
    <p:sldId id="286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64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F26D8-91DE-439D-91C2-5AB9798237F5}" type="datetimeFigureOut">
              <a:rPr lang="en-US" smtClean="0"/>
              <a:t>7/31/2016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747E01-5032-4993-945B-7B2C9179F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654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29057" indent="-280406" defTabSz="91443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21626" indent="-224325" defTabSz="91443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70276" indent="-224325" defTabSz="91443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18927" indent="-224325" defTabSz="91443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604CA4F-A951-4EEC-8378-6F0869B16D9B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dirty="0" smtClean="0">
                <a:latin typeface="Arial" pitchFamily="34" charset="0"/>
                <a:ea typeface="ＭＳ Ｐゴシック" pitchFamily="34" charset="-128"/>
              </a:rPr>
              <a:t>All graphics</a:t>
            </a:r>
            <a:r>
              <a:rPr lang="en-GB" altLang="en-US" baseline="0" dirty="0" smtClean="0">
                <a:latin typeface="Arial" pitchFamily="34" charset="0"/>
                <a:ea typeface="ＭＳ Ｐゴシック" pitchFamily="34" charset="-128"/>
              </a:rPr>
              <a:t> and information directly from the EU’s website: https://europa.eu/european-union/documents-publications/slide-presentations_en#the-basis-for-a-union </a:t>
            </a:r>
            <a:endParaRPr lang="en-GB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29057" indent="-280406" defTabSz="91443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21626" indent="-224325" defTabSz="91443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70276" indent="-224325" defTabSz="91443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18927" indent="-224325" defTabSz="91443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AD9E4165-3CD9-46A8-A056-5B101C9412B0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29057" indent="-280406" defTabSz="91443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21626" indent="-224325" defTabSz="91443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70276" indent="-224325" defTabSz="91443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18927" indent="-224325" defTabSz="91443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5479FE96-ED29-40A0-912A-5D88C61B57E0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29057" indent="-280406" defTabSz="91443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21626" indent="-224325" defTabSz="91443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70276" indent="-224325" defTabSz="91443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18927" indent="-224325" defTabSz="91443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5479FE96-ED29-40A0-912A-5D88C61B57E0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29057" indent="-280406" defTabSz="91443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21626" indent="-224325" defTabSz="91443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70276" indent="-224325" defTabSz="91443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18927" indent="-224325" defTabSz="91443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5679F751-F07A-4CB0-838A-EDF7D4B0B402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29057" indent="-280406" defTabSz="91443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21626" indent="-224325" defTabSz="91443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70276" indent="-224325" defTabSz="91443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18927" indent="-224325" defTabSz="91443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EB9541CB-653A-41B0-90C4-A1896513EDAC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29057" indent="-280406" defTabSz="91443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21626" indent="-224325" defTabSz="91443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70276" indent="-224325" defTabSz="91443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18927" indent="-224325" defTabSz="91443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596F157E-1AC4-4379-ABD6-084A5F74A05C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29057" indent="-280406" defTabSz="91443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21626" indent="-224325" defTabSz="91443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70276" indent="-224325" defTabSz="91443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18927" indent="-224325" defTabSz="91443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38263240-71F1-4759-B633-77FE17D61D8D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29057" indent="-280406" defTabSz="91443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21626" indent="-224325" defTabSz="91443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70276" indent="-224325" defTabSz="91443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18927" indent="-224325" defTabSz="91443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EB9541CB-653A-41B0-90C4-A1896513EDAC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29057" indent="-280406" defTabSz="91443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21626" indent="-224325" defTabSz="91443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70276" indent="-224325" defTabSz="91443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18927" indent="-224325" defTabSz="91443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5A0A374-DEDC-4538-90D7-42CADA43FD8D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29057" indent="-280406" defTabSz="91443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21626" indent="-224325" defTabSz="91443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70276" indent="-224325" defTabSz="91443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18927" indent="-224325" defTabSz="91443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BD1B312C-940C-43EE-989D-F7100AC2885F}" type="slidenum">
              <a:rPr lang="en-US" altLang="en-US" sz="1200"/>
              <a:pPr/>
              <a:t>25</a:t>
            </a:fld>
            <a:endParaRPr lang="en-US" alt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29057" indent="-280406" defTabSz="91443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21626" indent="-224325" defTabSz="91443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70276" indent="-224325" defTabSz="91443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18927" indent="-224325" defTabSz="91443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851245B0-2FEF-4A90-807C-38202B03ECE1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29057" indent="-280406" defTabSz="91443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21626" indent="-224325" defTabSz="91443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70276" indent="-224325" defTabSz="91443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18927" indent="-224325" defTabSz="91443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B23C19DC-2AA5-47BE-961F-5A43D98A1F11}" type="slidenum">
              <a:rPr lang="en-US" altLang="en-US" sz="1200"/>
              <a:pPr/>
              <a:t>26</a:t>
            </a:fld>
            <a:endParaRPr lang="en-US" altLang="en-US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29057" indent="-280406" defTabSz="91443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21626" indent="-224325" defTabSz="91443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70276" indent="-224325" defTabSz="91443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18927" indent="-224325" defTabSz="91443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B5B138A-0EA2-47EE-8BB1-3AC693F543E9}" type="slidenum">
              <a:rPr lang="en-US" altLang="en-US" sz="1200"/>
              <a:pPr/>
              <a:t>28</a:t>
            </a:fld>
            <a:endParaRPr lang="en-US" altLang="en-US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29057" indent="-280406" defTabSz="91443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21626" indent="-224325" defTabSz="91443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70276" indent="-224325" defTabSz="91443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18927" indent="-224325" defTabSz="91443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EB9541CB-653A-41B0-90C4-A1896513EDAC}" type="slidenum">
              <a:rPr lang="en-US" altLang="en-US" sz="1200"/>
              <a:pPr/>
              <a:t>29</a:t>
            </a:fld>
            <a:endParaRPr lang="en-US" alt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29057" indent="-280406" defTabSz="91443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21626" indent="-224325" defTabSz="91443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70276" indent="-224325" defTabSz="91443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18927" indent="-224325" defTabSz="91443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EB9541CB-653A-41B0-90C4-A1896513EDAC}" type="slidenum">
              <a:rPr lang="en-US" altLang="en-US" sz="1200"/>
              <a:pPr/>
              <a:t>37</a:t>
            </a:fld>
            <a:endParaRPr lang="en-US" alt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29057" indent="-280406" defTabSz="91443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21626" indent="-224325" defTabSz="91443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70276" indent="-224325" defTabSz="91443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18927" indent="-224325" defTabSz="91443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E64081A-CC0F-4923-9F99-8A81458BDECC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29057" indent="-280406" defTabSz="91443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21626" indent="-224325" defTabSz="91443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70276" indent="-224325" defTabSz="91443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18927" indent="-224325" defTabSz="91443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208BA94B-BEC4-4C03-B3C0-A59CD1BE0A0A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29057" indent="-280406" defTabSz="91443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21626" indent="-224325" defTabSz="91443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70276" indent="-224325" defTabSz="91443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18927" indent="-224325" defTabSz="91443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825715D3-8225-4165-BD84-7692D3695ADC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29057" indent="-280406" defTabSz="91443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21626" indent="-224325" defTabSz="91443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70276" indent="-224325" defTabSz="91443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18927" indent="-224325" defTabSz="91443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276BBD97-DB64-40B9-BC4D-3D4F6C090095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29057" indent="-280406" defTabSz="91443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21626" indent="-224325" defTabSz="91443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70276" indent="-224325" defTabSz="91443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18927" indent="-224325" defTabSz="91443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57767765-3738-4B0E-9AA5-4F90377C5FDC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29057" indent="-280406" defTabSz="91443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21626" indent="-224325" defTabSz="91443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70276" indent="-224325" defTabSz="91443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18927" indent="-224325" defTabSz="91443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372BC2C-142D-44AC-9927-9EF216251E2A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29057" indent="-280406" defTabSz="91443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21626" indent="-224325" defTabSz="91443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70276" indent="-224325" defTabSz="91443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18927" indent="-224325" defTabSz="91443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26BA79C7-3CE1-4F35-95DD-724CAA513372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C960B-CB28-4B9B-AC53-98A12F297948}" type="datetimeFigureOut">
              <a:rPr lang="en-US" smtClean="0"/>
              <a:t>7/31/2016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2DF70-A2AE-4866-94F5-5CEC7E20D1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C960B-CB28-4B9B-AC53-98A12F297948}" type="datetimeFigureOut">
              <a:rPr lang="en-US" smtClean="0"/>
              <a:t>7/31/2016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2DF70-A2AE-4866-94F5-5CEC7E20D1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C960B-CB28-4B9B-AC53-98A12F297948}" type="datetimeFigureOut">
              <a:rPr lang="en-US" smtClean="0"/>
              <a:t>7/31/2016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2DF70-A2AE-4866-94F5-5CEC7E20D1DC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C960B-CB28-4B9B-AC53-98A12F297948}" type="datetimeFigureOut">
              <a:rPr lang="en-US" smtClean="0"/>
              <a:t>7/31/2016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2DF70-A2AE-4866-94F5-5CEC7E20D1D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C960B-CB28-4B9B-AC53-98A12F297948}" type="datetimeFigureOut">
              <a:rPr lang="en-US" smtClean="0"/>
              <a:t>7/31/2016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2DF70-A2AE-4866-94F5-5CEC7E20D1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C960B-CB28-4B9B-AC53-98A12F297948}" type="datetimeFigureOut">
              <a:rPr lang="en-US" smtClean="0"/>
              <a:t>7/31/2016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2DF70-A2AE-4866-94F5-5CEC7E20D1D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C960B-CB28-4B9B-AC53-98A12F297948}" type="datetimeFigureOut">
              <a:rPr lang="en-US" smtClean="0"/>
              <a:t>7/31/2016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2DF70-A2AE-4866-94F5-5CEC7E20D1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C960B-CB28-4B9B-AC53-98A12F297948}" type="datetimeFigureOut">
              <a:rPr lang="en-US" smtClean="0"/>
              <a:t>7/31/2016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2DF70-A2AE-4866-94F5-5CEC7E20D1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C960B-CB28-4B9B-AC53-98A12F297948}" type="datetimeFigureOut">
              <a:rPr lang="en-US" smtClean="0"/>
              <a:t>7/31/2016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2DF70-A2AE-4866-94F5-5CEC7E20D1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C960B-CB28-4B9B-AC53-98A12F297948}" type="datetimeFigureOut">
              <a:rPr lang="en-US" smtClean="0"/>
              <a:t>7/31/2016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2DF70-A2AE-4866-94F5-5CEC7E20D1DC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C960B-CB28-4B9B-AC53-98A12F297948}" type="datetimeFigureOut">
              <a:rPr lang="en-US" smtClean="0"/>
              <a:t>7/31/2016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2DF70-A2AE-4866-94F5-5CEC7E20D1D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C2C960B-CB28-4B9B-AC53-98A12F297948}" type="datetimeFigureOut">
              <a:rPr lang="en-US" smtClean="0"/>
              <a:t>7/31/2016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502DF70-A2AE-4866-94F5-5CEC7E20D1D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itle 3-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803412" y="2925763"/>
            <a:ext cx="7489551" cy="152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Aft>
                <a:spcPct val="30000"/>
              </a:spcAft>
              <a:defRPr/>
            </a:pPr>
            <a:r>
              <a:rPr lang="en-US" sz="4400" b="1" dirty="0">
                <a:solidFill>
                  <a:schemeClr val="bg1"/>
                </a:solidFill>
                <a:latin typeface="Verdana" pitchFamily="34" charset="0"/>
              </a:rPr>
              <a:t>THE EUROPEAN UNION</a:t>
            </a: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</a:rPr>
              <a:t>“Nothing is possible without men; nothing </a:t>
            </a: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</a:rPr>
              <a:t>is lasting without institutions” – Jean Monnet</a:t>
            </a: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914400" y="3733800"/>
            <a:ext cx="7239000" cy="0"/>
          </a:xfrm>
          <a:prstGeom prst="line">
            <a:avLst/>
          </a:prstGeom>
          <a:noFill/>
          <a:ln w="9525">
            <a:solidFill>
              <a:srgbClr val="FFCF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07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berl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3877">
            <a:off x="595097" y="1094362"/>
            <a:ext cx="3098800" cy="41148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3429000" y="1166813"/>
            <a:ext cx="5029200" cy="1818126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en-US" dirty="0">
                <a:latin typeface="Verdana" pitchFamily="34" charset="0"/>
              </a:rPr>
              <a:t>Fall of the Berlin Wall sets the stage for unifying Europe and EU enlargement</a:t>
            </a:r>
          </a:p>
          <a:p>
            <a:pPr>
              <a:lnSpc>
                <a:spcPct val="120000"/>
              </a:lnSpc>
            </a:pPr>
            <a:endParaRPr lang="en-US" altLang="en-US" b="1" i="1" dirty="0">
              <a:latin typeface="Verdana" pitchFamily="34" charset="0"/>
            </a:endParaRPr>
          </a:p>
        </p:txBody>
      </p:sp>
      <p:pic>
        <p:nvPicPr>
          <p:cNvPr id="3" name="Picture 8" descr="1101891120_4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6668">
            <a:off x="5436437" y="2607307"/>
            <a:ext cx="3443363" cy="3810000"/>
          </a:xfrm>
          <a:prstGeom prst="rect">
            <a:avLst/>
          </a:prstGeom>
          <a:noFill/>
          <a:ln w="9525">
            <a:solidFill>
              <a:srgbClr val="4C4C4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39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0" y="2003425"/>
            <a:ext cx="20574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en-US" sz="1400" b="1" i="1">
                <a:latin typeface="Verdana" pitchFamily="34" charset="0"/>
              </a:rPr>
              <a:t>1995</a:t>
            </a:r>
            <a:r>
              <a:rPr lang="en-US" altLang="en-US" sz="1400" i="1">
                <a:latin typeface="Verdana" pitchFamily="34" charset="0"/>
              </a:rPr>
              <a:t> </a:t>
            </a:r>
          </a:p>
          <a:p>
            <a:pPr algn="ctr">
              <a:lnSpc>
                <a:spcPct val="120000"/>
              </a:lnSpc>
            </a:pPr>
            <a:endParaRPr lang="en-US" altLang="en-US" sz="1400" i="1">
              <a:latin typeface="Verdana" pitchFamily="34" charset="0"/>
            </a:endParaRPr>
          </a:p>
          <a:p>
            <a:pPr algn="ctr">
              <a:lnSpc>
                <a:spcPct val="120000"/>
              </a:lnSpc>
            </a:pPr>
            <a:endParaRPr lang="en-US" altLang="en-US" sz="1400">
              <a:latin typeface="Verdan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altLang="en-US" sz="1400">
                <a:latin typeface="Verdana" pitchFamily="34" charset="0"/>
              </a:rPr>
              <a:t>Austria</a:t>
            </a:r>
          </a:p>
          <a:p>
            <a:pPr algn="ctr">
              <a:lnSpc>
                <a:spcPct val="120000"/>
              </a:lnSpc>
            </a:pPr>
            <a:r>
              <a:rPr lang="en-US" altLang="en-US" sz="1400">
                <a:latin typeface="Verdana" pitchFamily="34" charset="0"/>
              </a:rPr>
              <a:t>Finland</a:t>
            </a:r>
          </a:p>
          <a:p>
            <a:pPr algn="ctr">
              <a:lnSpc>
                <a:spcPct val="120000"/>
              </a:lnSpc>
            </a:pPr>
            <a:r>
              <a:rPr lang="en-US" altLang="en-US" sz="1400">
                <a:latin typeface="Verdana" pitchFamily="34" charset="0"/>
              </a:rPr>
              <a:t>Sweden</a:t>
            </a:r>
          </a:p>
        </p:txBody>
      </p:sp>
      <p:sp>
        <p:nvSpPr>
          <p:cNvPr id="19459" name="Line 5"/>
          <p:cNvSpPr>
            <a:spLocks noChangeShapeType="1"/>
          </p:cNvSpPr>
          <p:nvPr/>
        </p:nvSpPr>
        <p:spPr bwMode="auto">
          <a:xfrm>
            <a:off x="2057400" y="1143000"/>
            <a:ext cx="0" cy="5715000"/>
          </a:xfrm>
          <a:prstGeom prst="line">
            <a:avLst/>
          </a:prstGeom>
          <a:noFill/>
          <a:ln w="1270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460" name="Picture 9" descr="19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0" y="1343025"/>
            <a:ext cx="6602413" cy="520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701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0" y="2003425"/>
            <a:ext cx="2057400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en-US" sz="1800" b="1" i="1">
                <a:latin typeface="Verdana" pitchFamily="34" charset="0"/>
              </a:rPr>
              <a:t>2004</a:t>
            </a:r>
            <a:r>
              <a:rPr lang="en-US" altLang="en-US" sz="1400" i="1">
                <a:latin typeface="Verdana" pitchFamily="34" charset="0"/>
              </a:rPr>
              <a:t> </a:t>
            </a:r>
          </a:p>
          <a:p>
            <a:pPr algn="ctr">
              <a:lnSpc>
                <a:spcPct val="120000"/>
              </a:lnSpc>
            </a:pPr>
            <a:endParaRPr lang="en-US" altLang="en-US" sz="1400" i="1">
              <a:latin typeface="Verdana" pitchFamily="34" charset="0"/>
            </a:endParaRPr>
          </a:p>
          <a:p>
            <a:pPr algn="ctr">
              <a:lnSpc>
                <a:spcPct val="120000"/>
              </a:lnSpc>
            </a:pPr>
            <a:endParaRPr lang="en-US" altLang="en-US" sz="1400">
              <a:latin typeface="Verdan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altLang="en-US" sz="1400">
                <a:latin typeface="Verdana" pitchFamily="34" charset="0"/>
              </a:rPr>
              <a:t>Cyprus</a:t>
            </a:r>
          </a:p>
          <a:p>
            <a:pPr algn="ctr">
              <a:lnSpc>
                <a:spcPct val="120000"/>
              </a:lnSpc>
            </a:pPr>
            <a:r>
              <a:rPr lang="en-US" altLang="en-US" sz="1400">
                <a:latin typeface="Verdana" pitchFamily="34" charset="0"/>
              </a:rPr>
              <a:t>Czech Republic</a:t>
            </a:r>
          </a:p>
          <a:p>
            <a:pPr algn="ctr">
              <a:lnSpc>
                <a:spcPct val="120000"/>
              </a:lnSpc>
            </a:pPr>
            <a:r>
              <a:rPr lang="en-US" altLang="en-US" sz="1400">
                <a:latin typeface="Verdana" pitchFamily="34" charset="0"/>
              </a:rPr>
              <a:t>Estonia</a:t>
            </a:r>
          </a:p>
          <a:p>
            <a:pPr algn="ctr">
              <a:lnSpc>
                <a:spcPct val="120000"/>
              </a:lnSpc>
            </a:pPr>
            <a:r>
              <a:rPr lang="en-US" altLang="en-US" sz="1400">
                <a:latin typeface="Verdana" pitchFamily="34" charset="0"/>
              </a:rPr>
              <a:t>Hungary</a:t>
            </a:r>
          </a:p>
          <a:p>
            <a:pPr algn="ctr">
              <a:lnSpc>
                <a:spcPct val="120000"/>
              </a:lnSpc>
            </a:pPr>
            <a:r>
              <a:rPr lang="en-US" altLang="en-US" sz="1400">
                <a:latin typeface="Verdana" pitchFamily="34" charset="0"/>
              </a:rPr>
              <a:t>Latvia</a:t>
            </a:r>
          </a:p>
          <a:p>
            <a:pPr algn="ctr">
              <a:lnSpc>
                <a:spcPct val="120000"/>
              </a:lnSpc>
            </a:pPr>
            <a:r>
              <a:rPr lang="en-US" altLang="en-US" sz="1400">
                <a:latin typeface="Verdana" pitchFamily="34" charset="0"/>
              </a:rPr>
              <a:t>Lithuania</a:t>
            </a:r>
          </a:p>
          <a:p>
            <a:pPr algn="ctr">
              <a:lnSpc>
                <a:spcPct val="120000"/>
              </a:lnSpc>
            </a:pPr>
            <a:r>
              <a:rPr lang="en-US" altLang="en-US" sz="1400">
                <a:latin typeface="Verdana" pitchFamily="34" charset="0"/>
              </a:rPr>
              <a:t>Malta</a:t>
            </a:r>
          </a:p>
          <a:p>
            <a:pPr algn="ctr">
              <a:lnSpc>
                <a:spcPct val="120000"/>
              </a:lnSpc>
            </a:pPr>
            <a:r>
              <a:rPr lang="en-US" altLang="en-US" sz="1400">
                <a:latin typeface="Verdana" pitchFamily="34" charset="0"/>
              </a:rPr>
              <a:t>Poland</a:t>
            </a:r>
          </a:p>
          <a:p>
            <a:pPr algn="ctr">
              <a:lnSpc>
                <a:spcPct val="120000"/>
              </a:lnSpc>
            </a:pPr>
            <a:r>
              <a:rPr lang="en-US" altLang="en-US" sz="1400">
                <a:latin typeface="Verdana" pitchFamily="34" charset="0"/>
              </a:rPr>
              <a:t>Slovakia</a:t>
            </a:r>
          </a:p>
          <a:p>
            <a:pPr algn="ctr">
              <a:lnSpc>
                <a:spcPct val="120000"/>
              </a:lnSpc>
            </a:pPr>
            <a:r>
              <a:rPr lang="en-US" altLang="en-US" sz="1400">
                <a:latin typeface="Verdana" pitchFamily="34" charset="0"/>
              </a:rPr>
              <a:t>Slovenia</a:t>
            </a:r>
          </a:p>
        </p:txBody>
      </p:sp>
      <p:sp>
        <p:nvSpPr>
          <p:cNvPr id="20483" name="Line 5"/>
          <p:cNvSpPr>
            <a:spLocks noChangeShapeType="1"/>
          </p:cNvSpPr>
          <p:nvPr/>
        </p:nvSpPr>
        <p:spPr bwMode="auto">
          <a:xfrm>
            <a:off x="2057400" y="1143000"/>
            <a:ext cx="0" cy="5715000"/>
          </a:xfrm>
          <a:prstGeom prst="line">
            <a:avLst/>
          </a:prstGeom>
          <a:noFill/>
          <a:ln w="1270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484" name="Picture 8" descr="2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0" y="1343025"/>
            <a:ext cx="6602413" cy="520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593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2001838"/>
            <a:ext cx="2057400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en-US" sz="1800" b="1" i="1">
                <a:latin typeface="Verdana" pitchFamily="34" charset="0"/>
              </a:rPr>
              <a:t>2007</a:t>
            </a:r>
            <a:r>
              <a:rPr lang="en-US" altLang="en-US" sz="1400" i="1">
                <a:latin typeface="Verdana" pitchFamily="34" charset="0"/>
              </a:rPr>
              <a:t> </a:t>
            </a:r>
          </a:p>
          <a:p>
            <a:pPr algn="ctr">
              <a:lnSpc>
                <a:spcPct val="120000"/>
              </a:lnSpc>
            </a:pPr>
            <a:endParaRPr lang="en-US" altLang="en-US" sz="1400">
              <a:latin typeface="Verdana" pitchFamily="34" charset="0"/>
            </a:endParaRPr>
          </a:p>
          <a:p>
            <a:pPr algn="ctr">
              <a:lnSpc>
                <a:spcPct val="120000"/>
              </a:lnSpc>
            </a:pPr>
            <a:endParaRPr lang="en-US" altLang="en-US" sz="1400">
              <a:latin typeface="Verdan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altLang="en-US" sz="1400">
                <a:latin typeface="Verdana" pitchFamily="34" charset="0"/>
              </a:rPr>
              <a:t>Bulgaria</a:t>
            </a:r>
          </a:p>
          <a:p>
            <a:pPr algn="ctr">
              <a:lnSpc>
                <a:spcPct val="120000"/>
              </a:lnSpc>
            </a:pPr>
            <a:r>
              <a:rPr lang="en-US" altLang="en-US" sz="1400">
                <a:latin typeface="Verdana" pitchFamily="34" charset="0"/>
              </a:rPr>
              <a:t>Romania</a:t>
            </a:r>
            <a:endParaRPr lang="en-US" altLang="en-US" sz="1000">
              <a:latin typeface="Verdana" pitchFamily="34" charset="0"/>
            </a:endParaRPr>
          </a:p>
        </p:txBody>
      </p:sp>
      <p:sp>
        <p:nvSpPr>
          <p:cNvPr id="21507" name="Line 6"/>
          <p:cNvSpPr>
            <a:spLocks noChangeShapeType="1"/>
          </p:cNvSpPr>
          <p:nvPr/>
        </p:nvSpPr>
        <p:spPr bwMode="auto">
          <a:xfrm>
            <a:off x="2057400" y="1143000"/>
            <a:ext cx="0" cy="5715000"/>
          </a:xfrm>
          <a:prstGeom prst="line">
            <a:avLst/>
          </a:prstGeom>
          <a:noFill/>
          <a:ln w="1270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508" name="Picture 12" descr="2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0" y="1343025"/>
            <a:ext cx="6602413" cy="520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429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2001838"/>
            <a:ext cx="2057400" cy="275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en-US" sz="1800" b="1" i="1" dirty="0" smtClean="0">
                <a:latin typeface="Verdana" pitchFamily="34" charset="0"/>
              </a:rPr>
              <a:t>2016</a:t>
            </a:r>
          </a:p>
          <a:p>
            <a:pPr algn="ctr">
              <a:lnSpc>
                <a:spcPct val="120000"/>
              </a:lnSpc>
            </a:pPr>
            <a:r>
              <a:rPr lang="en-US" altLang="en-US" sz="1800" b="1" i="1" dirty="0" smtClean="0">
                <a:latin typeface="Verdana" pitchFamily="34" charset="0"/>
              </a:rPr>
              <a:t>Brexit</a:t>
            </a:r>
            <a:endParaRPr lang="en-US" altLang="en-US" sz="1400" i="1" dirty="0">
              <a:latin typeface="Verdana" pitchFamily="34" charset="0"/>
            </a:endParaRPr>
          </a:p>
          <a:p>
            <a:pPr algn="ctr">
              <a:lnSpc>
                <a:spcPct val="120000"/>
              </a:lnSpc>
            </a:pPr>
            <a:endParaRPr lang="en-US" altLang="en-US" sz="1400" dirty="0">
              <a:latin typeface="Verdana" pitchFamily="34" charset="0"/>
            </a:endParaRPr>
          </a:p>
          <a:p>
            <a:pPr algn="ctr">
              <a:lnSpc>
                <a:spcPct val="120000"/>
              </a:lnSpc>
            </a:pPr>
            <a:endParaRPr lang="en-US" altLang="en-US" sz="1400" dirty="0">
              <a:latin typeface="Verdan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altLang="en-US" sz="1400" dirty="0" smtClean="0">
                <a:latin typeface="Verdana" pitchFamily="34" charset="0"/>
              </a:rPr>
              <a:t>Britain votes to Exit the EU </a:t>
            </a:r>
          </a:p>
          <a:p>
            <a:pPr algn="ctr">
              <a:lnSpc>
                <a:spcPct val="120000"/>
              </a:lnSpc>
            </a:pPr>
            <a:r>
              <a:rPr lang="en-US" altLang="en-US" sz="1400" dirty="0" smtClean="0">
                <a:latin typeface="Verdana" pitchFamily="34" charset="0"/>
              </a:rPr>
              <a:t>(the only country to ever leave)</a:t>
            </a:r>
          </a:p>
          <a:p>
            <a:pPr algn="ctr">
              <a:lnSpc>
                <a:spcPct val="120000"/>
              </a:lnSpc>
            </a:pPr>
            <a:endParaRPr lang="en-US" altLang="en-US" sz="1400" dirty="0">
              <a:latin typeface="Verdana" pitchFamily="34" charset="0"/>
            </a:endParaRPr>
          </a:p>
          <a:p>
            <a:pPr algn="ctr">
              <a:lnSpc>
                <a:spcPct val="120000"/>
              </a:lnSpc>
            </a:pPr>
            <a:endParaRPr lang="en-US" altLang="en-US" sz="1000" dirty="0">
              <a:latin typeface="Verdana" pitchFamily="34" charset="0"/>
            </a:endParaRPr>
          </a:p>
        </p:txBody>
      </p:sp>
      <p:sp>
        <p:nvSpPr>
          <p:cNvPr id="21507" name="Line 6"/>
          <p:cNvSpPr>
            <a:spLocks noChangeShapeType="1"/>
          </p:cNvSpPr>
          <p:nvPr/>
        </p:nvSpPr>
        <p:spPr bwMode="auto">
          <a:xfrm>
            <a:off x="2057400" y="1143000"/>
            <a:ext cx="0" cy="5715000"/>
          </a:xfrm>
          <a:prstGeom prst="line">
            <a:avLst/>
          </a:prstGeom>
          <a:noFill/>
          <a:ln w="1270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508" name="Picture 12" descr="2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0" y="1343025"/>
            <a:ext cx="6602413" cy="520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&quot;No&quot; Symbol 1"/>
          <p:cNvSpPr/>
          <p:nvPr/>
        </p:nvSpPr>
        <p:spPr>
          <a:xfrm rot="19985495">
            <a:off x="3106695" y="2362546"/>
            <a:ext cx="1265422" cy="1183631"/>
          </a:xfrm>
          <a:prstGeom prst="noSmoking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62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0" y="1295400"/>
            <a:ext cx="22860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120000"/>
              </a:lnSpc>
              <a:spcAft>
                <a:spcPct val="30000"/>
              </a:spcAft>
            </a:pPr>
            <a:endParaRPr lang="en-US" altLang="en-US" sz="1400" b="1" dirty="0">
              <a:solidFill>
                <a:srgbClr val="DC171D"/>
              </a:solidFill>
              <a:latin typeface="Verdana" pitchFamily="34" charset="0"/>
            </a:endParaRPr>
          </a:p>
          <a:p>
            <a:pPr algn="ctr">
              <a:lnSpc>
                <a:spcPct val="120000"/>
              </a:lnSpc>
              <a:spcAft>
                <a:spcPct val="30000"/>
              </a:spcAft>
            </a:pPr>
            <a:r>
              <a:rPr lang="en-US" altLang="en-US" sz="1400" b="1" dirty="0">
                <a:solidFill>
                  <a:srgbClr val="DC171D"/>
                </a:solidFill>
                <a:latin typeface="Verdana" pitchFamily="34" charset="0"/>
              </a:rPr>
              <a:t>Candidate Countries</a:t>
            </a:r>
            <a:r>
              <a:rPr lang="en-US" altLang="en-US" sz="1200" b="1" dirty="0">
                <a:latin typeface="Verdana" pitchFamily="34" charset="0"/>
              </a:rPr>
              <a:t> </a:t>
            </a:r>
          </a:p>
          <a:p>
            <a:pPr algn="ctr">
              <a:lnSpc>
                <a:spcPct val="120000"/>
              </a:lnSpc>
              <a:spcAft>
                <a:spcPct val="30000"/>
              </a:spcAft>
            </a:pPr>
            <a:r>
              <a:rPr lang="en-US" altLang="en-US" sz="1200" dirty="0">
                <a:latin typeface="Verdana" pitchFamily="34" charset="0"/>
              </a:rPr>
              <a:t>Croatia</a:t>
            </a:r>
          </a:p>
          <a:p>
            <a:pPr algn="ctr">
              <a:lnSpc>
                <a:spcPct val="120000"/>
              </a:lnSpc>
              <a:spcAft>
                <a:spcPct val="30000"/>
              </a:spcAft>
            </a:pPr>
            <a:r>
              <a:rPr lang="en-US" altLang="en-US" sz="1200" dirty="0">
                <a:latin typeface="Verdana" pitchFamily="34" charset="0"/>
              </a:rPr>
              <a:t>former Yugoslav </a:t>
            </a:r>
            <a:r>
              <a:rPr lang="en-US" altLang="en-US" sz="1200" dirty="0" smtClean="0">
                <a:latin typeface="Verdana" pitchFamily="34" charset="0"/>
              </a:rPr>
              <a:t>Republic </a:t>
            </a:r>
            <a:r>
              <a:rPr lang="en-US" altLang="en-US" sz="1200" dirty="0">
                <a:latin typeface="Verdana" pitchFamily="34" charset="0"/>
              </a:rPr>
              <a:t>of Macedonia</a:t>
            </a:r>
          </a:p>
          <a:p>
            <a:pPr algn="ctr">
              <a:lnSpc>
                <a:spcPct val="120000"/>
              </a:lnSpc>
              <a:spcAft>
                <a:spcPct val="30000"/>
              </a:spcAft>
            </a:pPr>
            <a:r>
              <a:rPr lang="en-US" altLang="en-US" sz="1200" dirty="0">
                <a:latin typeface="Verdana" pitchFamily="34" charset="0"/>
              </a:rPr>
              <a:t>Iceland</a:t>
            </a:r>
          </a:p>
          <a:p>
            <a:pPr algn="ctr">
              <a:lnSpc>
                <a:spcPct val="120000"/>
              </a:lnSpc>
              <a:spcAft>
                <a:spcPct val="30000"/>
              </a:spcAft>
            </a:pPr>
            <a:r>
              <a:rPr lang="en-US" altLang="en-US" sz="1200" dirty="0">
                <a:latin typeface="Verdana" pitchFamily="34" charset="0"/>
              </a:rPr>
              <a:t>Turkey</a:t>
            </a:r>
          </a:p>
          <a:p>
            <a:pPr algn="ctr">
              <a:lnSpc>
                <a:spcPct val="120000"/>
              </a:lnSpc>
              <a:spcAft>
                <a:spcPct val="30000"/>
              </a:spcAft>
            </a:pPr>
            <a:endParaRPr lang="en-US" altLang="en-US" sz="1400" b="1" dirty="0">
              <a:solidFill>
                <a:srgbClr val="DC171D"/>
              </a:solidFill>
              <a:latin typeface="Verdana" pitchFamily="34" charset="0"/>
            </a:endParaRPr>
          </a:p>
          <a:p>
            <a:pPr algn="ctr">
              <a:lnSpc>
                <a:spcPct val="120000"/>
              </a:lnSpc>
              <a:spcAft>
                <a:spcPct val="30000"/>
              </a:spcAft>
            </a:pPr>
            <a:r>
              <a:rPr lang="en-US" altLang="en-US" sz="1400" b="1" dirty="0">
                <a:solidFill>
                  <a:srgbClr val="DC171D"/>
                </a:solidFill>
                <a:latin typeface="Verdana" pitchFamily="34" charset="0"/>
              </a:rPr>
              <a:t>Potential </a:t>
            </a:r>
          </a:p>
          <a:p>
            <a:pPr algn="ctr">
              <a:lnSpc>
                <a:spcPct val="120000"/>
              </a:lnSpc>
              <a:spcAft>
                <a:spcPct val="30000"/>
              </a:spcAft>
            </a:pPr>
            <a:r>
              <a:rPr lang="en-US" altLang="en-US" sz="1400" b="1" dirty="0">
                <a:solidFill>
                  <a:srgbClr val="DC171D"/>
                </a:solidFill>
                <a:latin typeface="Verdana" pitchFamily="34" charset="0"/>
              </a:rPr>
              <a:t>Candidate Countries</a:t>
            </a:r>
          </a:p>
          <a:p>
            <a:pPr algn="ctr">
              <a:lnSpc>
                <a:spcPct val="120000"/>
              </a:lnSpc>
              <a:spcAft>
                <a:spcPct val="3000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Verdana" pitchFamily="34" charset="0"/>
              </a:rPr>
              <a:t>Albania</a:t>
            </a:r>
          </a:p>
          <a:p>
            <a:pPr algn="ctr">
              <a:lnSpc>
                <a:spcPct val="120000"/>
              </a:lnSpc>
              <a:spcAft>
                <a:spcPct val="3000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Verdana" pitchFamily="34" charset="0"/>
              </a:rPr>
              <a:t>Bosnia &amp; Herzegovina</a:t>
            </a:r>
          </a:p>
          <a:p>
            <a:pPr algn="ctr">
              <a:lnSpc>
                <a:spcPct val="120000"/>
              </a:lnSpc>
              <a:spcAft>
                <a:spcPct val="30000"/>
              </a:spcAft>
            </a:pPr>
            <a:r>
              <a:rPr lang="en-US" altLang="en-US" sz="1200" dirty="0" smtClean="0">
                <a:solidFill>
                  <a:srgbClr val="000000"/>
                </a:solidFill>
                <a:latin typeface="Verdana" pitchFamily="34" charset="0"/>
              </a:rPr>
              <a:t>Kosovo</a:t>
            </a:r>
            <a:endParaRPr lang="en-US" altLang="en-US" sz="1200" dirty="0">
              <a:solidFill>
                <a:srgbClr val="000000"/>
              </a:solidFill>
              <a:latin typeface="Verdana" pitchFamily="34" charset="0"/>
            </a:endParaRPr>
          </a:p>
          <a:p>
            <a:pPr algn="ctr">
              <a:lnSpc>
                <a:spcPct val="120000"/>
              </a:lnSpc>
              <a:spcAft>
                <a:spcPct val="30000"/>
              </a:spcAft>
            </a:pPr>
            <a:r>
              <a:rPr lang="en-US" altLang="en-US" sz="1200" dirty="0" smtClean="0">
                <a:solidFill>
                  <a:srgbClr val="000000"/>
                </a:solidFill>
                <a:latin typeface="Verdana" pitchFamily="34" charset="0"/>
              </a:rPr>
              <a:t>Montenegro</a:t>
            </a:r>
            <a:endParaRPr lang="en-US" altLang="en-US" sz="1200" dirty="0">
              <a:solidFill>
                <a:srgbClr val="000000"/>
              </a:solidFill>
              <a:latin typeface="Verdana" pitchFamily="34" charset="0"/>
            </a:endParaRPr>
          </a:p>
          <a:p>
            <a:pPr algn="ctr">
              <a:lnSpc>
                <a:spcPct val="120000"/>
              </a:lnSpc>
              <a:spcAft>
                <a:spcPct val="3000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Verdana" pitchFamily="34" charset="0"/>
              </a:rPr>
              <a:t>Serbia </a:t>
            </a:r>
          </a:p>
          <a:p>
            <a:pPr algn="ctr">
              <a:lnSpc>
                <a:spcPct val="120000"/>
              </a:lnSpc>
              <a:spcAft>
                <a:spcPct val="30000"/>
              </a:spcAft>
            </a:pPr>
            <a:endParaRPr lang="en-US" altLang="en-US" sz="1000" dirty="0">
              <a:solidFill>
                <a:srgbClr val="000000"/>
              </a:solidFill>
              <a:latin typeface="Verdana" pitchFamily="34" charset="0"/>
            </a:endParaRPr>
          </a:p>
          <a:p>
            <a:pPr algn="ctr">
              <a:lnSpc>
                <a:spcPct val="120000"/>
              </a:lnSpc>
              <a:spcAft>
                <a:spcPct val="30000"/>
              </a:spcAft>
            </a:pPr>
            <a:endParaRPr lang="en-US" altLang="en-US" sz="1000" dirty="0">
              <a:latin typeface="Verdana" pitchFamily="34" charset="0"/>
            </a:endParaRPr>
          </a:p>
        </p:txBody>
      </p:sp>
      <p:sp>
        <p:nvSpPr>
          <p:cNvPr id="22531" name="Line 3"/>
          <p:cNvSpPr>
            <a:spLocks noChangeShapeType="1"/>
          </p:cNvSpPr>
          <p:nvPr/>
        </p:nvSpPr>
        <p:spPr bwMode="auto">
          <a:xfrm>
            <a:off x="2286000" y="1143000"/>
            <a:ext cx="0" cy="5715000"/>
          </a:xfrm>
          <a:prstGeom prst="line">
            <a:avLst/>
          </a:prstGeom>
          <a:noFill/>
          <a:ln w="1270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532" name="Picture 6" descr="Pict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06500"/>
            <a:ext cx="6781800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810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7772400" cy="4267200"/>
          </a:xfrm>
          <a:solidFill>
            <a:srgbClr val="FEE530"/>
          </a:solidFill>
        </p:spPr>
        <p:txBody>
          <a:bodyPr/>
          <a:lstStyle/>
          <a:p>
            <a:pPr marL="342900" indent="-342900">
              <a:buFontTx/>
              <a:buNone/>
            </a:pPr>
            <a:r>
              <a:rPr lang="en-US" altLang="en-US" sz="2400" b="1" dirty="0" smtClean="0">
                <a:latin typeface="Cambria" pitchFamily="18" charset="0"/>
              </a:rPr>
              <a:t>Before becoming a member of the European Union, what must a government have/do?</a:t>
            </a:r>
          </a:p>
          <a:p>
            <a:pPr marL="342900" indent="-342900"/>
            <a:r>
              <a:rPr lang="en-US" altLang="en-US" sz="2400" b="1" dirty="0" smtClean="0">
                <a:latin typeface="Cambria" pitchFamily="18" charset="0"/>
              </a:rPr>
              <a:t>Have a strong economy</a:t>
            </a:r>
          </a:p>
          <a:p>
            <a:pPr marL="342900" indent="-342900"/>
            <a:r>
              <a:rPr lang="en-US" altLang="en-US" sz="2400" b="1" dirty="0" smtClean="0">
                <a:latin typeface="Cambria" pitchFamily="18" charset="0"/>
              </a:rPr>
              <a:t>Be democratic</a:t>
            </a:r>
          </a:p>
          <a:p>
            <a:pPr marL="342900" indent="-342900"/>
            <a:r>
              <a:rPr lang="en-US" altLang="en-US" sz="2400" b="1" dirty="0" smtClean="0">
                <a:latin typeface="Cambria" pitchFamily="18" charset="0"/>
              </a:rPr>
              <a:t>Respects human rights</a:t>
            </a:r>
          </a:p>
        </p:txBody>
      </p:sp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066800" y="1143000"/>
            <a:ext cx="7010400" cy="685800"/>
          </a:xfrm>
        </p:spPr>
        <p:txBody>
          <a:bodyPr/>
          <a:lstStyle/>
          <a:p>
            <a:r>
              <a:rPr lang="en-US" altLang="en-US" sz="3200" b="1" smtClean="0">
                <a:latin typeface="Cambria" pitchFamily="18" charset="0"/>
              </a:rPr>
              <a:t>Other Key Points…</a:t>
            </a:r>
          </a:p>
        </p:txBody>
      </p:sp>
    </p:spTree>
    <p:extLst>
      <p:ext uri="{BB962C8B-B14F-4D97-AF65-F5344CB8AC3E}">
        <p14:creationId xmlns:p14="http://schemas.microsoft.com/office/powerpoint/2010/main" val="325149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Title 3-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1588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838200" y="1447800"/>
            <a:ext cx="74898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Aft>
                <a:spcPct val="30000"/>
              </a:spcAft>
            </a:pPr>
            <a:r>
              <a:rPr lang="en-US" altLang="en-US" sz="4400" b="1">
                <a:solidFill>
                  <a:schemeClr val="bg1"/>
                </a:solidFill>
                <a:latin typeface="Verdana" pitchFamily="34" charset="0"/>
              </a:rPr>
              <a:t>THE EUROPEAN UNION</a:t>
            </a:r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>
            <a:off x="990600" y="2286000"/>
            <a:ext cx="7239000" cy="0"/>
          </a:xfrm>
          <a:prstGeom prst="line">
            <a:avLst/>
          </a:prstGeom>
          <a:noFill/>
          <a:ln w="9525">
            <a:solidFill>
              <a:srgbClr val="FFCF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2514600"/>
            <a:ext cx="7696200" cy="64611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8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8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8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8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8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8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8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8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8" charset="-128"/>
                <a:cs typeface="+mn-cs"/>
              </a:defRPr>
            </a:lvl9pPr>
          </a:lstStyle>
          <a:p>
            <a:pPr algn="ctr">
              <a:defRPr/>
            </a:pP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</a:rPr>
              <a:t>“United in Diversity”</a:t>
            </a:r>
            <a:endParaRPr lang="en-US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0600" y="3428206"/>
            <a:ext cx="7239000" cy="2800767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en-US" sz="2800" dirty="0" smtClean="0">
                <a:latin typeface="Calibri" panose="020F0502020204030204" pitchFamily="34" charset="0"/>
              </a:rPr>
              <a:t>The EU has united the citizens of Europe – while preserving Europe’s diversity. </a:t>
            </a:r>
            <a:endParaRPr lang="en-US" altLang="en-US" sz="2800" dirty="0" smtClean="0">
              <a:latin typeface="Calibri" panose="020F0502020204030204" pitchFamily="34" charset="0"/>
              <a:cs typeface="Tahoma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Calibri" panose="020F0502020204030204" pitchFamily="34" charset="0"/>
                <a:cs typeface="Tahoma" pitchFamily="34" charset="0"/>
              </a:rPr>
              <a:t>Many ethnicities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Calibri" panose="020F0502020204030204" pitchFamily="34" charset="0"/>
                <a:cs typeface="Tahoma" pitchFamily="34" charset="0"/>
              </a:rPr>
              <a:t>24 languages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Calibri" panose="020F0502020204030204" pitchFamily="34" charset="0"/>
                <a:cs typeface="Tahoma" pitchFamily="34" charset="0"/>
              </a:rPr>
              <a:t>The euro (Even though many countries share the same currency, each country has its own design on the back.)</a:t>
            </a:r>
          </a:p>
        </p:txBody>
      </p:sp>
    </p:spTree>
    <p:extLst>
      <p:ext uri="{BB962C8B-B14F-4D97-AF65-F5344CB8AC3E}">
        <p14:creationId xmlns:p14="http://schemas.microsoft.com/office/powerpoint/2010/main" val="303575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uropa.eu/european-union/sites/europaeu/files/docs/body/official_languages_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4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28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1066800"/>
            <a:ext cx="6096000" cy="685800"/>
          </a:xfrm>
          <a:noFill/>
        </p:spPr>
        <p:txBody>
          <a:bodyPr/>
          <a:lstStyle/>
          <a:p>
            <a:pPr eaLnBrk="1" hangingPunct="1"/>
            <a:r>
              <a:rPr lang="en-US" altLang="en-US" sz="3600" b="1" smtClean="0"/>
              <a:t>The €uro</a:t>
            </a:r>
          </a:p>
        </p:txBody>
      </p:sp>
      <p:sp>
        <p:nvSpPr>
          <p:cNvPr id="28675" name="Line 3"/>
          <p:cNvSpPr>
            <a:spLocks noChangeShapeType="1"/>
          </p:cNvSpPr>
          <p:nvPr/>
        </p:nvSpPr>
        <p:spPr bwMode="auto">
          <a:xfrm>
            <a:off x="3048000" y="365868"/>
            <a:ext cx="0" cy="5842000"/>
          </a:xfrm>
          <a:prstGeom prst="line">
            <a:avLst/>
          </a:prstGeom>
          <a:noFill/>
          <a:ln w="1270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8676" name="Picture 4" descr="EU Money 4PPT CB06616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5"/>
          <a:stretch>
            <a:fillRect/>
          </a:stretch>
        </p:blipFill>
        <p:spPr bwMode="auto">
          <a:xfrm>
            <a:off x="98898" y="2424062"/>
            <a:ext cx="2806700" cy="17256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3429000" y="1752600"/>
            <a:ext cx="5562600" cy="4081117"/>
          </a:xfrm>
          <a:prstGeom prst="rect">
            <a:avLst/>
          </a:prstGeom>
          <a:solidFill>
            <a:srgbClr val="FEE5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120000"/>
              </a:lnSpc>
              <a:buClr>
                <a:schemeClr val="accent2"/>
              </a:buClr>
            </a:pPr>
            <a:r>
              <a:rPr lang="en-US" altLang="en-US" b="1" dirty="0">
                <a:solidFill>
                  <a:schemeClr val="accent2"/>
                </a:solidFill>
                <a:latin typeface="Verdana" pitchFamily="34" charset="0"/>
              </a:rPr>
              <a:t>In 1999, the </a:t>
            </a:r>
            <a:r>
              <a:rPr lang="en-US" altLang="en-US" b="1" dirty="0" smtClean="0">
                <a:solidFill>
                  <a:schemeClr val="accent2"/>
                </a:solidFill>
                <a:latin typeface="Verdana" pitchFamily="34" charset="0"/>
              </a:rPr>
              <a:t>Euro Zone was </a:t>
            </a:r>
            <a:r>
              <a:rPr lang="en-US" altLang="en-US" b="1" dirty="0">
                <a:solidFill>
                  <a:schemeClr val="accent2"/>
                </a:solidFill>
                <a:latin typeface="Verdana" pitchFamily="34" charset="0"/>
              </a:rPr>
              <a:t>established as a currency in eleven of the then fifteen EU Member States.</a:t>
            </a:r>
          </a:p>
          <a:p>
            <a:pPr>
              <a:lnSpc>
                <a:spcPct val="120000"/>
              </a:lnSpc>
              <a:buClr>
                <a:schemeClr val="accent2"/>
              </a:buClr>
              <a:buFontTx/>
              <a:buChar char="•"/>
            </a:pPr>
            <a:endParaRPr lang="en-US" altLang="en-US" b="1" dirty="0">
              <a:solidFill>
                <a:schemeClr val="accent2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  <a:buClr>
                <a:schemeClr val="accent2"/>
              </a:buClr>
            </a:pPr>
            <a:r>
              <a:rPr lang="en-US" altLang="en-US" b="1" dirty="0">
                <a:solidFill>
                  <a:schemeClr val="accent2"/>
                </a:solidFill>
                <a:latin typeface="Verdana" pitchFamily="34" charset="0"/>
              </a:rPr>
              <a:t>Of the </a:t>
            </a:r>
            <a:r>
              <a:rPr lang="en-US" altLang="en-US" b="1" dirty="0" smtClean="0">
                <a:solidFill>
                  <a:schemeClr val="accent2"/>
                </a:solidFill>
                <a:latin typeface="Verdana" pitchFamily="34" charset="0"/>
              </a:rPr>
              <a:t>28 </a:t>
            </a:r>
            <a:r>
              <a:rPr lang="en-US" altLang="en-US" b="1" dirty="0">
                <a:solidFill>
                  <a:schemeClr val="accent2"/>
                </a:solidFill>
                <a:latin typeface="Verdana" pitchFamily="34" charset="0"/>
              </a:rPr>
              <a:t>EU Member States today, </a:t>
            </a:r>
            <a:r>
              <a:rPr lang="en-US" altLang="en-US" b="1" dirty="0" smtClean="0">
                <a:solidFill>
                  <a:schemeClr val="accent2"/>
                </a:solidFill>
                <a:latin typeface="Verdana" pitchFamily="34" charset="0"/>
              </a:rPr>
              <a:t>15  </a:t>
            </a:r>
            <a:r>
              <a:rPr lang="en-US" altLang="en-US" b="1" dirty="0">
                <a:solidFill>
                  <a:schemeClr val="accent2"/>
                </a:solidFill>
                <a:latin typeface="Verdana" pitchFamily="34" charset="0"/>
              </a:rPr>
              <a:t>have adopted the euro.</a:t>
            </a:r>
          </a:p>
          <a:p>
            <a:pPr>
              <a:lnSpc>
                <a:spcPct val="120000"/>
              </a:lnSpc>
              <a:buClr>
                <a:schemeClr val="accent2"/>
              </a:buClr>
            </a:pPr>
            <a:endParaRPr lang="en-US" altLang="en-US" b="1" dirty="0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3048000" y="1752600"/>
            <a:ext cx="533400" cy="374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120000"/>
              </a:lnSpc>
              <a:buClr>
                <a:schemeClr val="accent2"/>
              </a:buClr>
              <a:buFont typeface="Arial" pitchFamily="34" charset="0"/>
              <a:buNone/>
            </a:pPr>
            <a:r>
              <a:rPr lang="en-US" altLang="en-US" sz="1800" b="1">
                <a:solidFill>
                  <a:schemeClr val="accent2"/>
                </a:solidFill>
                <a:latin typeface="Verdana" pitchFamily="34" charset="0"/>
                <a:cs typeface="Arial" pitchFamily="34" charset="0"/>
              </a:rPr>
              <a:t>€</a:t>
            </a:r>
          </a:p>
          <a:p>
            <a:pPr>
              <a:lnSpc>
                <a:spcPct val="120000"/>
              </a:lnSpc>
              <a:buClr>
                <a:schemeClr val="accent2"/>
              </a:buClr>
              <a:buFont typeface="Arial" pitchFamily="34" charset="0"/>
              <a:buNone/>
            </a:pPr>
            <a:endParaRPr lang="en-US" altLang="en-US" sz="1800" b="1">
              <a:solidFill>
                <a:schemeClr val="accent2"/>
              </a:solidFill>
              <a:latin typeface="Verdana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buClr>
                <a:schemeClr val="accent2"/>
              </a:buClr>
              <a:buFont typeface="Arial" pitchFamily="34" charset="0"/>
              <a:buNone/>
            </a:pPr>
            <a:endParaRPr lang="en-US" altLang="en-US" sz="1800" b="1">
              <a:solidFill>
                <a:schemeClr val="accent2"/>
              </a:solidFill>
              <a:latin typeface="Verdana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buClr>
                <a:schemeClr val="accent2"/>
              </a:buClr>
              <a:buFont typeface="Arial" pitchFamily="34" charset="0"/>
              <a:buNone/>
            </a:pPr>
            <a:endParaRPr lang="en-US" altLang="en-US" sz="1800" b="1">
              <a:solidFill>
                <a:schemeClr val="accent2"/>
              </a:solidFill>
              <a:latin typeface="Verdana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buClr>
                <a:schemeClr val="accent2"/>
              </a:buClr>
              <a:buFont typeface="Arial" pitchFamily="34" charset="0"/>
              <a:buNone/>
            </a:pPr>
            <a:endParaRPr lang="en-US" altLang="en-US" sz="1800" b="1">
              <a:solidFill>
                <a:schemeClr val="accent2"/>
              </a:solidFill>
              <a:latin typeface="Verdana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buClr>
                <a:schemeClr val="accent2"/>
              </a:buClr>
              <a:buFont typeface="Arial" pitchFamily="34" charset="0"/>
              <a:buNone/>
            </a:pPr>
            <a:endParaRPr lang="en-US" altLang="en-US" sz="1800" b="1">
              <a:solidFill>
                <a:schemeClr val="accent2"/>
              </a:solidFill>
              <a:latin typeface="Verdana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buClr>
                <a:schemeClr val="accent2"/>
              </a:buClr>
              <a:buFont typeface="Arial" pitchFamily="34" charset="0"/>
              <a:buNone/>
            </a:pPr>
            <a:endParaRPr lang="en-US" altLang="en-US" sz="1800" b="1">
              <a:solidFill>
                <a:schemeClr val="accent2"/>
              </a:solidFill>
              <a:latin typeface="Verdana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buClr>
                <a:schemeClr val="accent2"/>
              </a:buClr>
              <a:buFont typeface="Arial" pitchFamily="34" charset="0"/>
              <a:buNone/>
            </a:pPr>
            <a:r>
              <a:rPr lang="en-US" altLang="en-US" sz="1800" b="1">
                <a:solidFill>
                  <a:schemeClr val="accent2"/>
                </a:solidFill>
                <a:latin typeface="Verdana" pitchFamily="34" charset="0"/>
              </a:rPr>
              <a:t>€</a:t>
            </a:r>
          </a:p>
          <a:p>
            <a:pPr>
              <a:lnSpc>
                <a:spcPct val="120000"/>
              </a:lnSpc>
              <a:buClr>
                <a:schemeClr val="accent2"/>
              </a:buClr>
              <a:buFont typeface="Arial" pitchFamily="34" charset="0"/>
              <a:buNone/>
            </a:pPr>
            <a:endParaRPr lang="en-US" altLang="en-US" sz="1800" b="1">
              <a:solidFill>
                <a:schemeClr val="accent2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  <a:buClr>
                <a:schemeClr val="accent2"/>
              </a:buClr>
              <a:buFont typeface="Arial" pitchFamily="34" charset="0"/>
              <a:buNone/>
            </a:pPr>
            <a:endParaRPr lang="en-US" altLang="en-US" sz="1800" b="1">
              <a:solidFill>
                <a:schemeClr val="accent2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  <a:buClr>
                <a:schemeClr val="accent2"/>
              </a:buClr>
              <a:buFont typeface="Arial" pitchFamily="34" charset="0"/>
              <a:buNone/>
            </a:pPr>
            <a:endParaRPr lang="en-US" altLang="en-US" sz="1800" b="1">
              <a:solidFill>
                <a:schemeClr val="accent2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28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3200400" y="1676400"/>
            <a:ext cx="5715000" cy="4572000"/>
          </a:xfrm>
          <a:solidFill>
            <a:srgbClr val="FEE530"/>
          </a:solidFill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20000"/>
              </a:lnSpc>
              <a:buClr>
                <a:srgbClr val="333399"/>
              </a:buClr>
            </a:pPr>
            <a:r>
              <a:rPr lang="en-US" altLang="en-US" sz="1800" b="1" dirty="0" smtClean="0">
                <a:latin typeface="Cambria" pitchFamily="18" charset="0"/>
              </a:rPr>
              <a:t>In the aftermath of World War II, the aim was to secure peace among Europe</a:t>
            </a:r>
            <a:r>
              <a:rPr lang="en-US" altLang="en-US" sz="1800" b="1" dirty="0">
                <a:latin typeface="Cambria" pitchFamily="18" charset="0"/>
              </a:rPr>
              <a:t> </a:t>
            </a:r>
            <a:r>
              <a:rPr lang="en-US" altLang="en-US" sz="1800" b="1" dirty="0" smtClean="0">
                <a:latin typeface="Cambria" pitchFamily="18" charset="0"/>
              </a:rPr>
              <a:t>through the cooperation of </a:t>
            </a:r>
            <a:r>
              <a:rPr lang="en-US" altLang="ja-JP" sz="1800" b="1" dirty="0" smtClean="0">
                <a:latin typeface="Cambria" pitchFamily="18" charset="0"/>
              </a:rPr>
              <a:t>shared institutions.</a:t>
            </a:r>
          </a:p>
          <a:p>
            <a:pPr eaLnBrk="1" hangingPunct="1">
              <a:lnSpc>
                <a:spcPct val="120000"/>
              </a:lnSpc>
              <a:buClr>
                <a:srgbClr val="333399"/>
              </a:buClr>
            </a:pPr>
            <a:r>
              <a:rPr lang="en-US" altLang="en-US" sz="1800" b="1" dirty="0" smtClean="0">
                <a:latin typeface="Cambria" pitchFamily="18" charset="0"/>
              </a:rPr>
              <a:t>Based on a plan by </a:t>
            </a:r>
            <a:r>
              <a:rPr lang="en-US" altLang="en-US" sz="1800" b="1" u="sng" dirty="0" smtClean="0">
                <a:latin typeface="Cambria" pitchFamily="18" charset="0"/>
              </a:rPr>
              <a:t>French</a:t>
            </a:r>
            <a:r>
              <a:rPr lang="en-US" altLang="en-US" sz="1800" b="1" dirty="0" smtClean="0">
                <a:latin typeface="Cambria" pitchFamily="18" charset="0"/>
              </a:rPr>
              <a:t> Foreign Minister </a:t>
            </a:r>
            <a:br>
              <a:rPr lang="en-US" altLang="en-US" sz="1800" b="1" dirty="0" smtClean="0">
                <a:latin typeface="Cambria" pitchFamily="18" charset="0"/>
              </a:rPr>
            </a:br>
            <a:r>
              <a:rPr lang="en-US" altLang="en-US" sz="1800" b="1" u="sng" dirty="0" smtClean="0">
                <a:latin typeface="Cambria" pitchFamily="18" charset="0"/>
              </a:rPr>
              <a:t>Robert Schuman</a:t>
            </a:r>
            <a:r>
              <a:rPr lang="en-US" altLang="en-US" sz="1800" b="1" dirty="0" smtClean="0">
                <a:latin typeface="Cambria" pitchFamily="18" charset="0"/>
              </a:rPr>
              <a:t>.</a:t>
            </a:r>
          </a:p>
          <a:p>
            <a:pPr marL="274320" lvl="1">
              <a:lnSpc>
                <a:spcPct val="120000"/>
              </a:lnSpc>
              <a:buClr>
                <a:srgbClr val="333399"/>
              </a:buClr>
            </a:pPr>
            <a:r>
              <a:rPr lang="en-US" altLang="en-US" sz="1800" b="1" dirty="0" smtClean="0">
                <a:latin typeface="Cambria" pitchFamily="18" charset="0"/>
              </a:rPr>
              <a:t>Six founding countries </a:t>
            </a:r>
            <a:r>
              <a:rPr lang="en-US" altLang="en-US" sz="1800" b="1" dirty="0">
                <a:latin typeface="Cambria" pitchFamily="18" charset="0"/>
              </a:rPr>
              <a:t>signed a treaty to run heavy industries (coal and steel) under common </a:t>
            </a:r>
            <a:r>
              <a:rPr lang="en-US" altLang="en-US" sz="1800" b="1" dirty="0" smtClean="0">
                <a:latin typeface="Cambria" pitchFamily="18" charset="0"/>
              </a:rPr>
              <a:t>management:</a:t>
            </a:r>
            <a:endParaRPr lang="en-US" altLang="en-US" sz="1800" b="1" dirty="0" smtClean="0">
              <a:latin typeface="Cambria" pitchFamily="18" charset="0"/>
            </a:endParaRPr>
          </a:p>
          <a:p>
            <a:pPr lvl="1">
              <a:lnSpc>
                <a:spcPct val="120000"/>
              </a:lnSpc>
              <a:buClr>
                <a:srgbClr val="333399"/>
              </a:buClr>
            </a:pPr>
            <a:r>
              <a:rPr lang="en-US" altLang="en-US" sz="1600" b="1" dirty="0" smtClean="0">
                <a:latin typeface="Cambria" pitchFamily="18" charset="0"/>
              </a:rPr>
              <a:t>Belgium</a:t>
            </a:r>
          </a:p>
          <a:p>
            <a:pPr lvl="1">
              <a:lnSpc>
                <a:spcPct val="120000"/>
              </a:lnSpc>
              <a:buClr>
                <a:srgbClr val="333399"/>
              </a:buClr>
            </a:pPr>
            <a:r>
              <a:rPr lang="en-US" altLang="en-US" sz="1600" b="1" dirty="0">
                <a:latin typeface="Cambria" pitchFamily="18" charset="0"/>
              </a:rPr>
              <a:t>F</a:t>
            </a:r>
            <a:r>
              <a:rPr lang="en-US" altLang="en-US" sz="1600" b="1" dirty="0" smtClean="0">
                <a:latin typeface="Cambria" pitchFamily="18" charset="0"/>
              </a:rPr>
              <a:t>ederal </a:t>
            </a:r>
            <a:r>
              <a:rPr lang="en-US" altLang="en-US" sz="1600" b="1" dirty="0" smtClean="0">
                <a:latin typeface="Cambria" pitchFamily="18" charset="0"/>
              </a:rPr>
              <a:t>Republic of </a:t>
            </a:r>
            <a:r>
              <a:rPr lang="en-US" altLang="en-US" sz="1600" b="1" dirty="0" smtClean="0">
                <a:latin typeface="Cambria" pitchFamily="18" charset="0"/>
              </a:rPr>
              <a:t>Germany</a:t>
            </a:r>
          </a:p>
          <a:p>
            <a:pPr lvl="1">
              <a:lnSpc>
                <a:spcPct val="120000"/>
              </a:lnSpc>
              <a:buClr>
                <a:srgbClr val="333399"/>
              </a:buClr>
            </a:pPr>
            <a:r>
              <a:rPr lang="en-US" altLang="en-US" sz="1600" b="1" dirty="0" smtClean="0">
                <a:latin typeface="Cambria" pitchFamily="18" charset="0"/>
              </a:rPr>
              <a:t>France</a:t>
            </a:r>
          </a:p>
          <a:p>
            <a:pPr lvl="1">
              <a:lnSpc>
                <a:spcPct val="120000"/>
              </a:lnSpc>
              <a:buClr>
                <a:srgbClr val="333399"/>
              </a:buClr>
            </a:pPr>
            <a:r>
              <a:rPr lang="en-US" altLang="en-US" sz="1600" b="1" dirty="0" smtClean="0">
                <a:latin typeface="Cambria" pitchFamily="18" charset="0"/>
              </a:rPr>
              <a:t>Italy</a:t>
            </a:r>
          </a:p>
          <a:p>
            <a:pPr lvl="1">
              <a:lnSpc>
                <a:spcPct val="120000"/>
              </a:lnSpc>
              <a:buClr>
                <a:srgbClr val="333399"/>
              </a:buClr>
            </a:pPr>
            <a:r>
              <a:rPr lang="en-US" altLang="en-US" sz="1600" b="1" dirty="0" smtClean="0">
                <a:latin typeface="Cambria" pitchFamily="18" charset="0"/>
              </a:rPr>
              <a:t>Luxembourg </a:t>
            </a:r>
          </a:p>
          <a:p>
            <a:pPr lvl="1">
              <a:lnSpc>
                <a:spcPct val="120000"/>
              </a:lnSpc>
              <a:buClr>
                <a:srgbClr val="333399"/>
              </a:buClr>
            </a:pPr>
            <a:r>
              <a:rPr lang="en-US" altLang="en-US" sz="1600" b="1" dirty="0" smtClean="0">
                <a:latin typeface="Cambria" pitchFamily="18" charset="0"/>
              </a:rPr>
              <a:t>The </a:t>
            </a:r>
            <a:r>
              <a:rPr lang="en-US" altLang="en-US" sz="1600" b="1" dirty="0" smtClean="0">
                <a:latin typeface="Cambria" pitchFamily="18" charset="0"/>
              </a:rPr>
              <a:t>Netherlands </a:t>
            </a:r>
            <a:endParaRPr lang="en-US" altLang="en-US" sz="1600" b="1" dirty="0" smtClean="0">
              <a:latin typeface="Cambria" pitchFamily="18" charset="0"/>
            </a:endParaRPr>
          </a:p>
        </p:txBody>
      </p:sp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3717925" y="773905"/>
            <a:ext cx="1403350" cy="585788"/>
          </a:xfrm>
        </p:spPr>
        <p:txBody>
          <a:bodyPr/>
          <a:lstStyle/>
          <a:p>
            <a:pPr algn="l" eaLnBrk="1" hangingPunct="1">
              <a:tabLst>
                <a:tab pos="1258888" algn="l"/>
              </a:tabLst>
            </a:pPr>
            <a:r>
              <a:rPr lang="en-US" altLang="en-US" sz="2400" b="1" i="1" dirty="0" smtClean="0">
                <a:solidFill>
                  <a:srgbClr val="333399"/>
                </a:solidFill>
                <a:latin typeface="Cambria" pitchFamily="18" charset="0"/>
              </a:rPr>
              <a:t>1951:</a:t>
            </a:r>
            <a:endParaRPr lang="en-US" altLang="en-US" sz="2400" b="1" dirty="0" smtClean="0">
              <a:latin typeface="Cambria" pitchFamily="18" charset="0"/>
            </a:endParaRPr>
          </a:p>
        </p:txBody>
      </p:sp>
      <p:sp>
        <p:nvSpPr>
          <p:cNvPr id="11268" name="Line 6"/>
          <p:cNvSpPr>
            <a:spLocks noChangeShapeType="1"/>
          </p:cNvSpPr>
          <p:nvPr/>
        </p:nvSpPr>
        <p:spPr bwMode="auto">
          <a:xfrm>
            <a:off x="3124200" y="1016000"/>
            <a:ext cx="0" cy="5842000"/>
          </a:xfrm>
          <a:prstGeom prst="line">
            <a:avLst/>
          </a:prstGeom>
          <a:noFill/>
          <a:ln w="1270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6628" name="Picture 8" descr="Monnet &amp; Steel Ingot 4 PP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2337593"/>
            <a:ext cx="2816225" cy="1855788"/>
          </a:xfrm>
          <a:prstGeom prst="rect">
            <a:avLst/>
          </a:prstGeom>
          <a:noFill/>
          <a:ln w="9525">
            <a:solidFill>
              <a:srgbClr val="4C4C4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9" name="Text Box 11"/>
          <p:cNvSpPr txBox="1">
            <a:spLocks noChangeArrowheads="1"/>
          </p:cNvSpPr>
          <p:nvPr/>
        </p:nvSpPr>
        <p:spPr bwMode="auto">
          <a:xfrm>
            <a:off x="4419600" y="527843"/>
            <a:ext cx="3657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C21418"/>
                </a:solidFill>
                <a:latin typeface="Cambria" pitchFamily="18" charset="0"/>
              </a:rPr>
              <a:t>European Coal &amp;</a:t>
            </a:r>
            <a:br>
              <a:rPr lang="en-US" altLang="en-US" sz="3200" b="1" dirty="0">
                <a:solidFill>
                  <a:srgbClr val="C21418"/>
                </a:solidFill>
                <a:latin typeface="Cambria" pitchFamily="18" charset="0"/>
              </a:rPr>
            </a:br>
            <a:r>
              <a:rPr lang="en-US" altLang="en-US" sz="3200" b="1" dirty="0">
                <a:solidFill>
                  <a:srgbClr val="C21418"/>
                </a:solidFill>
                <a:latin typeface="Cambria" pitchFamily="18" charset="0"/>
              </a:rPr>
              <a:t>Steel Community</a:t>
            </a:r>
          </a:p>
        </p:txBody>
      </p:sp>
      <p:sp>
        <p:nvSpPr>
          <p:cNvPr id="26630" name="Text Box 14"/>
          <p:cNvSpPr txBox="1">
            <a:spLocks noChangeArrowheads="1"/>
          </p:cNvSpPr>
          <p:nvPr/>
        </p:nvSpPr>
        <p:spPr bwMode="auto">
          <a:xfrm>
            <a:off x="256196" y="4193381"/>
            <a:ext cx="2738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 b="1" i="1" dirty="0">
                <a:solidFill>
                  <a:srgbClr val="333399"/>
                </a:solidFill>
                <a:latin typeface="Cambria" pitchFamily="18" charset="0"/>
              </a:rPr>
              <a:t>Jean Monnet and other leaders with </a:t>
            </a:r>
          </a:p>
          <a:p>
            <a:r>
              <a:rPr lang="en-US" altLang="en-US" sz="1200" b="1" i="1" dirty="0">
                <a:solidFill>
                  <a:srgbClr val="333399"/>
                </a:solidFill>
                <a:latin typeface="Cambria" pitchFamily="18" charset="0"/>
              </a:rPr>
              <a:t>the first </a:t>
            </a:r>
            <a:r>
              <a:rPr lang="ja-JP" altLang="en-US" sz="1200" b="1" i="1" dirty="0">
                <a:solidFill>
                  <a:srgbClr val="333399"/>
                </a:solidFill>
                <a:latin typeface="Cambria" pitchFamily="18" charset="0"/>
              </a:rPr>
              <a:t>“</a:t>
            </a:r>
            <a:r>
              <a:rPr lang="en-US" altLang="ja-JP" sz="1200" b="1" i="1" dirty="0" smtClean="0">
                <a:solidFill>
                  <a:srgbClr val="333399"/>
                </a:solidFill>
                <a:latin typeface="Cambria" pitchFamily="18" charset="0"/>
              </a:rPr>
              <a:t>European</a:t>
            </a:r>
            <a:r>
              <a:rPr lang="ja-JP" altLang="en-US" sz="1200" b="1" i="1" dirty="0" smtClean="0">
                <a:solidFill>
                  <a:srgbClr val="333399"/>
                </a:solidFill>
                <a:latin typeface="Cambria" pitchFamily="18" charset="0"/>
              </a:rPr>
              <a:t>”</a:t>
            </a:r>
            <a:r>
              <a:rPr lang="en-US" altLang="ja-JP" sz="1200" b="1" i="1" dirty="0" smtClean="0">
                <a:solidFill>
                  <a:srgbClr val="333399"/>
                </a:solidFill>
                <a:latin typeface="Cambria" pitchFamily="18" charset="0"/>
              </a:rPr>
              <a:t> </a:t>
            </a:r>
            <a:r>
              <a:rPr lang="en-US" altLang="ja-JP" sz="1200" b="1" i="1" dirty="0">
                <a:solidFill>
                  <a:srgbClr val="333399"/>
                </a:solidFill>
                <a:latin typeface="Cambria" pitchFamily="18" charset="0"/>
              </a:rPr>
              <a:t>ingot of steel</a:t>
            </a:r>
            <a:endParaRPr lang="en-US" altLang="en-US" sz="1200" b="1" i="1" dirty="0">
              <a:solidFill>
                <a:srgbClr val="333399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34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66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266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p" animBg="1"/>
      <p:bldP spid="26625" grpId="0"/>
      <p:bldP spid="26629" grpId="0"/>
      <p:bldP spid="266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europa.eu/european-union/sites/europaeu/files/docs/body/euro_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51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eur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" t="20834" r="2400" b="8014"/>
          <a:stretch>
            <a:fillRect/>
          </a:stretch>
        </p:blipFill>
        <p:spPr bwMode="auto">
          <a:xfrm>
            <a:off x="0" y="1741488"/>
            <a:ext cx="9144000" cy="511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066800"/>
            <a:ext cx="9144000" cy="685800"/>
          </a:xfrm>
          <a:noFill/>
        </p:spPr>
        <p:txBody>
          <a:bodyPr/>
          <a:lstStyle/>
          <a:p>
            <a:pPr eaLnBrk="1" hangingPunct="1"/>
            <a:r>
              <a:rPr lang="en-US" altLang="en-US" sz="3200" smtClean="0"/>
              <a:t>United in Diversity - The €uro</a:t>
            </a:r>
          </a:p>
        </p:txBody>
      </p:sp>
    </p:spTree>
    <p:extLst>
      <p:ext uri="{BB962C8B-B14F-4D97-AF65-F5344CB8AC3E}">
        <p14:creationId xmlns:p14="http://schemas.microsoft.com/office/powerpoint/2010/main" val="277016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7" descr="slide_bc_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305800" cy="622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3657600" y="1143000"/>
            <a:ext cx="5334000" cy="86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 sz="1400" b="1" i="1">
              <a:solidFill>
                <a:srgbClr val="262673"/>
              </a:solidFill>
            </a:endParaRPr>
          </a:p>
          <a:p>
            <a:r>
              <a:rPr lang="en-US" altLang="en-US" sz="1800" b="1" i="1">
                <a:solidFill>
                  <a:srgbClr val="262673"/>
                </a:solidFill>
              </a:rPr>
              <a:t>Windows, Doorways and Bridges on EU Notes symbolize connectedness and openness.</a:t>
            </a:r>
          </a:p>
        </p:txBody>
      </p:sp>
      <p:sp>
        <p:nvSpPr>
          <p:cNvPr id="2" name="Right Arrow 1"/>
          <p:cNvSpPr/>
          <p:nvPr/>
        </p:nvSpPr>
        <p:spPr>
          <a:xfrm rot="2307908">
            <a:off x="3346023" y="212173"/>
            <a:ext cx="19812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79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Title 3-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1588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838200" y="1447800"/>
            <a:ext cx="74898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Aft>
                <a:spcPct val="30000"/>
              </a:spcAft>
            </a:pPr>
            <a:r>
              <a:rPr lang="en-US" altLang="en-US" sz="4400" b="1">
                <a:solidFill>
                  <a:schemeClr val="bg1"/>
                </a:solidFill>
                <a:latin typeface="Verdana" pitchFamily="34" charset="0"/>
              </a:rPr>
              <a:t>THE EUROPEAN UNION</a:t>
            </a:r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>
            <a:off x="990600" y="2286000"/>
            <a:ext cx="7239000" cy="0"/>
          </a:xfrm>
          <a:prstGeom prst="line">
            <a:avLst/>
          </a:prstGeom>
          <a:noFill/>
          <a:ln w="9525">
            <a:solidFill>
              <a:srgbClr val="FFCF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2514600"/>
            <a:ext cx="7696200" cy="64611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8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8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8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8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8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8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8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8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8" charset="-128"/>
                <a:cs typeface="+mn-cs"/>
              </a:defRPr>
            </a:lvl9pPr>
          </a:lstStyle>
          <a:p>
            <a:pPr algn="ctr">
              <a:defRPr/>
            </a:pP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</a:rPr>
              <a:t>The Benefits of the EU</a:t>
            </a:r>
            <a:endParaRPr lang="en-US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16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2743200" y="1905000"/>
            <a:ext cx="6019800" cy="4724400"/>
          </a:xfrm>
          <a:solidFill>
            <a:srgbClr val="FEE530"/>
          </a:solidFill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Clr>
                <a:srgbClr val="333399"/>
              </a:buClr>
              <a:buFontTx/>
              <a:buNone/>
            </a:pPr>
            <a:r>
              <a:rPr lang="en-US" altLang="en-US" b="1" dirty="0" smtClean="0"/>
              <a:t>1.  Peace &amp; Security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Clr>
                <a:srgbClr val="333399"/>
              </a:buClr>
            </a:pPr>
            <a:r>
              <a:rPr lang="en-US" altLang="en-US" dirty="0" smtClean="0"/>
              <a:t>Works for global peace and security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Clr>
                <a:srgbClr val="333399"/>
              </a:buClr>
            </a:pPr>
            <a:r>
              <a:rPr lang="en-US" altLang="en-US" dirty="0" smtClean="0"/>
              <a:t>Undertakes humanitarian and peacekeeping missions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Clr>
                <a:srgbClr val="333399"/>
              </a:buClr>
            </a:pPr>
            <a:r>
              <a:rPr lang="en-US" altLang="en-US" dirty="0" smtClean="0"/>
              <a:t>Provides military forces for crisis management around the globe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Clr>
                <a:srgbClr val="333399"/>
              </a:buClr>
              <a:buFontTx/>
              <a:buNone/>
            </a:pPr>
            <a:endParaRPr lang="en-US" altLang="en-US" dirty="0" smtClean="0"/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Clr>
                <a:srgbClr val="333399"/>
              </a:buClr>
              <a:buFontTx/>
              <a:buNone/>
            </a:pPr>
            <a:r>
              <a:rPr lang="en-US" altLang="en-US" b="1" dirty="0" smtClean="0"/>
              <a:t>2.  Counterterrorism &amp; Homeland Security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Clr>
                <a:srgbClr val="333399"/>
              </a:buClr>
            </a:pPr>
            <a:r>
              <a:rPr lang="en-US" altLang="en-US" dirty="0" smtClean="0"/>
              <a:t>Improved intelligence sharing, enhanced law enforcement and judicial cooperation, curtailed terrorist financing.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Clr>
                <a:srgbClr val="333399"/>
              </a:buClr>
            </a:pPr>
            <a:r>
              <a:rPr lang="en-US" altLang="en-US" dirty="0" smtClean="0"/>
              <a:t>Supports the struggle against terrorism.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1219200"/>
            <a:ext cx="6248400" cy="609600"/>
          </a:xfrm>
        </p:spPr>
        <p:txBody>
          <a:bodyPr/>
          <a:lstStyle/>
          <a:p>
            <a:pPr algn="l" eaLnBrk="1" hangingPunct="1"/>
            <a:r>
              <a:rPr lang="en-US" altLang="en-US" sz="2400" i="1" smtClean="0">
                <a:solidFill>
                  <a:srgbClr val="C21418"/>
                </a:solidFill>
              </a:rPr>
              <a:t>What else does the EU do?</a:t>
            </a:r>
            <a:endParaRPr lang="en-US" altLang="en-US" sz="2400" smtClean="0">
              <a:solidFill>
                <a:srgbClr val="C21418"/>
              </a:solidFill>
            </a:endParaRPr>
          </a:p>
        </p:txBody>
      </p:sp>
      <p:sp>
        <p:nvSpPr>
          <p:cNvPr id="31748" name="Line 5"/>
          <p:cNvSpPr>
            <a:spLocks noChangeShapeType="1"/>
          </p:cNvSpPr>
          <p:nvPr/>
        </p:nvSpPr>
        <p:spPr bwMode="auto">
          <a:xfrm>
            <a:off x="2590800" y="1016000"/>
            <a:ext cx="0" cy="5842000"/>
          </a:xfrm>
          <a:prstGeom prst="line">
            <a:avLst/>
          </a:prstGeom>
          <a:noFill/>
          <a:ln w="1270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1749" name="Picture 6" descr="euf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133600"/>
            <a:ext cx="24511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648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>
          <a:xfrm>
            <a:off x="3276600" y="1905000"/>
            <a:ext cx="5702300" cy="4711700"/>
          </a:xfrm>
          <a:solidFill>
            <a:srgbClr val="FEE530"/>
          </a:solidFill>
        </p:spPr>
        <p:txBody>
          <a:bodyPr>
            <a:normAutofit fontScale="92500" lnSpcReduction="10000"/>
          </a:bodyPr>
          <a:lstStyle/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Clr>
                <a:srgbClr val="333399"/>
              </a:buClr>
              <a:buFontTx/>
              <a:buNone/>
            </a:pPr>
            <a:r>
              <a:rPr lang="en-US" altLang="en-US" b="1" dirty="0" smtClean="0"/>
              <a:t>3.  Democracy &amp; Human Rights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Clr>
                <a:srgbClr val="333399"/>
              </a:buClr>
            </a:pPr>
            <a:r>
              <a:rPr lang="en-US" altLang="en-US" dirty="0" smtClean="0"/>
              <a:t>Works globally for free elections and open democratic processes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Clr>
                <a:srgbClr val="333399"/>
              </a:buClr>
            </a:pPr>
            <a:r>
              <a:rPr lang="en-US" altLang="en-US" dirty="0" smtClean="0"/>
              <a:t>Fights racism and intolerance at home and abroad.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Clr>
                <a:srgbClr val="333399"/>
              </a:buClr>
            </a:pPr>
            <a:r>
              <a:rPr lang="en-US" altLang="en-US" dirty="0" smtClean="0"/>
              <a:t>Campaigns globally against </a:t>
            </a:r>
            <a:r>
              <a:rPr lang="en-US" altLang="en-US" b="1" u="sng" dirty="0" smtClean="0"/>
              <a:t>capital punishment</a:t>
            </a:r>
            <a:r>
              <a:rPr lang="en-US" altLang="en-US" dirty="0" smtClean="0"/>
              <a:t> (the death penalty) 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Clr>
                <a:srgbClr val="333399"/>
              </a:buClr>
            </a:pPr>
            <a:endParaRPr lang="en-US" altLang="en-US" dirty="0" smtClean="0"/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Clr>
                <a:srgbClr val="333399"/>
              </a:buClr>
              <a:buFontTx/>
              <a:buNone/>
            </a:pPr>
            <a:r>
              <a:rPr lang="en-US" altLang="en-US" b="1" dirty="0" smtClean="0"/>
              <a:t>4.  Development Assistance &amp; Humanitarian Relief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Clr>
                <a:srgbClr val="333399"/>
              </a:buClr>
            </a:pPr>
            <a:r>
              <a:rPr lang="en-US" altLang="en-US" dirty="0" smtClean="0"/>
              <a:t>Provides billions of dollars in humanitarian aid to more than 100 countries in response to crises and natural disasters </a:t>
            </a:r>
          </a:p>
        </p:txBody>
      </p:sp>
      <p:sp>
        <p:nvSpPr>
          <p:cNvPr id="32771" name="Line 6"/>
          <p:cNvSpPr>
            <a:spLocks noChangeShapeType="1"/>
          </p:cNvSpPr>
          <p:nvPr/>
        </p:nvSpPr>
        <p:spPr bwMode="auto">
          <a:xfrm>
            <a:off x="3124200" y="1016000"/>
            <a:ext cx="0" cy="5842000"/>
          </a:xfrm>
          <a:prstGeom prst="line">
            <a:avLst/>
          </a:prstGeom>
          <a:noFill/>
          <a:ln w="1270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2772" name="Picture 11" descr="afghanistan_new_st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90800"/>
            <a:ext cx="2819400" cy="237648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3" name="Rectangle 14"/>
          <p:cNvSpPr>
            <a:spLocks noChangeArrowheads="1"/>
          </p:cNvSpPr>
          <p:nvPr/>
        </p:nvSpPr>
        <p:spPr bwMode="auto">
          <a:xfrm>
            <a:off x="3252788" y="1295400"/>
            <a:ext cx="39322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i="1">
                <a:solidFill>
                  <a:srgbClr val="C21418"/>
                </a:solidFill>
              </a:rPr>
              <a:t>What else does the EU do?</a:t>
            </a:r>
          </a:p>
        </p:txBody>
      </p:sp>
    </p:spTree>
    <p:extLst>
      <p:ext uri="{BB962C8B-B14F-4D97-AF65-F5344CB8AC3E}">
        <p14:creationId xmlns:p14="http://schemas.microsoft.com/office/powerpoint/2010/main" val="16151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2982913" y="2133600"/>
            <a:ext cx="5780087" cy="3886200"/>
          </a:xfrm>
          <a:solidFill>
            <a:srgbClr val="FEE530"/>
          </a:solidFill>
        </p:spPr>
        <p:txBody>
          <a:bodyPr/>
          <a:lstStyle/>
          <a:p>
            <a:pPr marL="0" indent="0" eaLnBrk="1" hangingPunct="1">
              <a:lnSpc>
                <a:spcPct val="120000"/>
              </a:lnSpc>
              <a:spcBef>
                <a:spcPct val="40000"/>
              </a:spcBef>
              <a:buClr>
                <a:srgbClr val="333399"/>
              </a:buClr>
              <a:buFontTx/>
              <a:buNone/>
            </a:pPr>
            <a:r>
              <a:rPr lang="en-US" altLang="en-US" sz="1800" b="1" dirty="0" smtClean="0"/>
              <a:t>5.  Trade</a:t>
            </a:r>
          </a:p>
          <a:p>
            <a:pPr lvl="1" eaLnBrk="1" hangingPunct="1">
              <a:lnSpc>
                <a:spcPct val="120000"/>
              </a:lnSpc>
              <a:spcBef>
                <a:spcPct val="40000"/>
              </a:spcBef>
              <a:buClr>
                <a:srgbClr val="333399"/>
              </a:buClr>
            </a:pPr>
            <a:r>
              <a:rPr lang="en-US" altLang="en-US" sz="1800" dirty="0" smtClean="0"/>
              <a:t>Supports free trade and open markets </a:t>
            </a:r>
          </a:p>
          <a:p>
            <a:pPr lvl="1" eaLnBrk="1" hangingPunct="1">
              <a:lnSpc>
                <a:spcPct val="120000"/>
              </a:lnSpc>
              <a:spcBef>
                <a:spcPct val="40000"/>
              </a:spcBef>
              <a:buClr>
                <a:srgbClr val="333399"/>
              </a:buClr>
            </a:pPr>
            <a:r>
              <a:rPr lang="en-US" altLang="en-US" sz="1800" dirty="0"/>
              <a:t>P</a:t>
            </a:r>
            <a:r>
              <a:rPr lang="en-US" altLang="en-US" sz="1800" dirty="0" smtClean="0"/>
              <a:t>romote growth and jobs in both industrialized and developing countries</a:t>
            </a:r>
          </a:p>
        </p:txBody>
      </p:sp>
      <p:sp>
        <p:nvSpPr>
          <p:cNvPr id="33795" name="Line 5"/>
          <p:cNvSpPr>
            <a:spLocks noChangeShapeType="1"/>
          </p:cNvSpPr>
          <p:nvPr/>
        </p:nvSpPr>
        <p:spPr bwMode="auto">
          <a:xfrm>
            <a:off x="2819400" y="990600"/>
            <a:ext cx="0" cy="5842000"/>
          </a:xfrm>
          <a:prstGeom prst="line">
            <a:avLst/>
          </a:prstGeom>
          <a:noFill/>
          <a:ln w="1270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6" name="Rectangle 14"/>
          <p:cNvSpPr>
            <a:spLocks noChangeArrowheads="1"/>
          </p:cNvSpPr>
          <p:nvPr/>
        </p:nvSpPr>
        <p:spPr bwMode="auto">
          <a:xfrm>
            <a:off x="3124200" y="1371600"/>
            <a:ext cx="3932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i="1">
                <a:solidFill>
                  <a:srgbClr val="C21418"/>
                </a:solidFill>
              </a:rPr>
              <a:t>What else does the EU do?</a:t>
            </a:r>
          </a:p>
        </p:txBody>
      </p:sp>
      <p:pic>
        <p:nvPicPr>
          <p:cNvPr id="33797" name="Picture 15" descr="container-ship%20melis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" t="2133" r="3200" b="2133"/>
          <a:stretch>
            <a:fillRect/>
          </a:stretch>
        </p:blipFill>
        <p:spPr bwMode="auto">
          <a:xfrm>
            <a:off x="134938" y="1752600"/>
            <a:ext cx="2532062" cy="3886200"/>
          </a:xfrm>
          <a:prstGeom prst="rect">
            <a:avLst/>
          </a:prstGeom>
          <a:noFill/>
          <a:ln w="9525">
            <a:solidFill>
              <a:srgbClr val="4C4C4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26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idx="1"/>
          </p:nvPr>
        </p:nvSpPr>
        <p:spPr>
          <a:xfrm>
            <a:off x="3886200" y="1828800"/>
            <a:ext cx="5105400" cy="4648200"/>
          </a:xfrm>
          <a:solidFill>
            <a:srgbClr val="FEE530"/>
          </a:solidFill>
        </p:spPr>
        <p:txBody>
          <a:bodyPr>
            <a:normAutofit/>
          </a:bodyPr>
          <a:lstStyle/>
          <a:p>
            <a:pPr marL="0" indent="0" eaLnBrk="1" hangingPunct="1">
              <a:lnSpc>
                <a:spcPct val="120000"/>
              </a:lnSpc>
              <a:spcBef>
                <a:spcPct val="40000"/>
              </a:spcBef>
              <a:buClr>
                <a:srgbClr val="333399"/>
              </a:buClr>
              <a:buFontTx/>
              <a:buNone/>
            </a:pPr>
            <a:r>
              <a:rPr lang="en-US" altLang="en-US" b="1" dirty="0" smtClean="0"/>
              <a:t>6.  Environmental Protection</a:t>
            </a:r>
          </a:p>
          <a:p>
            <a:pPr lvl="1" eaLnBrk="1" hangingPunct="1">
              <a:lnSpc>
                <a:spcPct val="120000"/>
              </a:lnSpc>
              <a:spcBef>
                <a:spcPct val="40000"/>
              </a:spcBef>
              <a:buClr>
                <a:srgbClr val="333399"/>
              </a:buClr>
            </a:pPr>
            <a:r>
              <a:rPr lang="en-US" altLang="en-US" dirty="0" smtClean="0"/>
              <a:t>Leader in protecting the environment</a:t>
            </a:r>
          </a:p>
          <a:p>
            <a:pPr lvl="1" eaLnBrk="1" hangingPunct="1">
              <a:lnSpc>
                <a:spcPct val="120000"/>
              </a:lnSpc>
              <a:spcBef>
                <a:spcPct val="40000"/>
              </a:spcBef>
              <a:buClr>
                <a:srgbClr val="333399"/>
              </a:buClr>
            </a:pPr>
            <a:r>
              <a:rPr lang="en-US" altLang="en-US" dirty="0" smtClean="0"/>
              <a:t>Fights against global warming with the adoption of binding energy targets (cutting 20% of the EU</a:t>
            </a:r>
            <a:r>
              <a:rPr lang="ja-JP" altLang="en-US" dirty="0" smtClean="0"/>
              <a:t>’</a:t>
            </a:r>
            <a:r>
              <a:rPr lang="en-US" altLang="ja-JP" dirty="0" smtClean="0"/>
              <a:t>s greenhouse gas emissions by 2020) </a:t>
            </a:r>
            <a:endParaRPr lang="en-US" altLang="en-US" dirty="0" smtClean="0"/>
          </a:p>
        </p:txBody>
      </p:sp>
      <p:sp>
        <p:nvSpPr>
          <p:cNvPr id="34819" name="Line 4"/>
          <p:cNvSpPr>
            <a:spLocks noChangeShapeType="1"/>
          </p:cNvSpPr>
          <p:nvPr/>
        </p:nvSpPr>
        <p:spPr bwMode="auto">
          <a:xfrm>
            <a:off x="3810000" y="1016000"/>
            <a:ext cx="0" cy="5842000"/>
          </a:xfrm>
          <a:prstGeom prst="line">
            <a:avLst/>
          </a:prstGeom>
          <a:noFill/>
          <a:ln w="1270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4038600" y="1219200"/>
            <a:ext cx="480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i="1">
                <a:solidFill>
                  <a:srgbClr val="C21418"/>
                </a:solidFill>
              </a:rPr>
              <a:t>What else does the EU do?</a:t>
            </a:r>
          </a:p>
        </p:txBody>
      </p:sp>
      <p:pic>
        <p:nvPicPr>
          <p:cNvPr id="34821" name="Picture 7" descr="EU2007Bearfl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1109663"/>
            <a:ext cx="3684587" cy="5367337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2" name="Text Box 8"/>
          <p:cNvSpPr txBox="1">
            <a:spLocks noChangeArrowheads="1"/>
          </p:cNvSpPr>
          <p:nvPr/>
        </p:nvSpPr>
        <p:spPr bwMode="auto">
          <a:xfrm>
            <a:off x="1295400" y="6477000"/>
            <a:ext cx="304800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en-US" sz="900">
                <a:solidFill>
                  <a:schemeClr val="accent2"/>
                </a:solidFill>
                <a:latin typeface="Verdana" pitchFamily="34" charset="0"/>
              </a:rPr>
              <a:t>Source: German Information Center USA</a:t>
            </a:r>
            <a:endParaRPr lang="en-US" altLang="en-US" sz="900" b="1">
              <a:solidFill>
                <a:schemeClr val="accent2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16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2819400" y="2133600"/>
            <a:ext cx="6142038" cy="4114800"/>
          </a:xfrm>
          <a:solidFill>
            <a:srgbClr val="FEE530"/>
          </a:solidFill>
        </p:spPr>
        <p:txBody>
          <a:bodyPr>
            <a:normAutofit fontScale="85000" lnSpcReduction="20000"/>
          </a:bodyPr>
          <a:lstStyle/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Clr>
                <a:srgbClr val="333399"/>
              </a:buClr>
              <a:buFontTx/>
              <a:buNone/>
              <a:defRPr/>
            </a:pPr>
            <a:r>
              <a:rPr lang="en-US" b="1" dirty="0" smtClean="0"/>
              <a:t>7.  Freedom </a:t>
            </a:r>
            <a:r>
              <a:rPr lang="en-US" b="1" dirty="0"/>
              <a:t>&amp; Democracy</a:t>
            </a:r>
            <a:endParaRPr lang="en-US" dirty="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>
                <a:srgbClr val="333399"/>
              </a:buClr>
              <a:buFontTx/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Supports </a:t>
            </a:r>
            <a:r>
              <a:rPr lang="en-US" dirty="0"/>
              <a:t>free elections, good governance, human rights, and the rule of law around the world.</a:t>
            </a: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Clr>
                <a:srgbClr val="333399"/>
              </a:buClr>
              <a:buFontTx/>
              <a:buNone/>
              <a:defRPr/>
            </a:pPr>
            <a:endParaRPr lang="en-US" dirty="0" smtClean="0"/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Clr>
                <a:srgbClr val="333399"/>
              </a:buClr>
              <a:buFontTx/>
              <a:buNone/>
              <a:defRPr/>
            </a:pPr>
            <a:r>
              <a:rPr lang="en-US" b="1" dirty="0" smtClean="0"/>
              <a:t>8.  Security</a:t>
            </a:r>
            <a:endParaRPr lang="en-US" dirty="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>
                <a:srgbClr val="333399"/>
              </a:buClr>
              <a:buFontTx/>
              <a:buNone/>
              <a:defRPr/>
            </a:pPr>
            <a:r>
              <a:rPr lang="en-US" dirty="0"/>
              <a:t>	Cooperate to fight terrorism, limit the spread of nuclear weapons, and work for global peace. </a:t>
            </a: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Clr>
                <a:srgbClr val="333399"/>
              </a:buClr>
              <a:buFontTx/>
              <a:buNone/>
              <a:defRPr/>
            </a:pPr>
            <a:endParaRPr lang="en-US" dirty="0" smtClean="0"/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Clr>
                <a:srgbClr val="333399"/>
              </a:buClr>
              <a:buFontTx/>
              <a:buNone/>
              <a:defRPr/>
            </a:pPr>
            <a:r>
              <a:rPr lang="en-US" b="1" dirty="0" smtClean="0"/>
              <a:t>9.  Development</a:t>
            </a:r>
            <a:endParaRPr lang="en-US" dirty="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>
                <a:srgbClr val="333399"/>
              </a:buClr>
              <a:buFontTx/>
              <a:buNone/>
              <a:defRPr/>
            </a:pPr>
            <a:r>
              <a:rPr lang="en-US" dirty="0"/>
              <a:t>	Together, EU and U.S. provide 80% of global development assistance and an even larger share of global humanitarian aid in times of disaster and conflict.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685800"/>
            <a:ext cx="6477000" cy="1330325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en-US" i="1" dirty="0" smtClean="0"/>
              <a:t>Shared Values and Responsibilities</a:t>
            </a:r>
            <a:endParaRPr lang="en-US" altLang="en-US" dirty="0" smtClean="0"/>
          </a:p>
        </p:txBody>
      </p:sp>
      <p:sp>
        <p:nvSpPr>
          <p:cNvPr id="35844" name="Line 6"/>
          <p:cNvSpPr>
            <a:spLocks noChangeShapeType="1"/>
          </p:cNvSpPr>
          <p:nvPr/>
        </p:nvSpPr>
        <p:spPr bwMode="auto">
          <a:xfrm>
            <a:off x="2667000" y="1016000"/>
            <a:ext cx="0" cy="5842000"/>
          </a:xfrm>
          <a:prstGeom prst="line">
            <a:avLst/>
          </a:prstGeom>
          <a:noFill/>
          <a:ln w="1270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845" name="Picture 10" descr="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1981200"/>
            <a:ext cx="2517775" cy="33528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32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Title 3-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1588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838200" y="1447800"/>
            <a:ext cx="74898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Aft>
                <a:spcPct val="30000"/>
              </a:spcAft>
            </a:pPr>
            <a:r>
              <a:rPr lang="en-US" altLang="en-US" sz="4400" b="1" dirty="0">
                <a:solidFill>
                  <a:schemeClr val="bg1"/>
                </a:solidFill>
                <a:latin typeface="Verdana" pitchFamily="34" charset="0"/>
              </a:rPr>
              <a:t>THE EUROPEAN UNION</a:t>
            </a:r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>
            <a:off x="990600" y="2286000"/>
            <a:ext cx="7239000" cy="0"/>
          </a:xfrm>
          <a:prstGeom prst="line">
            <a:avLst/>
          </a:prstGeom>
          <a:noFill/>
          <a:ln w="9525">
            <a:solidFill>
              <a:srgbClr val="FFCF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2514600"/>
            <a:ext cx="7696200" cy="64611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8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8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8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8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8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8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8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8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8" charset="-128"/>
                <a:cs typeface="+mn-cs"/>
              </a:defRPr>
            </a:lvl9pPr>
          </a:lstStyle>
          <a:p>
            <a:pPr algn="ctr">
              <a:defRPr/>
            </a:pP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</a:rPr>
              <a:t>Structure &amp; Function</a:t>
            </a:r>
            <a:endParaRPr lang="en-US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75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0" y="2003425"/>
            <a:ext cx="2286000" cy="419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en-US" sz="1800" b="1" i="1" dirty="0">
                <a:latin typeface="Verdana" pitchFamily="34" charset="0"/>
              </a:rPr>
              <a:t>1952</a:t>
            </a:r>
          </a:p>
          <a:p>
            <a:pPr algn="ctr">
              <a:lnSpc>
                <a:spcPct val="120000"/>
              </a:lnSpc>
            </a:pPr>
            <a:endParaRPr lang="en-US" altLang="en-US" sz="1400" b="1" i="1" dirty="0">
              <a:latin typeface="Verdan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altLang="en-US" sz="1600" b="1" dirty="0">
                <a:solidFill>
                  <a:srgbClr val="C21418"/>
                </a:solidFill>
                <a:latin typeface="Verdana" pitchFamily="34" charset="0"/>
              </a:rPr>
              <a:t>Founding Members</a:t>
            </a:r>
            <a:r>
              <a:rPr lang="en-US" altLang="en-US" sz="1400" i="1" dirty="0">
                <a:solidFill>
                  <a:srgbClr val="C21418"/>
                </a:solidFill>
                <a:latin typeface="Verdana" pitchFamily="34" charset="0"/>
              </a:rPr>
              <a:t> </a:t>
            </a:r>
          </a:p>
          <a:p>
            <a:pPr algn="ctr">
              <a:lnSpc>
                <a:spcPct val="120000"/>
              </a:lnSpc>
            </a:pPr>
            <a:endParaRPr lang="en-US" altLang="en-US" sz="1400" i="1" dirty="0">
              <a:solidFill>
                <a:srgbClr val="C21418"/>
              </a:solidFill>
              <a:latin typeface="Verdan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altLang="en-US" dirty="0">
                <a:latin typeface="Verdana" pitchFamily="34" charset="0"/>
              </a:rPr>
              <a:t>Belgium</a:t>
            </a:r>
          </a:p>
          <a:p>
            <a:pPr algn="ctr">
              <a:lnSpc>
                <a:spcPct val="120000"/>
              </a:lnSpc>
            </a:pPr>
            <a:r>
              <a:rPr lang="en-US" altLang="en-US" dirty="0">
                <a:latin typeface="Verdana" pitchFamily="34" charset="0"/>
              </a:rPr>
              <a:t>France</a:t>
            </a:r>
          </a:p>
          <a:p>
            <a:pPr algn="ctr">
              <a:lnSpc>
                <a:spcPct val="120000"/>
              </a:lnSpc>
            </a:pPr>
            <a:r>
              <a:rPr lang="en-US" altLang="en-US" dirty="0">
                <a:latin typeface="Verdana" pitchFamily="34" charset="0"/>
              </a:rPr>
              <a:t>Germany</a:t>
            </a:r>
          </a:p>
          <a:p>
            <a:pPr algn="ctr">
              <a:lnSpc>
                <a:spcPct val="120000"/>
              </a:lnSpc>
            </a:pPr>
            <a:r>
              <a:rPr lang="en-US" altLang="en-US" dirty="0">
                <a:latin typeface="Verdana" pitchFamily="34" charset="0"/>
              </a:rPr>
              <a:t>Italy</a:t>
            </a:r>
          </a:p>
          <a:p>
            <a:pPr algn="ctr">
              <a:lnSpc>
                <a:spcPct val="120000"/>
              </a:lnSpc>
            </a:pPr>
            <a:r>
              <a:rPr lang="en-US" altLang="en-US" dirty="0">
                <a:latin typeface="Verdana" pitchFamily="34" charset="0"/>
              </a:rPr>
              <a:t>Luxembourg</a:t>
            </a:r>
          </a:p>
          <a:p>
            <a:pPr algn="ctr">
              <a:lnSpc>
                <a:spcPct val="120000"/>
              </a:lnSpc>
            </a:pPr>
            <a:r>
              <a:rPr lang="en-US" altLang="en-US" dirty="0">
                <a:latin typeface="Verdana" pitchFamily="34" charset="0"/>
              </a:rPr>
              <a:t>Netherlands</a:t>
            </a:r>
          </a:p>
        </p:txBody>
      </p:sp>
      <p:sp>
        <p:nvSpPr>
          <p:cNvPr id="12291" name="Line 6"/>
          <p:cNvSpPr>
            <a:spLocks noChangeShapeType="1"/>
          </p:cNvSpPr>
          <p:nvPr/>
        </p:nvSpPr>
        <p:spPr bwMode="auto">
          <a:xfrm>
            <a:off x="2057400" y="1143000"/>
            <a:ext cx="0" cy="5715000"/>
          </a:xfrm>
          <a:prstGeom prst="line">
            <a:avLst/>
          </a:prstGeom>
          <a:noFill/>
          <a:ln w="1270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292" name="Picture 8" descr="19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0" y="1343025"/>
            <a:ext cx="6602413" cy="520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684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s://europa.eu/european-union/sites/europaeu/files/docs/body/eu_laws_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46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s://europa.eu/european-union/sites/europaeu/files/docs/body/eu_parliament_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41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s://europa.eu/european-union/sites/europaeu/files/docs/body/political_parties_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59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s://europa.eu/european-union/sites/europaeu/files/docs/body/council_of_ministers_voice_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14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s://europa.eu/european-union/sites/europaeu/files/docs/body/council_of_ministers_vote_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5" y="2756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50292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do you think they require a double majority?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227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s://europa.eu/european-union/sites/europaeu/files/docs/body/council_summit_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835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26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s://europa.eu/european-union/sites/europaeu/files/docs/body/european_commision_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9" y="810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29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Title 3-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1588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838200" y="1447800"/>
            <a:ext cx="74898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Aft>
                <a:spcPct val="30000"/>
              </a:spcAft>
            </a:pPr>
            <a:r>
              <a:rPr lang="en-US" altLang="en-US" sz="4400" b="1" dirty="0">
                <a:solidFill>
                  <a:schemeClr val="bg1"/>
                </a:solidFill>
                <a:latin typeface="Verdana" pitchFamily="34" charset="0"/>
              </a:rPr>
              <a:t>THE EUROPEAN UNION</a:t>
            </a:r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>
            <a:off x="990600" y="2286000"/>
            <a:ext cx="7239000" cy="0"/>
          </a:xfrm>
          <a:prstGeom prst="line">
            <a:avLst/>
          </a:prstGeom>
          <a:noFill/>
          <a:ln w="9525">
            <a:solidFill>
              <a:srgbClr val="FFCF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2514600"/>
            <a:ext cx="7696200" cy="64611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8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8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8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8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8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8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8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8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8" charset="-128"/>
                <a:cs typeface="+mn-cs"/>
              </a:defRPr>
            </a:lvl9pPr>
          </a:lstStyle>
          <a:p>
            <a:pPr algn="ctr">
              <a:defRPr/>
            </a:pP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</a:rPr>
              <a:t>Unit Debriefing</a:t>
            </a:r>
            <a:endParaRPr lang="en-US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16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3820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What questions do you still have about the EU?</a:t>
            </a:r>
          </a:p>
          <a:p>
            <a:r>
              <a:rPr lang="en-US" dirty="0" smtClean="0"/>
              <a:t>What did you learn about the EU?</a:t>
            </a:r>
          </a:p>
          <a:p>
            <a:r>
              <a:rPr lang="en-US" dirty="0" smtClean="0"/>
              <a:t>What is your opinion of it?  </a:t>
            </a:r>
            <a:r>
              <a:rPr lang="en-US" i="1" dirty="0" smtClean="0"/>
              <a:t>(Remember, please have facts to support your opinion.)</a:t>
            </a:r>
          </a:p>
          <a:p>
            <a:r>
              <a:rPr lang="en-US" dirty="0" smtClean="0"/>
              <a:t>What do you think lays in store for the EU, considering all that you’ve learned about it?  Why?</a:t>
            </a:r>
          </a:p>
          <a:p>
            <a:r>
              <a:rPr lang="en-US" dirty="0" smtClean="0"/>
              <a:t>Did you find this simulation worthwhile?  Why or why not?</a:t>
            </a:r>
          </a:p>
          <a:p>
            <a:pPr lvl="1"/>
            <a:r>
              <a:rPr lang="en-US" sz="1900" dirty="0" smtClean="0"/>
              <a:t>What was challenging about it?  Do you think these were challenges real political figures face?</a:t>
            </a:r>
          </a:p>
          <a:p>
            <a:pPr lvl="1"/>
            <a:r>
              <a:rPr lang="en-US" sz="1900" dirty="0" smtClean="0"/>
              <a:t>What did you excel at during our mini-EU?</a:t>
            </a:r>
          </a:p>
          <a:p>
            <a:pPr lvl="1"/>
            <a:r>
              <a:rPr lang="en-US" sz="1900" dirty="0" smtClean="0"/>
              <a:t>Did you develop any skills during this simulation?  If so, what are they?</a:t>
            </a:r>
          </a:p>
          <a:p>
            <a:pPr lvl="1"/>
            <a:r>
              <a:rPr lang="en-US" sz="1900" dirty="0" smtClean="0"/>
              <a:t>Finally, should we conduct this again next year?  </a:t>
            </a:r>
            <a:endParaRPr lang="en-US" sz="1900" dirty="0" smtClean="0"/>
          </a:p>
          <a:p>
            <a:pPr lvl="1"/>
            <a:r>
              <a:rPr lang="en-US" sz="1900" dirty="0" smtClean="0"/>
              <a:t>If </a:t>
            </a:r>
            <a:r>
              <a:rPr lang="en-US" sz="1900" dirty="0" smtClean="0"/>
              <a:t>so, how could we improve it?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talk…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42" name="Picture 2" descr="https://pixabay.com/static/uploads/photo/2013/07/12/18/35/person-153536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81000"/>
            <a:ext cx="2220676" cy="22206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22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648200" y="2819400"/>
            <a:ext cx="4168775" cy="3200400"/>
          </a:xfrm>
          <a:solidFill>
            <a:srgbClr val="FFC000"/>
          </a:solidFill>
        </p:spPr>
        <p:txBody>
          <a:bodyPr/>
          <a:lstStyle/>
          <a:p>
            <a:pPr eaLnBrk="1" hangingPunct="1">
              <a:lnSpc>
                <a:spcPct val="120000"/>
              </a:lnSpc>
              <a:buClr>
                <a:srgbClr val="333399"/>
              </a:buClr>
            </a:pPr>
            <a:r>
              <a:rPr lang="en-US" altLang="en-US" sz="1800" dirty="0" smtClean="0"/>
              <a:t>The six founding countries expanded cooperation to other economic sectors, creating the </a:t>
            </a:r>
            <a:r>
              <a:rPr lang="en-US" altLang="en-US" sz="1800" u="sng" dirty="0" smtClean="0"/>
              <a:t>European Economic Community </a:t>
            </a:r>
            <a:r>
              <a:rPr lang="en-US" altLang="en-US" sz="1800" dirty="0" smtClean="0"/>
              <a:t>(EEC) – or “common market.”</a:t>
            </a:r>
          </a:p>
          <a:p>
            <a:pPr eaLnBrk="1" hangingPunct="1">
              <a:lnSpc>
                <a:spcPct val="120000"/>
              </a:lnSpc>
              <a:buClr>
                <a:srgbClr val="333399"/>
              </a:buClr>
            </a:pPr>
            <a:r>
              <a:rPr lang="en-US" altLang="en-US" sz="1800" dirty="0" smtClean="0"/>
              <a:t>As a result, people, goods, services, and capital today move freely across the Union.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724400" y="1905000"/>
            <a:ext cx="41148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smtClean="0">
                <a:solidFill>
                  <a:srgbClr val="C21418"/>
                </a:solidFill>
              </a:rPr>
              <a:t>Treaty of Rome</a:t>
            </a:r>
          </a:p>
        </p:txBody>
      </p:sp>
      <p:sp>
        <p:nvSpPr>
          <p:cNvPr id="13316" name="Line 7"/>
          <p:cNvSpPr>
            <a:spLocks noChangeShapeType="1"/>
          </p:cNvSpPr>
          <p:nvPr/>
        </p:nvSpPr>
        <p:spPr bwMode="auto">
          <a:xfrm>
            <a:off x="4495800" y="1016000"/>
            <a:ext cx="0" cy="5842000"/>
          </a:xfrm>
          <a:prstGeom prst="line">
            <a:avLst/>
          </a:prstGeom>
          <a:noFill/>
          <a:ln w="1270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317" name="Picture 8" descr="Treaty of Rome 4 P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33800"/>
            <a:ext cx="4191000" cy="2087563"/>
          </a:xfrm>
          <a:prstGeom prst="rect">
            <a:avLst/>
          </a:prstGeom>
          <a:noFill/>
          <a:ln w="9525">
            <a:solidFill>
              <a:srgbClr val="4C4C4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8" name="Rectangle 9"/>
          <p:cNvSpPr>
            <a:spLocks noChangeArrowheads="1"/>
          </p:cNvSpPr>
          <p:nvPr/>
        </p:nvSpPr>
        <p:spPr bwMode="auto">
          <a:xfrm>
            <a:off x="4648200" y="12192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12588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tabLst>
                <a:tab pos="12588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tabLst>
                <a:tab pos="12588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tabLst>
                <a:tab pos="12588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tabLst>
                <a:tab pos="12588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88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88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88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88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000" b="1" i="1">
                <a:solidFill>
                  <a:srgbClr val="333399"/>
                </a:solidFill>
                <a:latin typeface="Verdana" pitchFamily="34" charset="0"/>
              </a:rPr>
              <a:t>1958:</a:t>
            </a:r>
            <a:endParaRPr lang="en-US" altLang="en-US" sz="2000">
              <a:solidFill>
                <a:srgbClr val="DC171D"/>
              </a:solidFill>
              <a:latin typeface="Verdana" pitchFamily="34" charset="0"/>
            </a:endParaRPr>
          </a:p>
        </p:txBody>
      </p:sp>
      <p:sp>
        <p:nvSpPr>
          <p:cNvPr id="13319" name="Text Box 11"/>
          <p:cNvSpPr txBox="1">
            <a:spLocks noChangeArrowheads="1"/>
          </p:cNvSpPr>
          <p:nvPr/>
        </p:nvSpPr>
        <p:spPr bwMode="auto">
          <a:xfrm>
            <a:off x="838200" y="6019800"/>
            <a:ext cx="29908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 i="1">
                <a:solidFill>
                  <a:srgbClr val="333399"/>
                </a:solidFill>
                <a:latin typeface="Verdana" pitchFamily="34" charset="0"/>
              </a:rPr>
              <a:t>Signing of the Treaty of Rome, 1957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1524000"/>
            <a:ext cx="381000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EEC is Created</a:t>
            </a:r>
          </a:p>
        </p:txBody>
      </p:sp>
    </p:spTree>
    <p:extLst>
      <p:ext uri="{BB962C8B-B14F-4D97-AF65-F5344CB8AC3E}">
        <p14:creationId xmlns:p14="http://schemas.microsoft.com/office/powerpoint/2010/main" val="397187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uropa.eu/european-union/sites/europaeu/files/docs/body/enlargement_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13" y="-1459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65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0" y="2003425"/>
            <a:ext cx="2057400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en-US" sz="1800" b="1" i="1">
                <a:latin typeface="Verdana" pitchFamily="34" charset="0"/>
              </a:rPr>
              <a:t>1973</a:t>
            </a:r>
            <a:r>
              <a:rPr lang="en-US" altLang="en-US" sz="1400" i="1">
                <a:latin typeface="Verdana" pitchFamily="34" charset="0"/>
              </a:rPr>
              <a:t> </a:t>
            </a:r>
          </a:p>
          <a:p>
            <a:pPr algn="ctr">
              <a:lnSpc>
                <a:spcPct val="120000"/>
              </a:lnSpc>
            </a:pPr>
            <a:endParaRPr lang="en-US" altLang="en-US" sz="1400">
              <a:latin typeface="Verdana" pitchFamily="34" charset="0"/>
            </a:endParaRPr>
          </a:p>
          <a:p>
            <a:pPr algn="ctr">
              <a:lnSpc>
                <a:spcPct val="120000"/>
              </a:lnSpc>
            </a:pPr>
            <a:endParaRPr lang="en-US" altLang="en-US" sz="1400">
              <a:latin typeface="Verdan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altLang="en-US" sz="1400">
                <a:latin typeface="Verdana" pitchFamily="34" charset="0"/>
              </a:rPr>
              <a:t>Denmark</a:t>
            </a:r>
          </a:p>
          <a:p>
            <a:pPr algn="ctr">
              <a:lnSpc>
                <a:spcPct val="120000"/>
              </a:lnSpc>
            </a:pPr>
            <a:r>
              <a:rPr lang="en-US" altLang="en-US" sz="1400">
                <a:latin typeface="Verdana" pitchFamily="34" charset="0"/>
              </a:rPr>
              <a:t>Ireland</a:t>
            </a:r>
          </a:p>
          <a:p>
            <a:pPr algn="ctr">
              <a:lnSpc>
                <a:spcPct val="120000"/>
              </a:lnSpc>
            </a:pPr>
            <a:r>
              <a:rPr lang="en-US" altLang="en-US" sz="1400">
                <a:latin typeface="Verdana" pitchFamily="34" charset="0"/>
              </a:rPr>
              <a:t>United Kingdom</a:t>
            </a:r>
          </a:p>
        </p:txBody>
      </p:sp>
      <p:sp>
        <p:nvSpPr>
          <p:cNvPr id="14339" name="Line 5"/>
          <p:cNvSpPr>
            <a:spLocks noChangeShapeType="1"/>
          </p:cNvSpPr>
          <p:nvPr/>
        </p:nvSpPr>
        <p:spPr bwMode="auto">
          <a:xfrm>
            <a:off x="2057400" y="1143000"/>
            <a:ext cx="0" cy="5715000"/>
          </a:xfrm>
          <a:prstGeom prst="line">
            <a:avLst/>
          </a:prstGeom>
          <a:noFill/>
          <a:ln w="1270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340" name="Picture 10" descr="19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0" y="1343025"/>
            <a:ext cx="6602413" cy="520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20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0" y="2003425"/>
            <a:ext cx="20574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en-US" sz="1800" b="1" i="1">
                <a:latin typeface="Verdana" pitchFamily="34" charset="0"/>
              </a:rPr>
              <a:t>1981</a:t>
            </a:r>
            <a:r>
              <a:rPr lang="en-US" altLang="en-US" sz="1400" i="1">
                <a:latin typeface="Verdana" pitchFamily="34" charset="0"/>
              </a:rPr>
              <a:t> </a:t>
            </a:r>
          </a:p>
          <a:p>
            <a:pPr algn="ctr">
              <a:lnSpc>
                <a:spcPct val="120000"/>
              </a:lnSpc>
            </a:pPr>
            <a:endParaRPr lang="en-US" altLang="en-US" sz="1400">
              <a:latin typeface="Verdana" pitchFamily="34" charset="0"/>
            </a:endParaRPr>
          </a:p>
          <a:p>
            <a:pPr algn="ctr">
              <a:lnSpc>
                <a:spcPct val="120000"/>
              </a:lnSpc>
            </a:pPr>
            <a:endParaRPr lang="en-US" altLang="en-US" sz="1400">
              <a:latin typeface="Verdan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altLang="en-US" sz="1400">
                <a:latin typeface="Verdana" pitchFamily="34" charset="0"/>
              </a:rPr>
              <a:t>Greece</a:t>
            </a:r>
          </a:p>
        </p:txBody>
      </p:sp>
      <p:sp>
        <p:nvSpPr>
          <p:cNvPr id="15363" name="Line 6"/>
          <p:cNvSpPr>
            <a:spLocks noChangeShapeType="1"/>
          </p:cNvSpPr>
          <p:nvPr/>
        </p:nvSpPr>
        <p:spPr bwMode="auto">
          <a:xfrm>
            <a:off x="2057400" y="1143000"/>
            <a:ext cx="0" cy="5715000"/>
          </a:xfrm>
          <a:prstGeom prst="line">
            <a:avLst/>
          </a:prstGeom>
          <a:noFill/>
          <a:ln w="1270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364" name="Picture 9" descr="19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0" y="1343025"/>
            <a:ext cx="6602413" cy="520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116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0" y="2003425"/>
            <a:ext cx="2057400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en-US" sz="1800" b="1" i="1">
                <a:latin typeface="Verdana" pitchFamily="34" charset="0"/>
              </a:rPr>
              <a:t>1986</a:t>
            </a:r>
          </a:p>
          <a:p>
            <a:pPr algn="ctr">
              <a:lnSpc>
                <a:spcPct val="120000"/>
              </a:lnSpc>
            </a:pPr>
            <a:r>
              <a:rPr lang="en-US" altLang="en-US" sz="1400" i="1">
                <a:latin typeface="Verdana" pitchFamily="34" charset="0"/>
              </a:rPr>
              <a:t> </a:t>
            </a:r>
          </a:p>
          <a:p>
            <a:pPr algn="ctr">
              <a:lnSpc>
                <a:spcPct val="120000"/>
              </a:lnSpc>
            </a:pPr>
            <a:endParaRPr lang="en-US" altLang="en-US" sz="1400">
              <a:latin typeface="Verdan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altLang="en-US" sz="1400">
                <a:latin typeface="Verdana" pitchFamily="34" charset="0"/>
              </a:rPr>
              <a:t>Portugal</a:t>
            </a:r>
          </a:p>
          <a:p>
            <a:pPr algn="ctr">
              <a:lnSpc>
                <a:spcPct val="120000"/>
              </a:lnSpc>
            </a:pPr>
            <a:r>
              <a:rPr lang="en-US" altLang="en-US" sz="1400">
                <a:latin typeface="Verdana" pitchFamily="34" charset="0"/>
              </a:rPr>
              <a:t>Spain</a:t>
            </a:r>
          </a:p>
        </p:txBody>
      </p:sp>
      <p:sp>
        <p:nvSpPr>
          <p:cNvPr id="16387" name="Line 5"/>
          <p:cNvSpPr>
            <a:spLocks noChangeShapeType="1"/>
          </p:cNvSpPr>
          <p:nvPr/>
        </p:nvSpPr>
        <p:spPr bwMode="auto">
          <a:xfrm>
            <a:off x="2057400" y="1143000"/>
            <a:ext cx="0" cy="5715000"/>
          </a:xfrm>
          <a:prstGeom prst="line">
            <a:avLst/>
          </a:prstGeom>
          <a:noFill/>
          <a:ln w="1270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388" name="Picture 9" descr="19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0" y="1343025"/>
            <a:ext cx="6602413" cy="520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86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19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0" y="1343025"/>
            <a:ext cx="6602413" cy="520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2057400" y="1143000"/>
            <a:ext cx="0" cy="5715000"/>
          </a:xfrm>
          <a:prstGeom prst="line">
            <a:avLst/>
          </a:prstGeom>
          <a:noFill/>
          <a:ln w="1270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152400" y="2003425"/>
            <a:ext cx="17526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en-US" sz="1800" b="1" i="1">
                <a:latin typeface="Verdana" pitchFamily="34" charset="0"/>
              </a:rPr>
              <a:t>1989</a:t>
            </a:r>
          </a:p>
          <a:p>
            <a:pPr algn="ctr">
              <a:lnSpc>
                <a:spcPct val="120000"/>
              </a:lnSpc>
            </a:pPr>
            <a:endParaRPr lang="en-US" altLang="en-US" sz="1400" b="1" i="1">
              <a:latin typeface="Verdana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2590800"/>
            <a:ext cx="2590800" cy="378618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4000">
                <a:latin typeface="Tahoma" pitchFamily="34" charset="0"/>
                <a:cs typeface="Tahoma" pitchFamily="34" charset="0"/>
              </a:rPr>
              <a:t>What happened in 1989-1991 that changed the EU?</a:t>
            </a:r>
          </a:p>
        </p:txBody>
      </p:sp>
    </p:spTree>
    <p:extLst>
      <p:ext uri="{BB962C8B-B14F-4D97-AF65-F5344CB8AC3E}">
        <p14:creationId xmlns:p14="http://schemas.microsoft.com/office/powerpoint/2010/main" val="238228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140</TotalTime>
  <Words>772</Words>
  <Application>Microsoft Office PowerPoint</Application>
  <PresentationFormat>On-screen Show (4:3)</PresentationFormat>
  <Paragraphs>198</Paragraphs>
  <Slides>38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Waveform</vt:lpstr>
      <vt:lpstr>PowerPoint Presentation</vt:lpstr>
      <vt:lpstr>1951:</vt:lpstr>
      <vt:lpstr>PowerPoint Presentation</vt:lpstr>
      <vt:lpstr>Treaty of Rome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Key Points…</vt:lpstr>
      <vt:lpstr>PowerPoint Presentation</vt:lpstr>
      <vt:lpstr>PowerPoint Presentation</vt:lpstr>
      <vt:lpstr>The €uro</vt:lpstr>
      <vt:lpstr>PowerPoint Presentation</vt:lpstr>
      <vt:lpstr>United in Diversity - The €uro</vt:lpstr>
      <vt:lpstr>PowerPoint Presentation</vt:lpstr>
      <vt:lpstr>PowerPoint Presentation</vt:lpstr>
      <vt:lpstr>What else does the EU do?</vt:lpstr>
      <vt:lpstr>PowerPoint Presentation</vt:lpstr>
      <vt:lpstr>PowerPoint Presentation</vt:lpstr>
      <vt:lpstr>PowerPoint Presentation</vt:lpstr>
      <vt:lpstr>Shared Values and Responsibilities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talk…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</dc:creator>
  <cp:lastModifiedBy>Matt</cp:lastModifiedBy>
  <cp:revision>9</cp:revision>
  <dcterms:created xsi:type="dcterms:W3CDTF">2016-07-30T00:25:33Z</dcterms:created>
  <dcterms:modified xsi:type="dcterms:W3CDTF">2016-08-01T00:23:02Z</dcterms:modified>
</cp:coreProperties>
</file>