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60" r:id="rId5"/>
    <p:sldId id="271" r:id="rId6"/>
    <p:sldId id="259"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2"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92" autoAdjust="0"/>
  </p:normalViewPr>
  <p:slideViewPr>
    <p:cSldViewPr>
      <p:cViewPr varScale="1">
        <p:scale>
          <a:sx n="99" d="100"/>
          <a:sy n="99" d="100"/>
        </p:scale>
        <p:origin x="19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361B3-641A-4DE2-B8A3-50A3225B90CC}" type="datetimeFigureOut">
              <a:rPr lang="en-US" smtClean="0"/>
              <a:t>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0C491-E01E-4C0F-A821-4A44B6398811}" type="slidenum">
              <a:rPr lang="en-US" smtClean="0"/>
              <a:t>‹#›</a:t>
            </a:fld>
            <a:endParaRPr lang="en-US"/>
          </a:p>
        </p:txBody>
      </p:sp>
    </p:spTree>
    <p:extLst>
      <p:ext uri="{BB962C8B-B14F-4D97-AF65-F5344CB8AC3E}">
        <p14:creationId xmlns:p14="http://schemas.microsoft.com/office/powerpoint/2010/main" val="262435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ULQiCN0YNmw"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hyperlink on the</a:t>
            </a:r>
            <a:r>
              <a:rPr lang="en-US" baseline="0" dirty="0" smtClean="0"/>
              <a:t> website is for the If It Were My Home website the students are encourage to use to research tonight.</a:t>
            </a:r>
            <a:endParaRPr lang="en-US" dirty="0"/>
          </a:p>
        </p:txBody>
      </p:sp>
      <p:sp>
        <p:nvSpPr>
          <p:cNvPr id="4" name="Slide Number Placeholder 3"/>
          <p:cNvSpPr>
            <a:spLocks noGrp="1"/>
          </p:cNvSpPr>
          <p:nvPr>
            <p:ph type="sldNum" sz="quarter" idx="10"/>
          </p:nvPr>
        </p:nvSpPr>
        <p:spPr/>
        <p:txBody>
          <a:bodyPr/>
          <a:lstStyle/>
          <a:p>
            <a:fld id="{6F40C491-E01E-4C0F-A821-4A44B6398811}" type="slidenum">
              <a:rPr lang="en-US" smtClean="0"/>
              <a:t>3</a:t>
            </a:fld>
            <a:endParaRPr lang="en-US"/>
          </a:p>
        </p:txBody>
      </p:sp>
    </p:spTree>
    <p:extLst>
      <p:ext uri="{BB962C8B-B14F-4D97-AF65-F5344CB8AC3E}">
        <p14:creationId xmlns:p14="http://schemas.microsoft.com/office/powerpoint/2010/main" val="383931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hyperlink is to the EU website where there is an interactive map the kids can scroll over on the </a:t>
            </a:r>
            <a:r>
              <a:rPr lang="en-US" baseline="0" dirty="0" err="1" smtClean="0"/>
              <a:t>SmartBoard</a:t>
            </a:r>
            <a:r>
              <a:rPr lang="en-US" baseline="0" dirty="0" smtClean="0"/>
              <a:t> to see if there country joined.</a:t>
            </a:r>
          </a:p>
          <a:p>
            <a:r>
              <a:rPr lang="en-US" baseline="0" dirty="0" smtClean="0"/>
              <a:t/>
            </a:r>
            <a:br>
              <a:rPr lang="en-US" baseline="0" dirty="0" smtClean="0"/>
            </a:br>
            <a:r>
              <a:rPr lang="en-US" baseline="0" dirty="0" smtClean="0"/>
              <a:t>The second hyperlink is to an NPR news clip (approx. 3:23 min.) about the Schengen Area from 2016.</a:t>
            </a:r>
            <a:endParaRPr lang="en-US" dirty="0"/>
          </a:p>
        </p:txBody>
      </p:sp>
      <p:sp>
        <p:nvSpPr>
          <p:cNvPr id="4" name="Slide Number Placeholder 3"/>
          <p:cNvSpPr>
            <a:spLocks noGrp="1"/>
          </p:cNvSpPr>
          <p:nvPr>
            <p:ph type="sldNum" sz="quarter" idx="10"/>
          </p:nvPr>
        </p:nvSpPr>
        <p:spPr/>
        <p:txBody>
          <a:bodyPr/>
          <a:lstStyle/>
          <a:p>
            <a:fld id="{6F40C491-E01E-4C0F-A821-4A44B6398811}" type="slidenum">
              <a:rPr lang="en-US" smtClean="0"/>
              <a:t>9</a:t>
            </a:fld>
            <a:endParaRPr lang="en-US"/>
          </a:p>
        </p:txBody>
      </p:sp>
    </p:spTree>
    <p:extLst>
      <p:ext uri="{BB962C8B-B14F-4D97-AF65-F5344CB8AC3E}">
        <p14:creationId xmlns:p14="http://schemas.microsoft.com/office/powerpoint/2010/main" val="368688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hyperlink</a:t>
            </a:r>
            <a:r>
              <a:rPr lang="en-US" baseline="0" dirty="0" smtClean="0"/>
              <a:t> is of a 2 minute synopsis of the Euro Area forming.</a:t>
            </a:r>
          </a:p>
          <a:p>
            <a:r>
              <a:rPr lang="en-US" baseline="0" dirty="0" smtClean="0"/>
              <a:t>The second is of a PDF of the Euro Zone so they can see if their country joined.</a:t>
            </a:r>
            <a:endParaRPr lang="en-US" dirty="0"/>
          </a:p>
        </p:txBody>
      </p:sp>
      <p:sp>
        <p:nvSpPr>
          <p:cNvPr id="4" name="Slide Number Placeholder 3"/>
          <p:cNvSpPr>
            <a:spLocks noGrp="1"/>
          </p:cNvSpPr>
          <p:nvPr>
            <p:ph type="sldNum" sz="quarter" idx="10"/>
          </p:nvPr>
        </p:nvSpPr>
        <p:spPr/>
        <p:txBody>
          <a:bodyPr/>
          <a:lstStyle/>
          <a:p>
            <a:fld id="{6F40C491-E01E-4C0F-A821-4A44B6398811}" type="slidenum">
              <a:rPr lang="en-US" smtClean="0"/>
              <a:t>14</a:t>
            </a:fld>
            <a:endParaRPr lang="en-US"/>
          </a:p>
        </p:txBody>
      </p:sp>
    </p:spTree>
    <p:extLst>
      <p:ext uri="{BB962C8B-B14F-4D97-AF65-F5344CB8AC3E}">
        <p14:creationId xmlns:p14="http://schemas.microsoft.com/office/powerpoint/2010/main" val="239521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u="none" dirty="0" smtClean="0"/>
              <a:t>If time doesn’t permit the longer video</a:t>
            </a:r>
            <a:r>
              <a:rPr lang="en-US" b="1" u="none" baseline="0" dirty="0" smtClean="0"/>
              <a:t> and discussion, we can use this one: </a:t>
            </a:r>
            <a:r>
              <a:rPr lang="en-US" sz="1200" u="sng" kern="1200" dirty="0" smtClean="0">
                <a:solidFill>
                  <a:schemeClr val="tx1"/>
                </a:solidFill>
                <a:effectLst/>
                <a:latin typeface="+mn-lt"/>
                <a:ea typeface="+mn-ea"/>
                <a:cs typeface="+mn-cs"/>
                <a:hlinkClick r:id="rId3"/>
              </a:rPr>
              <a:t>https://www.youtube.com/watch?v=ULQiCN0YNmw</a:t>
            </a:r>
            <a:r>
              <a:rPr lang="en-US" sz="1200" b="1" kern="1200" dirty="0" smtClean="0">
                <a:solidFill>
                  <a:schemeClr val="tx1"/>
                </a:solidFill>
                <a:effectLst/>
                <a:latin typeface="+mn-lt"/>
                <a:ea typeface="+mn-ea"/>
                <a:cs typeface="+mn-cs"/>
              </a:rPr>
              <a:t> </a:t>
            </a:r>
            <a:endParaRPr lang="en-US" u="sng"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u="sng" dirty="0" smtClean="0"/>
              <a:t>Answers</a:t>
            </a:r>
            <a:r>
              <a:rPr lang="en-US" dirty="0" smtClean="0"/>
              <a:t>:</a:t>
            </a:r>
            <a:r>
              <a:rPr lang="en-US"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2. </a:t>
            </a:r>
            <a:r>
              <a:rPr lang="en-US" dirty="0" smtClean="0"/>
              <a:t>The U.S. Housing Crisis collapsed and the lending became difficult.  Greece--and the other debtor nations--couldn’t get loans and it made their cycle of deficit spending collapse.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3. taxing more, cutting spending/services to pay back loans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4. people have less money, they spend less, which results in less tax collect--&gt;makes the debt crisis worse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F40C491-E01E-4C0F-A821-4A44B6398811}" type="slidenum">
              <a:rPr lang="en-US" smtClean="0"/>
              <a:t>16</a:t>
            </a:fld>
            <a:endParaRPr lang="en-US"/>
          </a:p>
        </p:txBody>
      </p:sp>
    </p:spTree>
    <p:extLst>
      <p:ext uri="{BB962C8B-B14F-4D97-AF65-F5344CB8AC3E}">
        <p14:creationId xmlns:p14="http://schemas.microsoft.com/office/powerpoint/2010/main" val="74835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Answer</a:t>
            </a:r>
            <a:r>
              <a:rPr lang="en-US" u="sng" baseline="0" dirty="0" smtClean="0"/>
              <a:t> to the final question</a:t>
            </a:r>
            <a:r>
              <a:rPr lang="en-US" baseline="0" dirty="0" smtClean="0"/>
              <a:t>: The Greeks stayed, they have gotten 3 bail-outs but have also had to impose austerity measures that have been very unpopular.  Things are not as bad as they were but they are still fairly devastating to the Greeks.  (see more detailed print-out if need be).</a:t>
            </a:r>
            <a:endParaRPr lang="en-US" dirty="0"/>
          </a:p>
        </p:txBody>
      </p:sp>
      <p:sp>
        <p:nvSpPr>
          <p:cNvPr id="4" name="Slide Number Placeholder 3"/>
          <p:cNvSpPr>
            <a:spLocks noGrp="1"/>
          </p:cNvSpPr>
          <p:nvPr>
            <p:ph type="sldNum" sz="quarter" idx="10"/>
          </p:nvPr>
        </p:nvSpPr>
        <p:spPr/>
        <p:txBody>
          <a:bodyPr/>
          <a:lstStyle/>
          <a:p>
            <a:fld id="{6F40C491-E01E-4C0F-A821-4A44B6398811}" type="slidenum">
              <a:rPr lang="en-US" smtClean="0"/>
              <a:t>20</a:t>
            </a:fld>
            <a:endParaRPr lang="en-US"/>
          </a:p>
        </p:txBody>
      </p:sp>
    </p:spTree>
    <p:extLst>
      <p:ext uri="{BB962C8B-B14F-4D97-AF65-F5344CB8AC3E}">
        <p14:creationId xmlns:p14="http://schemas.microsoft.com/office/powerpoint/2010/main" val="2395216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debate only watch the following clips:</a:t>
            </a:r>
          </a:p>
          <a:p>
            <a:pPr rtl="0" fontAlgn="t"/>
            <a:r>
              <a:rPr lang="en-US" dirty="0" smtClean="0"/>
              <a:t/>
            </a:r>
            <a:br>
              <a:rPr lang="en-US" dirty="0" smtClean="0"/>
            </a:br>
            <a:r>
              <a:rPr lang="en-US" sz="1200" b="0" i="0" u="none" strike="noStrike" kern="1200" dirty="0" smtClean="0">
                <a:solidFill>
                  <a:schemeClr val="tx1"/>
                </a:solidFill>
                <a:effectLst/>
                <a:latin typeface="+mn-lt"/>
                <a:ea typeface="+mn-ea"/>
                <a:cs typeface="+mn-cs"/>
              </a:rPr>
              <a:t>4:00-5:15</a:t>
            </a:r>
            <a:endParaRPr lang="en-US" dirty="0" smtClean="0">
              <a:effectLst/>
            </a:endParaRPr>
          </a:p>
          <a:p>
            <a:pPr rtl="0" fontAlgn="t"/>
            <a:r>
              <a:rPr lang="en-US" sz="1200" b="0" i="0" u="none" strike="noStrike" kern="1200" dirty="0" smtClean="0">
                <a:solidFill>
                  <a:schemeClr val="tx1"/>
                </a:solidFill>
                <a:effectLst/>
                <a:latin typeface="+mn-lt"/>
                <a:ea typeface="+mn-ea"/>
                <a:cs typeface="+mn-cs"/>
              </a:rPr>
              <a:t>5:30-6:51</a:t>
            </a:r>
            <a:endParaRPr lang="en-US" dirty="0" smtClean="0">
              <a:effectLst/>
            </a:endParaRPr>
          </a:p>
          <a:p>
            <a:pPr rtl="0" fontAlgn="t"/>
            <a:r>
              <a:rPr lang="en-US" sz="1200" b="0" i="0" u="none" strike="noStrike" kern="1200" dirty="0" smtClean="0">
                <a:solidFill>
                  <a:schemeClr val="tx1"/>
                </a:solidFill>
                <a:effectLst/>
                <a:latin typeface="+mn-lt"/>
                <a:ea typeface="+mn-ea"/>
                <a:cs typeface="+mn-cs"/>
              </a:rPr>
              <a:t>7:35-9:05</a:t>
            </a:r>
            <a:endParaRPr lang="en-US" dirty="0" smtClean="0">
              <a:effectLst/>
            </a:endParaRPr>
          </a:p>
          <a:p>
            <a:pPr rtl="0" fontAlgn="t"/>
            <a:r>
              <a:rPr lang="en-US" sz="1200" b="0" i="0" u="none" strike="noStrike" kern="1200" dirty="0" smtClean="0">
                <a:solidFill>
                  <a:schemeClr val="tx1"/>
                </a:solidFill>
                <a:effectLst/>
                <a:latin typeface="+mn-lt"/>
                <a:ea typeface="+mn-ea"/>
                <a:cs typeface="+mn-cs"/>
              </a:rPr>
              <a:t>40:18-42:59</a:t>
            </a:r>
            <a:endParaRPr lang="en-US" dirty="0" smtClean="0">
              <a:effectLst/>
            </a:endParaRPr>
          </a:p>
          <a:p>
            <a:pPr rtl="0" fontAlgn="t"/>
            <a:r>
              <a:rPr lang="en-US" sz="1200" b="0" i="0" u="none" strike="noStrike" kern="1200" dirty="0" smtClean="0">
                <a:solidFill>
                  <a:schemeClr val="tx1"/>
                </a:solidFill>
                <a:effectLst/>
                <a:latin typeface="+mn-lt"/>
                <a:ea typeface="+mn-ea"/>
                <a:cs typeface="+mn-cs"/>
              </a:rPr>
              <a:t>1:11:41-1:13:18</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F40C491-E01E-4C0F-A821-4A44B6398811}" type="slidenum">
              <a:rPr lang="en-US" smtClean="0"/>
              <a:t>23</a:t>
            </a:fld>
            <a:endParaRPr lang="en-US"/>
          </a:p>
        </p:txBody>
      </p:sp>
    </p:spTree>
    <p:extLst>
      <p:ext uri="{BB962C8B-B14F-4D97-AF65-F5344CB8AC3E}">
        <p14:creationId xmlns:p14="http://schemas.microsoft.com/office/powerpoint/2010/main" val="102191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D8BD707-D9CF-40AE-B4C6-C98DA3205C09}" type="datetimeFigureOut">
              <a:rPr lang="en-US" smtClean="0"/>
              <a:pPr/>
              <a:t>1/4/2017</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D8BD707-D9CF-40AE-B4C6-C98DA3205C09}" type="datetimeFigureOut">
              <a:rPr lang="en-US" smtClean="0"/>
              <a:pPr/>
              <a:t>1/4/2017</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ZcwIqIAUpV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uropa.eu/european-union/about-eu/money/euro_e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4_tyEl84I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slqc3UcMKL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axqBPz6ikVg" TargetMode="External"/><Relationship Id="rId4" Type="http://schemas.openxmlformats.org/officeDocument/2006/relationships/hyperlink" Target="https://www.youtube.com/watch?v=0tItgGcWVHw" TargetMode="Externa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ifitweremyhom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gif"/><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c.europa.eu/dgs/home-affairs/what-we-do/policies/borders-and-visas/schengen/index_en.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pr.org/2016/01/26/464399968/passport-free-travel-under-threat-in-europ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781800" cy="685800"/>
          </a:xfrm>
        </p:spPr>
        <p:txBody>
          <a:bodyPr>
            <a:normAutofit fontScale="90000"/>
          </a:bodyPr>
          <a:lstStyle/>
          <a:p>
            <a:r>
              <a:rPr lang="en-US" b="1" dirty="0" smtClean="0"/>
              <a:t>Welcome to Europe 1945</a:t>
            </a:r>
            <a:endParaRPr lang="en-US" b="1" dirty="0"/>
          </a:p>
        </p:txBody>
      </p:sp>
      <p:pic>
        <p:nvPicPr>
          <p:cNvPr id="1026" name="Picture 2" descr="https://upload.wikimedia.org/wikipedia/commons/3/3f/Destroyed_Warsaw,_capital_of_Poland,_January_19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322831"/>
            <a:ext cx="4022926" cy="33159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2/26/Stalingrad_afterm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338" y="2514600"/>
            <a:ext cx="4286250" cy="2752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3/3b/BombDamageMal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638" y="2322831"/>
            <a:ext cx="4552950" cy="34480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1/17/RIAN_archive_2153_After_bomb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638" y="2548618"/>
            <a:ext cx="4552950" cy="2781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s://media.npr.org/assets/img/2013/07/22/savage-continent_wide-72fbacaa6b17adc7313641cc1d7bdcb97bdfa2f1.jpg?s=14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4806" y="2352933"/>
            <a:ext cx="5860613" cy="32858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http://also.kottke.org/misc/images/wwii-rubb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9194" y="2322831"/>
            <a:ext cx="5011838" cy="3743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7446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500"/>
                                        <p:tgtEl>
                                          <p:spTgt spid="10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8"/>
                                        </p:tgtEl>
                                        <p:attrNameLst>
                                          <p:attrName>style.visibility</p:attrName>
                                        </p:attrNameLst>
                                      </p:cBhvr>
                                      <p:to>
                                        <p:strVal val="visible"/>
                                      </p:to>
                                    </p:set>
                                    <p:animEffect transition="in" filter="fade">
                                      <p:cBhvr>
                                        <p:cTn id="32"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Euro Zone</a:t>
            </a:r>
            <a:endParaRPr lang="en-US" dirty="0"/>
          </a:p>
        </p:txBody>
      </p:sp>
      <p:sp>
        <p:nvSpPr>
          <p:cNvPr id="3" name="Subtitle 2"/>
          <p:cNvSpPr>
            <a:spLocks noGrp="1"/>
          </p:cNvSpPr>
          <p:nvPr>
            <p:ph type="subTitle" idx="1"/>
          </p:nvPr>
        </p:nvSpPr>
        <p:spPr/>
        <p:txBody>
          <a:bodyPr/>
          <a:lstStyle/>
          <a:p>
            <a:r>
              <a:rPr lang="en-US" dirty="0" smtClean="0"/>
              <a:t>Proposal #2</a:t>
            </a:r>
            <a:endParaRPr lang="en-US" dirty="0"/>
          </a:p>
        </p:txBody>
      </p:sp>
      <p:pic>
        <p:nvPicPr>
          <p:cNvPr id="4098" name="Picture 2" descr="https://c1.staticflickr.com/1/31/103445479_5625c11ccc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4191000"/>
            <a:ext cx="4094124"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832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Euro Zone</a:t>
            </a:r>
            <a:endParaRPr lang="en-US" dirty="0"/>
          </a:p>
        </p:txBody>
      </p:sp>
      <p:sp>
        <p:nvSpPr>
          <p:cNvPr id="3" name="Content Placeholder 2"/>
          <p:cNvSpPr>
            <a:spLocks noGrp="1"/>
          </p:cNvSpPr>
          <p:nvPr>
            <p:ph idx="1"/>
          </p:nvPr>
        </p:nvSpPr>
        <p:spPr>
          <a:xfrm>
            <a:off x="1371600" y="2438401"/>
            <a:ext cx="3505200" cy="2971800"/>
          </a:xfrm>
        </p:spPr>
        <p:txBody>
          <a:bodyPr/>
          <a:lstStyle/>
          <a:p>
            <a:r>
              <a:rPr lang="en-US" dirty="0" smtClean="0"/>
              <a:t>What is it?</a:t>
            </a:r>
          </a:p>
          <a:p>
            <a:endParaRPr lang="en-US" dirty="0"/>
          </a:p>
          <a:p>
            <a:endParaRPr lang="en-US" dirty="0" smtClean="0"/>
          </a:p>
          <a:p>
            <a:r>
              <a:rPr lang="en-US" dirty="0" smtClean="0"/>
              <a:t>Can anyone explain the big boat vs. little boat analogy from your reading?</a:t>
            </a:r>
            <a:endParaRPr lang="en-US" dirty="0"/>
          </a:p>
        </p:txBody>
      </p:sp>
      <p:pic>
        <p:nvPicPr>
          <p:cNvPr id="5122" name="Picture 2" descr="https://c2.staticflickr.com/6/5346/7243618786_cc302571db_b.jpg"/>
          <p:cNvPicPr>
            <a:picLocks noChangeAspect="1" noChangeArrowheads="1"/>
          </p:cNvPicPr>
          <p:nvPr/>
        </p:nvPicPr>
        <p:blipFill rotWithShape="1">
          <a:blip r:embed="rId2">
            <a:extLst>
              <a:ext uri="{28A0092B-C50C-407E-A947-70E740481C1C}">
                <a14:useLocalDpi xmlns:a14="http://schemas.microsoft.com/office/drawing/2010/main" val="0"/>
              </a:ext>
            </a:extLst>
          </a:blip>
          <a:srcRect l="19128" t="4139" r="22534" b="21369"/>
          <a:stretch/>
        </p:blipFill>
        <p:spPr bwMode="auto">
          <a:xfrm>
            <a:off x="4876800" y="2492829"/>
            <a:ext cx="3124200" cy="29961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7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Euro </a:t>
            </a:r>
            <a:r>
              <a:rPr lang="en-US" dirty="0" err="1" smtClean="0"/>
              <a:t>ZOne</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Pros?</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Cons?</a:t>
            </a:r>
            <a:endParaRPr lang="en-US" dirty="0"/>
          </a:p>
        </p:txBody>
      </p:sp>
    </p:spTree>
    <p:extLst>
      <p:ext uri="{BB962C8B-B14F-4D97-AF65-F5344CB8AC3E}">
        <p14:creationId xmlns:p14="http://schemas.microsoft.com/office/powerpoint/2010/main" val="2073215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 Zone</a:t>
            </a:r>
            <a:endParaRPr lang="en-US" dirty="0"/>
          </a:p>
        </p:txBody>
      </p:sp>
      <p:sp>
        <p:nvSpPr>
          <p:cNvPr id="3" name="Content Placeholder 2"/>
          <p:cNvSpPr>
            <a:spLocks noGrp="1"/>
          </p:cNvSpPr>
          <p:nvPr>
            <p:ph idx="1"/>
          </p:nvPr>
        </p:nvSpPr>
        <p:spPr/>
        <p:txBody>
          <a:bodyPr>
            <a:normAutofit/>
          </a:bodyPr>
          <a:lstStyle/>
          <a:p>
            <a:r>
              <a:rPr lang="en-US" dirty="0" smtClean="0"/>
              <a:t>Should we form a Euro Zone?</a:t>
            </a:r>
          </a:p>
          <a:p>
            <a:pPr lvl="1"/>
            <a:r>
              <a:rPr lang="en-US" dirty="0" smtClean="0"/>
              <a:t>Why or why not?</a:t>
            </a:r>
          </a:p>
          <a:p>
            <a:r>
              <a:rPr lang="en-US" dirty="0" smtClean="0"/>
              <a:t>Should our country join it?</a:t>
            </a:r>
          </a:p>
          <a:p>
            <a:pPr lvl="1"/>
            <a:r>
              <a:rPr lang="en-US" dirty="0" smtClean="0"/>
              <a:t>Why or why not?</a:t>
            </a:r>
          </a:p>
          <a:p>
            <a:r>
              <a:rPr lang="en-US" dirty="0" smtClean="0"/>
              <a:t>Join with your like-minded countrymen and prepare to debate and vote tomorrow.</a:t>
            </a:r>
          </a:p>
          <a:p>
            <a:r>
              <a:rPr lang="en-US" b="1" u="sng" dirty="0" smtClean="0"/>
              <a:t>Homework</a:t>
            </a:r>
            <a:r>
              <a:rPr lang="en-US" b="1" dirty="0" smtClean="0"/>
              <a:t>:  Prepare for the debate on the Euro Zone.</a:t>
            </a:r>
            <a:endParaRPr lang="en-US" b="1" dirty="0"/>
          </a:p>
        </p:txBody>
      </p:sp>
    </p:spTree>
    <p:extLst>
      <p:ext uri="{BB962C8B-B14F-4D97-AF65-F5344CB8AC3E}">
        <p14:creationId xmlns:p14="http://schemas.microsoft.com/office/powerpoint/2010/main" val="2987331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fontScale="90000"/>
          </a:bodyPr>
          <a:lstStyle/>
          <a:p>
            <a:r>
              <a:rPr lang="en-US" dirty="0" smtClean="0"/>
              <a:t>The Euro Zone: Debriefing</a:t>
            </a:r>
            <a:endParaRPr lang="en-US" dirty="0"/>
          </a:p>
        </p:txBody>
      </p:sp>
      <p:sp>
        <p:nvSpPr>
          <p:cNvPr id="5" name="Content Placeholder 4"/>
          <p:cNvSpPr>
            <a:spLocks noGrp="1"/>
          </p:cNvSpPr>
          <p:nvPr>
            <p:ph idx="1"/>
          </p:nvPr>
        </p:nvSpPr>
        <p:spPr/>
        <p:txBody>
          <a:bodyPr/>
          <a:lstStyle/>
          <a:p>
            <a:r>
              <a:rPr lang="en-US" dirty="0" smtClean="0"/>
              <a:t>Did our EU form a Euro Zone?</a:t>
            </a:r>
          </a:p>
          <a:p>
            <a:r>
              <a:rPr lang="en-US" dirty="0" smtClean="0"/>
              <a:t>Will our nation begin using the Euro?  For: ____ Against: ______</a:t>
            </a:r>
          </a:p>
          <a:p>
            <a:r>
              <a:rPr lang="en-US" dirty="0" smtClean="0"/>
              <a:t>Why or why not?</a:t>
            </a:r>
          </a:p>
          <a:p>
            <a:r>
              <a:rPr lang="en-US" dirty="0" smtClean="0">
                <a:hlinkClick r:id="rId3"/>
              </a:rPr>
              <a:t>How did the euro idea come about?</a:t>
            </a:r>
            <a:endParaRPr lang="en-US" dirty="0" smtClean="0">
              <a:hlinkClick r:id="rId4"/>
            </a:endParaRPr>
          </a:p>
          <a:p>
            <a:r>
              <a:rPr lang="en-US" dirty="0" smtClean="0">
                <a:hlinkClick r:id="rId4"/>
              </a:rPr>
              <a:t>What happened in the “real world”?</a:t>
            </a:r>
            <a:endParaRPr lang="en-US" dirty="0" smtClean="0"/>
          </a:p>
          <a:p>
            <a:endParaRPr lang="en-US" dirty="0"/>
          </a:p>
        </p:txBody>
      </p:sp>
    </p:spTree>
    <p:extLst>
      <p:ext uri="{BB962C8B-B14F-4D97-AF65-F5344CB8AC3E}">
        <p14:creationId xmlns:p14="http://schemas.microsoft.com/office/powerpoint/2010/main" val="2242582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295400"/>
            <a:ext cx="4495800" cy="685800"/>
          </a:xfrm>
        </p:spPr>
        <p:txBody>
          <a:bodyPr/>
          <a:lstStyle/>
          <a:p>
            <a:r>
              <a:rPr lang="en-US" dirty="0" smtClean="0"/>
              <a:t>The Debt Crisis</a:t>
            </a:r>
            <a:endParaRPr lang="en-US" dirty="0"/>
          </a:p>
        </p:txBody>
      </p:sp>
      <p:sp>
        <p:nvSpPr>
          <p:cNvPr id="3" name="Content Placeholder 2"/>
          <p:cNvSpPr>
            <a:spLocks noGrp="1"/>
          </p:cNvSpPr>
          <p:nvPr>
            <p:ph idx="1"/>
          </p:nvPr>
        </p:nvSpPr>
        <p:spPr>
          <a:xfrm>
            <a:off x="914400" y="2133600"/>
            <a:ext cx="6019800" cy="3657600"/>
          </a:xfrm>
        </p:spPr>
        <p:txBody>
          <a:bodyPr>
            <a:normAutofit fontScale="85000" lnSpcReduction="10000"/>
          </a:bodyPr>
          <a:lstStyle/>
          <a:p>
            <a:r>
              <a:rPr lang="en-US" b="1" dirty="0" smtClean="0"/>
              <a:t>We’re going to watch a video to get started, but before we do, we’ll need to jot down a few key terms on your sheets:</a:t>
            </a:r>
            <a:endParaRPr lang="en-US" b="1" dirty="0"/>
          </a:p>
          <a:p>
            <a:pPr fontAlgn="base"/>
            <a:r>
              <a:rPr lang="en-US" b="1" u="sng" dirty="0"/>
              <a:t>Interest Rate</a:t>
            </a:r>
            <a:r>
              <a:rPr lang="en-US" dirty="0"/>
              <a:t>--the percentage of the money loaned that you pay to the </a:t>
            </a:r>
            <a:r>
              <a:rPr lang="en-US" dirty="0" smtClean="0"/>
              <a:t>lender as </a:t>
            </a:r>
            <a:r>
              <a:rPr lang="en-US" dirty="0"/>
              <a:t>a fee; it is set based upon </a:t>
            </a:r>
            <a:r>
              <a:rPr lang="en-US" dirty="0" smtClean="0"/>
              <a:t>how big of a risk it is</a:t>
            </a:r>
            <a:endParaRPr lang="en-US" dirty="0"/>
          </a:p>
          <a:p>
            <a:pPr fontAlgn="base"/>
            <a:r>
              <a:rPr lang="en-US" b="1" u="sng" dirty="0"/>
              <a:t>Inflation</a:t>
            </a:r>
            <a:r>
              <a:rPr lang="en-US" dirty="0"/>
              <a:t>--the increase in the amount of money and the decrease in the value of money</a:t>
            </a:r>
          </a:p>
          <a:p>
            <a:pPr fontAlgn="base"/>
            <a:r>
              <a:rPr lang="en-US" b="1" u="sng" dirty="0"/>
              <a:t>Monetary</a:t>
            </a:r>
            <a:r>
              <a:rPr lang="en-US" dirty="0"/>
              <a:t> (how much money is in the economy) vs. </a:t>
            </a:r>
            <a:r>
              <a:rPr lang="en-US" b="1" u="sng" dirty="0"/>
              <a:t>Fiscal</a:t>
            </a:r>
            <a:r>
              <a:rPr lang="en-US" dirty="0"/>
              <a:t> (how much they tax and spend)</a:t>
            </a:r>
          </a:p>
          <a:p>
            <a:pPr fontAlgn="base"/>
            <a:r>
              <a:rPr lang="en-US" b="1" u="sng" dirty="0"/>
              <a:t>Deficit Spending</a:t>
            </a:r>
            <a:r>
              <a:rPr lang="en-US" dirty="0"/>
              <a:t>--Spending more than you make; creates debt</a:t>
            </a:r>
          </a:p>
          <a:p>
            <a:pPr fontAlgn="base"/>
            <a:r>
              <a:rPr lang="en-US" b="1" u="sng" dirty="0"/>
              <a:t>Default</a:t>
            </a:r>
            <a:r>
              <a:rPr lang="en-US" dirty="0"/>
              <a:t>--failure to fulfill an obligation, like paying back a loan</a:t>
            </a:r>
          </a:p>
          <a:p>
            <a:pPr indent="0">
              <a:buNone/>
            </a:pPr>
            <a:endParaRPr lang="en-US" dirty="0"/>
          </a:p>
        </p:txBody>
      </p:sp>
      <p:pic>
        <p:nvPicPr>
          <p:cNvPr id="6146" name="Picture 2" descr="https://pixabay.com/static/uploads/photo/2012/04/13/14/11/cash-32553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3457" y="3657600"/>
            <a:ext cx="2133600" cy="277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99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71600"/>
            <a:ext cx="6400800" cy="685800"/>
          </a:xfrm>
        </p:spPr>
        <p:txBody>
          <a:bodyPr>
            <a:normAutofit fontScale="90000"/>
          </a:bodyPr>
          <a:lstStyle/>
          <a:p>
            <a:r>
              <a:rPr lang="en-US" dirty="0" smtClean="0"/>
              <a:t>The European Debt Crisis</a:t>
            </a:r>
            <a:endParaRPr lang="en-US" dirty="0"/>
          </a:p>
        </p:txBody>
      </p:sp>
      <p:sp>
        <p:nvSpPr>
          <p:cNvPr id="3" name="Content Placeholder 2"/>
          <p:cNvSpPr>
            <a:spLocks noGrp="1"/>
          </p:cNvSpPr>
          <p:nvPr>
            <p:ph idx="1"/>
          </p:nvPr>
        </p:nvSpPr>
        <p:spPr>
          <a:xfrm>
            <a:off x="1143000" y="2590800"/>
            <a:ext cx="6629400" cy="3124200"/>
          </a:xfrm>
        </p:spPr>
        <p:txBody>
          <a:bodyPr>
            <a:normAutofit/>
          </a:bodyPr>
          <a:lstStyle/>
          <a:p>
            <a:r>
              <a:rPr lang="en-US" dirty="0" smtClean="0">
                <a:hlinkClick r:id="rId3"/>
              </a:rPr>
              <a:t>Let’s learn about it!</a:t>
            </a:r>
            <a:endParaRPr lang="en-US" dirty="0" smtClean="0"/>
          </a:p>
          <a:p>
            <a:r>
              <a:rPr lang="en-US" b="1" u="sng" dirty="0" smtClean="0"/>
              <a:t>Discussion Questions</a:t>
            </a:r>
            <a:r>
              <a:rPr lang="en-US" dirty="0" smtClean="0"/>
              <a:t>:</a:t>
            </a:r>
          </a:p>
          <a:p>
            <a:pPr marL="857250" lvl="1" indent="-342900">
              <a:buFont typeface="+mj-lt"/>
              <a:buAutoNum type="arabicPeriod"/>
            </a:pPr>
            <a:r>
              <a:rPr lang="en-US" dirty="0" smtClean="0"/>
              <a:t>Why </a:t>
            </a:r>
            <a:r>
              <a:rPr lang="en-US" dirty="0"/>
              <a:t>would richer countries be able to get “cheaper loans”?  Why can’t poorer countries do the same?  How did the </a:t>
            </a:r>
            <a:r>
              <a:rPr lang="en-US" dirty="0" err="1"/>
              <a:t>the</a:t>
            </a:r>
            <a:r>
              <a:rPr lang="en-US" dirty="0"/>
              <a:t> </a:t>
            </a:r>
            <a:r>
              <a:rPr lang="en-US" dirty="0" smtClean="0"/>
              <a:t>Euro Zone </a:t>
            </a:r>
            <a:r>
              <a:rPr lang="en-US" dirty="0"/>
              <a:t>change </a:t>
            </a:r>
            <a:r>
              <a:rPr lang="en-US" dirty="0" smtClean="0"/>
              <a:t>this?</a:t>
            </a:r>
          </a:p>
          <a:p>
            <a:pPr marL="857250" lvl="1" indent="-342900">
              <a:buFont typeface="+mj-lt"/>
              <a:buAutoNum type="arabicPeriod"/>
            </a:pPr>
            <a:r>
              <a:rPr lang="en-US" dirty="0" smtClean="0"/>
              <a:t>What </a:t>
            </a:r>
            <a:r>
              <a:rPr lang="en-US" dirty="0"/>
              <a:t>happened in 2008?  </a:t>
            </a:r>
            <a:endParaRPr lang="en-US" dirty="0" smtClean="0"/>
          </a:p>
          <a:p>
            <a:pPr marL="857250" lvl="1" indent="-342900">
              <a:buFont typeface="+mj-lt"/>
              <a:buAutoNum type="arabicPeriod"/>
            </a:pPr>
            <a:r>
              <a:rPr lang="en-US" dirty="0" smtClean="0"/>
              <a:t>What </a:t>
            </a:r>
            <a:r>
              <a:rPr lang="en-US" dirty="0"/>
              <a:t>is </a:t>
            </a:r>
            <a:r>
              <a:rPr lang="en-US" b="1" u="sng" dirty="0"/>
              <a:t>austerity</a:t>
            </a:r>
            <a:r>
              <a:rPr lang="en-US" dirty="0"/>
              <a:t>?  </a:t>
            </a:r>
            <a:endParaRPr lang="en-US" dirty="0" smtClean="0"/>
          </a:p>
          <a:p>
            <a:pPr marL="857250" lvl="1" indent="-342900">
              <a:buFont typeface="+mj-lt"/>
              <a:buAutoNum type="arabicPeriod"/>
            </a:pPr>
            <a:r>
              <a:rPr lang="en-US" dirty="0" smtClean="0"/>
              <a:t>Why </a:t>
            </a:r>
            <a:r>
              <a:rPr lang="en-US" dirty="0"/>
              <a:t>do some believe that austerity will fail to balance a budget? </a:t>
            </a:r>
            <a:endParaRPr lang="en-US" dirty="0" smtClean="0"/>
          </a:p>
        </p:txBody>
      </p:sp>
      <p:pic>
        <p:nvPicPr>
          <p:cNvPr id="8194" name="Picture 2" descr="http://jeffreyhill.typepad.com/.a/6a00d8341d417153ef017ee3f50e8c970d-60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600200"/>
            <a:ext cx="249512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ppt_w</p:attrName>
                                        </p:attrNameLst>
                                      </p:cBhvr>
                                      <p:tavLst>
                                        <p:tav tm="0" fmla="#ppt_w*sin(2.5*pi*$)">
                                          <p:val>
                                            <p:fltVal val="0"/>
                                          </p:val>
                                        </p:tav>
                                        <p:tav tm="100000">
                                          <p:val>
                                            <p:fltVal val="1"/>
                                          </p:val>
                                        </p:tav>
                                      </p:tavLst>
                                    </p:anim>
                                    <p:anim calcmode="lin" valueType="num">
                                      <p:cBhvr>
                                        <p:cTn id="9"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Debt Crisis</a:t>
            </a:r>
            <a:endParaRPr lang="en-US" dirty="0"/>
          </a:p>
        </p:txBody>
      </p:sp>
      <p:sp>
        <p:nvSpPr>
          <p:cNvPr id="3" name="Content Placeholder 2"/>
          <p:cNvSpPr>
            <a:spLocks noGrp="1"/>
          </p:cNvSpPr>
          <p:nvPr>
            <p:ph idx="1"/>
          </p:nvPr>
        </p:nvSpPr>
        <p:spPr/>
        <p:txBody>
          <a:bodyPr/>
          <a:lstStyle/>
          <a:p>
            <a:r>
              <a:rPr lang="en-US" b="1" u="sng" dirty="0"/>
              <a:t>Homework</a:t>
            </a:r>
            <a:r>
              <a:rPr lang="en-US" b="1" dirty="0"/>
              <a:t>:  </a:t>
            </a:r>
            <a:r>
              <a:rPr lang="en-US" b="1" dirty="0" smtClean="0"/>
              <a:t>Read Proposal #3—The Debt Crisis and the article on Greece.  DO NOT answer the questions yet! </a:t>
            </a:r>
          </a:p>
          <a:p>
            <a:r>
              <a:rPr lang="en-US" b="1" dirty="0" smtClean="0"/>
              <a:t>We’ll discuss in class tomorrow and then you can answer the questions.</a:t>
            </a:r>
          </a:p>
          <a:p>
            <a:r>
              <a:rPr lang="en-US" b="1" dirty="0" smtClean="0"/>
              <a:t>The debate/vote  will take place the following morning.</a:t>
            </a:r>
          </a:p>
          <a:p>
            <a:pPr indent="0">
              <a:buNone/>
            </a:pPr>
            <a:endParaRPr lang="en-US" b="1" dirty="0"/>
          </a:p>
          <a:p>
            <a:endParaRPr lang="en-US" dirty="0"/>
          </a:p>
        </p:txBody>
      </p:sp>
    </p:spTree>
    <p:extLst>
      <p:ext uri="{BB962C8B-B14F-4D97-AF65-F5344CB8AC3E}">
        <p14:creationId xmlns:p14="http://schemas.microsoft.com/office/powerpoint/2010/main" val="643447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Debt Crisis</a:t>
            </a:r>
            <a:endParaRPr lang="en-US" dirty="0"/>
          </a:p>
        </p:txBody>
      </p:sp>
      <p:sp>
        <p:nvSpPr>
          <p:cNvPr id="3" name="Content Placeholder 2"/>
          <p:cNvSpPr>
            <a:spLocks noGrp="1"/>
          </p:cNvSpPr>
          <p:nvPr>
            <p:ph idx="1"/>
          </p:nvPr>
        </p:nvSpPr>
        <p:spPr/>
        <p:txBody>
          <a:bodyPr>
            <a:normAutofit/>
          </a:bodyPr>
          <a:lstStyle/>
          <a:p>
            <a:r>
              <a:rPr lang="en-US" dirty="0" smtClean="0"/>
              <a:t>Can someone explain the analogy of a house on fire from your reading last night?</a:t>
            </a:r>
          </a:p>
          <a:p>
            <a:r>
              <a:rPr lang="en-US" dirty="0" smtClean="0"/>
              <a:t>What are our thoughts on the different solutions:</a:t>
            </a:r>
          </a:p>
          <a:p>
            <a:pPr lvl="1"/>
            <a:r>
              <a:rPr lang="en-US" dirty="0" smtClean="0"/>
              <a:t>Austerity?</a:t>
            </a:r>
          </a:p>
          <a:p>
            <a:pPr lvl="1"/>
            <a:r>
              <a:rPr lang="en-US" dirty="0" smtClean="0"/>
              <a:t>Bail-Out?</a:t>
            </a:r>
          </a:p>
          <a:p>
            <a:pPr lvl="1"/>
            <a:r>
              <a:rPr lang="en-US" dirty="0" smtClean="0"/>
              <a:t>Leave the Euro Zone/EU?</a:t>
            </a:r>
          </a:p>
          <a:p>
            <a:pPr lvl="1"/>
            <a:r>
              <a:rPr lang="en-US" dirty="0" smtClean="0"/>
              <a:t>Strengthen the Euro Zone/EU?</a:t>
            </a:r>
          </a:p>
        </p:txBody>
      </p:sp>
    </p:spTree>
    <p:extLst>
      <p:ext uri="{BB962C8B-B14F-4D97-AF65-F5344CB8AC3E}">
        <p14:creationId xmlns:p14="http://schemas.microsoft.com/office/powerpoint/2010/main" val="675229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Debt Crisis</a:t>
            </a:r>
            <a:endParaRPr lang="en-US" dirty="0"/>
          </a:p>
        </p:txBody>
      </p:sp>
      <p:sp>
        <p:nvSpPr>
          <p:cNvPr id="3" name="Content Placeholder 2"/>
          <p:cNvSpPr>
            <a:spLocks noGrp="1"/>
          </p:cNvSpPr>
          <p:nvPr>
            <p:ph idx="1"/>
          </p:nvPr>
        </p:nvSpPr>
        <p:spPr>
          <a:xfrm>
            <a:off x="1066800" y="2438400"/>
            <a:ext cx="7162800" cy="3200400"/>
          </a:xfrm>
        </p:spPr>
        <p:txBody>
          <a:bodyPr>
            <a:normAutofit/>
          </a:bodyPr>
          <a:lstStyle/>
          <a:p>
            <a:r>
              <a:rPr lang="en-US" i="1" dirty="0" smtClean="0"/>
              <a:t>Any Questions?</a:t>
            </a:r>
          </a:p>
          <a:p>
            <a:r>
              <a:rPr lang="en-US" dirty="0" smtClean="0"/>
              <a:t>Join with your countrymen who agree with your approach to this crisis.  Develop your argument:</a:t>
            </a:r>
          </a:p>
          <a:p>
            <a:pPr lvl="1"/>
            <a:r>
              <a:rPr lang="en-US" dirty="0" smtClean="0"/>
              <a:t>What should we do?</a:t>
            </a:r>
          </a:p>
          <a:p>
            <a:pPr lvl="1"/>
            <a:r>
              <a:rPr lang="en-US" dirty="0" smtClean="0"/>
              <a:t>Why? (Use facts)</a:t>
            </a:r>
          </a:p>
          <a:p>
            <a:pPr lvl="1"/>
            <a:r>
              <a:rPr lang="en-US" dirty="0" smtClean="0"/>
              <a:t>Prepare to answer questions from the opposition.</a:t>
            </a:r>
          </a:p>
          <a:p>
            <a:r>
              <a:rPr lang="en-US" b="1" u="sng" dirty="0" smtClean="0"/>
              <a:t>Homework</a:t>
            </a:r>
            <a:r>
              <a:rPr lang="en-US" b="1" dirty="0" smtClean="0"/>
              <a:t>:  If you get done early, please Proposal #4—Migration Crisis.  You DO NOT need to answer the questions yet though.</a:t>
            </a:r>
          </a:p>
        </p:txBody>
      </p:sp>
    </p:spTree>
    <p:extLst>
      <p:ext uri="{BB962C8B-B14F-4D97-AF65-F5344CB8AC3E}">
        <p14:creationId xmlns:p14="http://schemas.microsoft.com/office/powerpoint/2010/main" val="2098645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600200"/>
            <a:ext cx="6248400" cy="1456373"/>
          </a:xfrm>
        </p:spPr>
        <p:txBody>
          <a:bodyPr>
            <a:normAutofit fontScale="90000"/>
          </a:bodyPr>
          <a:lstStyle/>
          <a:p>
            <a:r>
              <a:rPr lang="en-US" dirty="0" smtClean="0"/>
              <a:t>Please read</a:t>
            </a:r>
            <a:br>
              <a:rPr lang="en-US" dirty="0" smtClean="0"/>
            </a:br>
            <a:r>
              <a:rPr lang="en-US" dirty="0" smtClean="0"/>
              <a:t> “May 8, 1945: Peace in Europe” (PAGE 1 ONLY!)</a:t>
            </a:r>
            <a:endParaRPr lang="en-US" dirty="0"/>
          </a:p>
        </p:txBody>
      </p:sp>
      <p:sp>
        <p:nvSpPr>
          <p:cNvPr id="3" name="Text Placeholder 2"/>
          <p:cNvSpPr>
            <a:spLocks noGrp="1"/>
          </p:cNvSpPr>
          <p:nvPr>
            <p:ph type="body" idx="1"/>
          </p:nvPr>
        </p:nvSpPr>
        <p:spPr>
          <a:xfrm>
            <a:off x="1447800" y="3352800"/>
            <a:ext cx="6248400" cy="1566862"/>
          </a:xfrm>
        </p:spPr>
        <p:txBody>
          <a:bodyPr>
            <a:normAutofit fontScale="92500"/>
          </a:bodyPr>
          <a:lstStyle/>
          <a:p>
            <a:r>
              <a:rPr lang="en-US" dirty="0" smtClean="0"/>
              <a:t>Before you turn it over and read the back, does anyone have any ideas to share?  </a:t>
            </a:r>
          </a:p>
          <a:p>
            <a:r>
              <a:rPr lang="en-US" dirty="0" smtClean="0"/>
              <a:t>How can Europe prevent this kind of tragedy from happening a third time?</a:t>
            </a:r>
            <a:endParaRPr lang="en-US" dirty="0"/>
          </a:p>
        </p:txBody>
      </p:sp>
    </p:spTree>
    <p:extLst>
      <p:ext uri="{BB962C8B-B14F-4D97-AF65-F5344CB8AC3E}">
        <p14:creationId xmlns:p14="http://schemas.microsoft.com/office/powerpoint/2010/main" val="4078193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990600"/>
          </a:xfrm>
        </p:spPr>
        <p:txBody>
          <a:bodyPr>
            <a:normAutofit fontScale="90000"/>
          </a:bodyPr>
          <a:lstStyle/>
          <a:p>
            <a:r>
              <a:rPr lang="en-US" dirty="0" smtClean="0"/>
              <a:t>Debt Crisis: Debriefing</a:t>
            </a:r>
            <a:endParaRPr lang="en-US" dirty="0"/>
          </a:p>
        </p:txBody>
      </p:sp>
      <p:sp>
        <p:nvSpPr>
          <p:cNvPr id="5" name="Content Placeholder 4"/>
          <p:cNvSpPr>
            <a:spLocks noGrp="1"/>
          </p:cNvSpPr>
          <p:nvPr>
            <p:ph idx="1"/>
          </p:nvPr>
        </p:nvSpPr>
        <p:spPr/>
        <p:txBody>
          <a:bodyPr>
            <a:normAutofit lnSpcReduction="10000"/>
          </a:bodyPr>
          <a:lstStyle/>
          <a:p>
            <a:r>
              <a:rPr lang="en-US" u="sng" dirty="0" smtClean="0"/>
              <a:t>What should we do about the Debt Crisis</a:t>
            </a:r>
            <a:r>
              <a:rPr lang="en-US" dirty="0" smtClean="0"/>
              <a:t>:</a:t>
            </a:r>
          </a:p>
          <a:p>
            <a:pPr lvl="1"/>
            <a:r>
              <a:rPr lang="en-US" dirty="0" smtClean="0"/>
              <a:t>Make the debtor nations  institute austerity?</a:t>
            </a:r>
          </a:p>
          <a:p>
            <a:pPr lvl="1"/>
            <a:r>
              <a:rPr lang="en-US" dirty="0" smtClean="0"/>
              <a:t>Give them a bail-out?</a:t>
            </a:r>
          </a:p>
          <a:p>
            <a:pPr lvl="1"/>
            <a:r>
              <a:rPr lang="en-US" dirty="0" smtClean="0"/>
              <a:t>Kick them out of the EU?</a:t>
            </a:r>
          </a:p>
          <a:p>
            <a:pPr lvl="1"/>
            <a:r>
              <a:rPr lang="en-US" dirty="0" smtClean="0"/>
              <a:t>Strengthen the rules of the EU?</a:t>
            </a:r>
          </a:p>
          <a:p>
            <a:r>
              <a:rPr lang="en-US" dirty="0" smtClean="0"/>
              <a:t>How does our country feel about using the Euro now?  Why?</a:t>
            </a:r>
          </a:p>
          <a:p>
            <a:r>
              <a:rPr lang="en-US" dirty="0" smtClean="0"/>
              <a:t>Do we still want to take part?  Why or why not?</a:t>
            </a:r>
          </a:p>
          <a:p>
            <a:r>
              <a:rPr lang="en-US" dirty="0" smtClean="0"/>
              <a:t>What happened in the real world?</a:t>
            </a:r>
          </a:p>
          <a:p>
            <a:endParaRPr lang="en-US" dirty="0"/>
          </a:p>
        </p:txBody>
      </p:sp>
    </p:spTree>
    <p:extLst>
      <p:ext uri="{BB962C8B-B14F-4D97-AF65-F5344CB8AC3E}">
        <p14:creationId xmlns:p14="http://schemas.microsoft.com/office/powerpoint/2010/main" val="2034152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Migration Crisis</a:t>
            </a:r>
            <a:endParaRPr lang="en-US" dirty="0"/>
          </a:p>
        </p:txBody>
      </p:sp>
      <p:sp>
        <p:nvSpPr>
          <p:cNvPr id="3" name="Content Placeholder 2"/>
          <p:cNvSpPr>
            <a:spLocks noGrp="1"/>
          </p:cNvSpPr>
          <p:nvPr>
            <p:ph idx="1"/>
          </p:nvPr>
        </p:nvSpPr>
        <p:spPr>
          <a:xfrm>
            <a:off x="1143000" y="2209800"/>
            <a:ext cx="6934200" cy="3429000"/>
          </a:xfrm>
        </p:spPr>
        <p:txBody>
          <a:bodyPr>
            <a:normAutofit lnSpcReduction="10000"/>
          </a:bodyPr>
          <a:lstStyle/>
          <a:p>
            <a:r>
              <a:rPr lang="en-US" dirty="0" smtClean="0"/>
              <a:t>Let’s review the two introductory articles together &amp; discuss them:</a:t>
            </a:r>
          </a:p>
          <a:p>
            <a:pPr lvl="1"/>
            <a:r>
              <a:rPr lang="en-US" dirty="0" smtClean="0"/>
              <a:t>Why is this happening?</a:t>
            </a:r>
          </a:p>
          <a:p>
            <a:pPr lvl="1"/>
            <a:r>
              <a:rPr lang="en-US" dirty="0" smtClean="0"/>
              <a:t>What exactly is happening?</a:t>
            </a:r>
          </a:p>
          <a:p>
            <a:r>
              <a:rPr lang="en-US" dirty="0" smtClean="0"/>
              <a:t>Begin to brainstorm what we should do. </a:t>
            </a:r>
          </a:p>
          <a:p>
            <a:r>
              <a:rPr lang="en-US" b="1" u="sng" dirty="0" smtClean="0"/>
              <a:t>Homework for Tomorrow</a:t>
            </a:r>
            <a:r>
              <a:rPr lang="en-US" b="1" dirty="0" smtClean="0"/>
              <a:t>:</a:t>
            </a:r>
          </a:p>
          <a:p>
            <a:pPr lvl="1"/>
            <a:r>
              <a:rPr lang="en-US" b="1" dirty="0" smtClean="0"/>
              <a:t>Finish brainstorming (write down your ideas)</a:t>
            </a:r>
          </a:p>
          <a:p>
            <a:pPr lvl="1"/>
            <a:r>
              <a:rPr lang="en-US" b="1" dirty="0" smtClean="0"/>
              <a:t>Check out the two link about migrants for more information.</a:t>
            </a:r>
          </a:p>
          <a:p>
            <a:r>
              <a:rPr lang="en-US" dirty="0" smtClean="0"/>
              <a:t>We’ll discuss tomorrow.</a:t>
            </a:r>
          </a:p>
          <a:p>
            <a:r>
              <a:rPr lang="en-US" dirty="0" smtClean="0"/>
              <a:t>The debate and vote will not be until the following morning.</a:t>
            </a:r>
            <a:endParaRPr lang="en-US" dirty="0"/>
          </a:p>
        </p:txBody>
      </p:sp>
    </p:spTree>
    <p:extLst>
      <p:ext uri="{BB962C8B-B14F-4D97-AF65-F5344CB8AC3E}">
        <p14:creationId xmlns:p14="http://schemas.microsoft.com/office/powerpoint/2010/main" val="151684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Migration Crisis</a:t>
            </a:r>
            <a:endParaRPr lang="en-US" dirty="0"/>
          </a:p>
        </p:txBody>
      </p:sp>
      <p:sp>
        <p:nvSpPr>
          <p:cNvPr id="3" name="Content Placeholder 2"/>
          <p:cNvSpPr>
            <a:spLocks noGrp="1"/>
          </p:cNvSpPr>
          <p:nvPr>
            <p:ph idx="1"/>
          </p:nvPr>
        </p:nvSpPr>
        <p:spPr/>
        <p:txBody>
          <a:bodyPr/>
          <a:lstStyle/>
          <a:p>
            <a:r>
              <a:rPr lang="en-US" dirty="0" smtClean="0"/>
              <a:t>You have 15 minutes to meet with classmates, discuss ideas, and form parties on this issue.</a:t>
            </a:r>
          </a:p>
          <a:p>
            <a:r>
              <a:rPr lang="en-US" dirty="0" smtClean="0"/>
              <a:t>Our vote will be tomorrow morning, so prepare to debate.</a:t>
            </a:r>
            <a:endParaRPr lang="en-US" dirty="0"/>
          </a:p>
        </p:txBody>
      </p:sp>
    </p:spTree>
    <p:extLst>
      <p:ext uri="{BB962C8B-B14F-4D97-AF65-F5344CB8AC3E}">
        <p14:creationId xmlns:p14="http://schemas.microsoft.com/office/powerpoint/2010/main" val="3865016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from the EU</a:t>
            </a:r>
            <a:endParaRPr lang="en-US" dirty="0"/>
          </a:p>
        </p:txBody>
      </p:sp>
      <p:sp>
        <p:nvSpPr>
          <p:cNvPr id="3" name="Content Placeholder 2"/>
          <p:cNvSpPr>
            <a:spLocks noGrp="1"/>
          </p:cNvSpPr>
          <p:nvPr>
            <p:ph idx="1"/>
          </p:nvPr>
        </p:nvSpPr>
        <p:spPr/>
        <p:txBody>
          <a:bodyPr>
            <a:normAutofit lnSpcReduction="10000"/>
          </a:bodyPr>
          <a:lstStyle/>
          <a:p>
            <a:r>
              <a:rPr lang="en-US" dirty="0" smtClean="0"/>
              <a:t>For the second half of class we will begin discussing our final proposal, which involves Britain’s referendum on exiting the EU.</a:t>
            </a:r>
          </a:p>
          <a:p>
            <a:r>
              <a:rPr lang="en-US" dirty="0" smtClean="0"/>
              <a:t>Let’s hear the arguments for both sides—Leave &amp; Remain:</a:t>
            </a:r>
          </a:p>
          <a:p>
            <a:pPr lvl="1"/>
            <a:r>
              <a:rPr lang="en-US" dirty="0" smtClean="0">
                <a:hlinkClick r:id="rId3"/>
              </a:rPr>
              <a:t>The Debate</a:t>
            </a:r>
            <a:endParaRPr lang="en-US" dirty="0" smtClean="0"/>
          </a:p>
          <a:p>
            <a:pPr lvl="1"/>
            <a:r>
              <a:rPr lang="en-US" dirty="0" smtClean="0">
                <a:hlinkClick r:id="rId4"/>
              </a:rPr>
              <a:t>Leave Commercial</a:t>
            </a:r>
            <a:endParaRPr lang="en-US" dirty="0" smtClean="0"/>
          </a:p>
          <a:p>
            <a:pPr lvl="1"/>
            <a:r>
              <a:rPr lang="en-US" dirty="0" smtClean="0">
                <a:hlinkClick r:id="rId5"/>
              </a:rPr>
              <a:t>Remain Commercial</a:t>
            </a:r>
            <a:endParaRPr lang="en-US" dirty="0" smtClean="0"/>
          </a:p>
          <a:p>
            <a:r>
              <a:rPr lang="en-US" dirty="0" smtClean="0"/>
              <a:t>While we watch, make sure to jot down notes in your chart.</a:t>
            </a:r>
          </a:p>
          <a:p>
            <a:r>
              <a:rPr lang="en-US" b="1" u="sng" dirty="0" smtClean="0"/>
              <a:t>Homework</a:t>
            </a:r>
            <a:r>
              <a:rPr lang="en-US" b="1" dirty="0" smtClean="0"/>
              <a:t>:  Read the proposal and brainstorm.</a:t>
            </a:r>
          </a:p>
          <a:p>
            <a:pPr lvl="1"/>
            <a:endParaRPr lang="en-US" dirty="0" smtClean="0"/>
          </a:p>
        </p:txBody>
      </p:sp>
    </p:spTree>
    <p:extLst>
      <p:ext uri="{BB962C8B-B14F-4D97-AF65-F5344CB8AC3E}">
        <p14:creationId xmlns:p14="http://schemas.microsoft.com/office/powerpoint/2010/main" val="2172772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dirty="0" smtClean="0"/>
              <a:t>The Migration Crisis: Debriefing</a:t>
            </a:r>
            <a:endParaRPr lang="en-US" dirty="0"/>
          </a:p>
        </p:txBody>
      </p:sp>
      <p:sp>
        <p:nvSpPr>
          <p:cNvPr id="3" name="Content Placeholder 2"/>
          <p:cNvSpPr>
            <a:spLocks noGrp="1"/>
          </p:cNvSpPr>
          <p:nvPr>
            <p:ph idx="1"/>
          </p:nvPr>
        </p:nvSpPr>
        <p:spPr>
          <a:xfrm>
            <a:off x="813452" y="2438400"/>
            <a:ext cx="6400800" cy="3048001"/>
          </a:xfrm>
        </p:spPr>
        <p:txBody>
          <a:bodyPr/>
          <a:lstStyle/>
          <a:p>
            <a:r>
              <a:rPr lang="en-US" dirty="0" smtClean="0"/>
              <a:t>What did we decide to do?</a:t>
            </a:r>
          </a:p>
          <a:p>
            <a:r>
              <a:rPr lang="en-US" dirty="0" smtClean="0"/>
              <a:t>Do we think it will help?  Why or why not?</a:t>
            </a:r>
          </a:p>
          <a:p>
            <a:r>
              <a:rPr lang="en-US" dirty="0" smtClean="0"/>
              <a:t>What did Europe decide to do? </a:t>
            </a:r>
          </a:p>
          <a:p>
            <a:pPr lvl="1"/>
            <a:r>
              <a:rPr lang="en-US" dirty="0" smtClean="0"/>
              <a:t>Well, they’re still trying to figure it out. </a:t>
            </a:r>
          </a:p>
          <a:p>
            <a:pPr lvl="1"/>
            <a:r>
              <a:rPr lang="en-US" dirty="0" smtClean="0"/>
              <a:t>Some countries have agreed to take more immigrants.</a:t>
            </a:r>
          </a:p>
          <a:p>
            <a:pPr lvl="1"/>
            <a:r>
              <a:rPr lang="en-US" dirty="0" smtClean="0"/>
              <a:t>Others have closed their borders.</a:t>
            </a:r>
          </a:p>
          <a:p>
            <a:pPr lvl="1"/>
            <a:r>
              <a:rPr lang="en-US" dirty="0" smtClean="0"/>
              <a:t>More aid has been sent.</a:t>
            </a:r>
          </a:p>
          <a:p>
            <a:pPr lvl="1"/>
            <a:r>
              <a:rPr lang="en-US" dirty="0" smtClean="0"/>
              <a:t>But, no major solution has been found unfortunately.</a:t>
            </a:r>
            <a:endParaRPr lang="en-US" dirty="0"/>
          </a:p>
        </p:txBody>
      </p:sp>
      <p:pic>
        <p:nvPicPr>
          <p:cNvPr id="9218" name="Picture 2" descr="https://timedotcom.files.wordpress.com/2014/05/syrian-refugees-turkey-2.jpg?quality=75&amp;strip=color&amp;w=1100"/>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410200" y="2286000"/>
            <a:ext cx="2693705"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605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from the EU</a:t>
            </a:r>
            <a:endParaRPr lang="en-US" dirty="0"/>
          </a:p>
        </p:txBody>
      </p:sp>
      <p:sp>
        <p:nvSpPr>
          <p:cNvPr id="3" name="Content Placeholder 2"/>
          <p:cNvSpPr>
            <a:spLocks noGrp="1"/>
          </p:cNvSpPr>
          <p:nvPr>
            <p:ph idx="1"/>
          </p:nvPr>
        </p:nvSpPr>
        <p:spPr/>
        <p:txBody>
          <a:bodyPr/>
          <a:lstStyle/>
          <a:p>
            <a:r>
              <a:rPr lang="en-US" u="sng" dirty="0" smtClean="0"/>
              <a:t>UK</a:t>
            </a:r>
            <a:r>
              <a:rPr lang="en-US" dirty="0" smtClean="0">
                <a:sym typeface="Wingdings" panose="05000000000000000000" pitchFamily="2" charset="2"/>
              </a:rPr>
              <a:t> Do we want o stay or go?  Why?</a:t>
            </a:r>
          </a:p>
          <a:p>
            <a:r>
              <a:rPr lang="en-US" u="sng" dirty="0" smtClean="0">
                <a:sym typeface="Wingdings" panose="05000000000000000000" pitchFamily="2" charset="2"/>
              </a:rPr>
              <a:t>Other </a:t>
            </a:r>
            <a:r>
              <a:rPr lang="en-US" u="sng" dirty="0" err="1" smtClean="0">
                <a:sym typeface="Wingdings" panose="05000000000000000000" pitchFamily="2" charset="2"/>
              </a:rPr>
              <a:t>nations</a:t>
            </a:r>
            <a:r>
              <a:rPr lang="en-US" dirty="0" err="1" smtClean="0">
                <a:sym typeface="Wingdings" panose="05000000000000000000" pitchFamily="2" charset="2"/>
              </a:rPr>
              <a:t>What</a:t>
            </a:r>
            <a:r>
              <a:rPr lang="en-US" dirty="0" smtClean="0">
                <a:sym typeface="Wingdings" panose="05000000000000000000" pitchFamily="2" charset="2"/>
              </a:rPr>
              <a:t> happens if the UK decides to leave?  </a:t>
            </a:r>
          </a:p>
          <a:p>
            <a:pPr lvl="1"/>
            <a:r>
              <a:rPr lang="en-US" dirty="0" smtClean="0">
                <a:sym typeface="Wingdings" panose="05000000000000000000" pitchFamily="2" charset="2"/>
              </a:rPr>
              <a:t>How should we handle it?</a:t>
            </a:r>
          </a:p>
          <a:p>
            <a:pPr lvl="1"/>
            <a:r>
              <a:rPr lang="en-US" dirty="0" smtClean="0">
                <a:sym typeface="Wingdings" panose="05000000000000000000" pitchFamily="2" charset="2"/>
              </a:rPr>
              <a:t>Does this raise other concerns moving forward?</a:t>
            </a:r>
          </a:p>
          <a:p>
            <a:r>
              <a:rPr lang="en-US" u="sng" dirty="0" err="1" smtClean="0">
                <a:sym typeface="Wingdings" panose="05000000000000000000" pitchFamily="2" charset="2"/>
              </a:rPr>
              <a:t>UK</a:t>
            </a:r>
            <a:r>
              <a:rPr lang="en-US" dirty="0" err="1" smtClean="0">
                <a:sym typeface="Wingdings" panose="05000000000000000000" pitchFamily="2" charset="2"/>
              </a:rPr>
              <a:t>What</a:t>
            </a:r>
            <a:r>
              <a:rPr lang="en-US" dirty="0" smtClean="0">
                <a:sym typeface="Wingdings" panose="05000000000000000000" pitchFamily="2" charset="2"/>
              </a:rPr>
              <a:t> do we do if we vote to leave?</a:t>
            </a:r>
          </a:p>
          <a:p>
            <a:r>
              <a:rPr lang="en-US" u="sng" dirty="0" smtClean="0">
                <a:sym typeface="Wingdings" panose="05000000000000000000" pitchFamily="2" charset="2"/>
              </a:rPr>
              <a:t>Other </a:t>
            </a:r>
            <a:r>
              <a:rPr lang="en-US" u="sng" dirty="0" err="1" smtClean="0">
                <a:sym typeface="Wingdings" panose="05000000000000000000" pitchFamily="2" charset="2"/>
              </a:rPr>
              <a:t>nations</a:t>
            </a:r>
            <a:r>
              <a:rPr lang="en-US" dirty="0" err="1" smtClean="0">
                <a:sym typeface="Wingdings" panose="05000000000000000000" pitchFamily="2" charset="2"/>
              </a:rPr>
              <a:t>Do</a:t>
            </a:r>
            <a:r>
              <a:rPr lang="en-US" dirty="0" smtClean="0">
                <a:sym typeface="Wingdings" panose="05000000000000000000" pitchFamily="2" charset="2"/>
              </a:rPr>
              <a:t> we want to remain in the EU?</a:t>
            </a:r>
            <a:endParaRPr lang="en-US" dirty="0"/>
          </a:p>
        </p:txBody>
      </p:sp>
    </p:spTree>
    <p:extLst>
      <p:ext uri="{BB962C8B-B14F-4D97-AF65-F5344CB8AC3E}">
        <p14:creationId xmlns:p14="http://schemas.microsoft.com/office/powerpoint/2010/main" val="2283350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dirty="0" smtClean="0"/>
              <a:t>Exit from the EU: Debriefing</a:t>
            </a:r>
            <a:endParaRPr lang="en-US" dirty="0"/>
          </a:p>
        </p:txBody>
      </p:sp>
      <p:sp>
        <p:nvSpPr>
          <p:cNvPr id="3" name="Content Placeholder 2"/>
          <p:cNvSpPr>
            <a:spLocks noGrp="1"/>
          </p:cNvSpPr>
          <p:nvPr>
            <p:ph idx="1"/>
          </p:nvPr>
        </p:nvSpPr>
        <p:spPr>
          <a:xfrm>
            <a:off x="914400" y="2438400"/>
            <a:ext cx="7239000" cy="3200400"/>
          </a:xfrm>
        </p:spPr>
        <p:txBody>
          <a:bodyPr>
            <a:normAutofit/>
          </a:bodyPr>
          <a:lstStyle/>
          <a:p>
            <a:r>
              <a:rPr lang="en-US" dirty="0" smtClean="0"/>
              <a:t>Which countries decided to leave?  Why?</a:t>
            </a:r>
          </a:p>
          <a:p>
            <a:r>
              <a:rPr lang="en-US" dirty="0" smtClean="0"/>
              <a:t>Which countries decided to go?  Why?</a:t>
            </a:r>
          </a:p>
          <a:p>
            <a:r>
              <a:rPr lang="en-US" dirty="0" smtClean="0"/>
              <a:t>How should the EU deal with this moving forward?</a:t>
            </a:r>
          </a:p>
          <a:p>
            <a:r>
              <a:rPr lang="en-US" dirty="0" smtClean="0"/>
              <a:t>What happened in the real world?  Well, your homework has the answer…</a:t>
            </a:r>
          </a:p>
          <a:p>
            <a:r>
              <a:rPr lang="en-US" b="1" u="sng" dirty="0" smtClean="0"/>
              <a:t>Homework</a:t>
            </a:r>
            <a:r>
              <a:rPr lang="en-US" b="1" dirty="0" smtClean="0"/>
              <a:t>:  Read the article on Brexit.  Begin to review this unit.</a:t>
            </a:r>
            <a:endParaRPr lang="en-US" b="1" dirty="0"/>
          </a:p>
        </p:txBody>
      </p:sp>
    </p:spTree>
    <p:extLst>
      <p:ext uri="{BB962C8B-B14F-4D97-AF65-F5344CB8AC3E}">
        <p14:creationId xmlns:p14="http://schemas.microsoft.com/office/powerpoint/2010/main" val="111697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Job Well Done!</a:t>
            </a:r>
            <a:endParaRPr lang="en-US" dirty="0"/>
          </a:p>
        </p:txBody>
      </p:sp>
      <p:sp>
        <p:nvSpPr>
          <p:cNvPr id="3" name="Subtitle 2"/>
          <p:cNvSpPr>
            <a:spLocks noGrp="1"/>
          </p:cNvSpPr>
          <p:nvPr>
            <p:ph type="subTitle" idx="1"/>
          </p:nvPr>
        </p:nvSpPr>
        <p:spPr/>
        <p:txBody>
          <a:bodyPr/>
          <a:lstStyle/>
          <a:p>
            <a:r>
              <a:rPr lang="en-US" dirty="0" smtClean="0"/>
              <a:t>Our simulation is over.  Let’s see what we’ve learned.</a:t>
            </a:r>
            <a:endParaRPr lang="en-US" dirty="0"/>
          </a:p>
        </p:txBody>
      </p:sp>
      <p:pic>
        <p:nvPicPr>
          <p:cNvPr id="10242" name="Picture 2" descr="https://pixabay.com/static/uploads/photo/2016/07/04/17/45/hands-1497045_960_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28600"/>
            <a:ext cx="3486150" cy="23265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710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Unifying </a:t>
            </a:r>
            <a:r>
              <a:rPr lang="en-US" dirty="0" err="1" smtClean="0"/>
              <a:t>EUrope</a:t>
            </a:r>
            <a:endParaRPr lang="en-US" dirty="0"/>
          </a:p>
        </p:txBody>
      </p:sp>
      <p:sp>
        <p:nvSpPr>
          <p:cNvPr id="3" name="Content Placeholder 2"/>
          <p:cNvSpPr>
            <a:spLocks noGrp="1"/>
          </p:cNvSpPr>
          <p:nvPr>
            <p:ph idx="1"/>
          </p:nvPr>
        </p:nvSpPr>
        <p:spPr>
          <a:xfrm>
            <a:off x="1066800" y="2209800"/>
            <a:ext cx="7086600" cy="3505200"/>
          </a:xfrm>
        </p:spPr>
        <p:txBody>
          <a:bodyPr>
            <a:normAutofit fontScale="92500" lnSpcReduction="20000"/>
          </a:bodyPr>
          <a:lstStyle/>
          <a:p>
            <a:r>
              <a:rPr lang="en-US" dirty="0" smtClean="0"/>
              <a:t>Instead of studying how this happened, we’re going to live it!</a:t>
            </a:r>
          </a:p>
          <a:p>
            <a:r>
              <a:rPr lang="en-US" dirty="0" smtClean="0"/>
              <a:t>Each Geography class will be assigned a country.</a:t>
            </a:r>
          </a:p>
          <a:p>
            <a:r>
              <a:rPr lang="en-US" dirty="0" smtClean="0"/>
              <a:t>Yours will be: _________________________________</a:t>
            </a:r>
          </a:p>
          <a:p>
            <a:r>
              <a:rPr lang="en-US" dirty="0" smtClean="0"/>
              <a:t>For tomorrow:</a:t>
            </a:r>
          </a:p>
          <a:p>
            <a:pPr lvl="1"/>
            <a:r>
              <a:rPr lang="en-US" dirty="0" smtClean="0"/>
              <a:t>Read up on your nation (both the Nationality Sheet you each received but also check out the </a:t>
            </a:r>
            <a:r>
              <a:rPr lang="en-US" dirty="0" smtClean="0">
                <a:hlinkClick r:id="rId3"/>
              </a:rPr>
              <a:t>website</a:t>
            </a:r>
            <a:r>
              <a:rPr lang="en-US" dirty="0" smtClean="0"/>
              <a:t> if you are able).</a:t>
            </a:r>
          </a:p>
          <a:p>
            <a:pPr lvl="1"/>
            <a:r>
              <a:rPr lang="en-US" dirty="0" smtClean="0"/>
              <a:t>Read the proposal for tomorrow &amp; jot down answer to the questions.</a:t>
            </a:r>
          </a:p>
          <a:p>
            <a:r>
              <a:rPr lang="en-US" dirty="0" smtClean="0"/>
              <a:t>Remember, to read carefully, think deeply, ask questions, and come prepared.</a:t>
            </a:r>
          </a:p>
          <a:p>
            <a:r>
              <a:rPr lang="en-US" dirty="0" smtClean="0"/>
              <a:t>  This is all new and will seem challenging at first, but no one said saving Europe from disaster would be easy!  </a:t>
            </a:r>
          </a:p>
          <a:p>
            <a:endParaRPr lang="en-US" dirty="0"/>
          </a:p>
        </p:txBody>
      </p:sp>
      <p:pic>
        <p:nvPicPr>
          <p:cNvPr id="4" name="Picture 3" descr="http://www.captaineuro.eu/wp-content/uploads/2014/10/Captain-Euro.png"/>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828800"/>
            <a:ext cx="2057400" cy="1752600"/>
          </a:xfrm>
          <a:prstGeom prst="rect">
            <a:avLst/>
          </a:prstGeom>
          <a:noFill/>
          <a:ln>
            <a:noFill/>
          </a:ln>
        </p:spPr>
      </p:pic>
    </p:spTree>
    <p:extLst>
      <p:ext uri="{BB962C8B-B14F-4D97-AF65-F5344CB8AC3E}">
        <p14:creationId xmlns:p14="http://schemas.microsoft.com/office/powerpoint/2010/main" val="18293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Know you</a:t>
            </a:r>
            <a:endParaRPr lang="en-US" dirty="0"/>
          </a:p>
        </p:txBody>
      </p:sp>
      <p:sp>
        <p:nvSpPr>
          <p:cNvPr id="3" name="Content Placeholder 2"/>
          <p:cNvSpPr>
            <a:spLocks noGrp="1"/>
          </p:cNvSpPr>
          <p:nvPr>
            <p:ph idx="1"/>
          </p:nvPr>
        </p:nvSpPr>
        <p:spPr/>
        <p:txBody>
          <a:bodyPr/>
          <a:lstStyle/>
          <a:p>
            <a:r>
              <a:rPr lang="en-US" b="1" dirty="0" smtClean="0"/>
              <a:t>Share the following information about your country:</a:t>
            </a:r>
          </a:p>
          <a:p>
            <a:pPr lvl="1"/>
            <a:r>
              <a:rPr lang="en-US" dirty="0" smtClean="0"/>
              <a:t>What did you learn about it’s </a:t>
            </a:r>
            <a:r>
              <a:rPr lang="en-US" b="1" u="sng" dirty="0" smtClean="0"/>
              <a:t>economy</a:t>
            </a:r>
            <a:r>
              <a:rPr lang="en-US" dirty="0" smtClean="0"/>
              <a:t> (how it makes money and gets the things it needs)?</a:t>
            </a:r>
          </a:p>
          <a:p>
            <a:pPr lvl="1"/>
            <a:r>
              <a:rPr lang="en-US" dirty="0" smtClean="0"/>
              <a:t>What did you learn about it’s </a:t>
            </a:r>
            <a:r>
              <a:rPr lang="en-US" b="1" u="sng" dirty="0" smtClean="0"/>
              <a:t>government </a:t>
            </a:r>
            <a:r>
              <a:rPr lang="en-US" dirty="0" smtClean="0"/>
              <a:t>(the people in charge)?</a:t>
            </a:r>
          </a:p>
          <a:p>
            <a:pPr lvl="1"/>
            <a:r>
              <a:rPr lang="en-US" dirty="0" smtClean="0"/>
              <a:t>What </a:t>
            </a:r>
            <a:r>
              <a:rPr lang="en-US" b="1" dirty="0" smtClean="0"/>
              <a:t>strengths</a:t>
            </a:r>
            <a:r>
              <a:rPr lang="en-US" dirty="0" smtClean="0"/>
              <a:t> does your nation have?</a:t>
            </a:r>
          </a:p>
          <a:p>
            <a:pPr lvl="1"/>
            <a:r>
              <a:rPr lang="en-US" dirty="0" smtClean="0"/>
              <a:t>What are its </a:t>
            </a:r>
            <a:r>
              <a:rPr lang="en-US" b="1" dirty="0" smtClean="0"/>
              <a:t>weaknesses</a:t>
            </a:r>
            <a:r>
              <a:rPr lang="en-US" dirty="0" smtClean="0"/>
              <a:t>?</a:t>
            </a:r>
          </a:p>
          <a:p>
            <a:pPr lvl="1"/>
            <a:r>
              <a:rPr lang="en-US" dirty="0" smtClean="0"/>
              <a:t>What issues are going to be the most important for your nation during this simulation?</a:t>
            </a:r>
          </a:p>
          <a:p>
            <a:r>
              <a:rPr lang="en-US" dirty="0" smtClean="0"/>
              <a:t>Any questions before we begin?</a:t>
            </a:r>
            <a:endParaRPr lang="en-US" dirty="0"/>
          </a:p>
        </p:txBody>
      </p:sp>
      <p:pic>
        <p:nvPicPr>
          <p:cNvPr id="4" name="Picture 3" descr="https://www.cia.gov/library/publications/the-world-factbook/graphics/flags/large/en-lgflag.gif"/>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6901">
            <a:off x="7152335" y="4908483"/>
            <a:ext cx="1575988" cy="10516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https://www.cia.gov/library/publications/the-world-factbook/graphics/flags/large/uk-lgflag.gif"/>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82976">
            <a:off x="142932" y="526189"/>
            <a:ext cx="1981200" cy="990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descr="https://www.cia.gov/library/publications/the-world-factbook/graphics/flags/large/gr-lgflag.gif"/>
          <p:cNvPicPr/>
          <p:nvPr/>
        </p:nvPicPr>
        <p:blipFill>
          <a:blip r:embed="rId4">
            <a:extLst>
              <a:ext uri="{28A0092B-C50C-407E-A947-70E740481C1C}">
                <a14:useLocalDpi xmlns:a14="http://schemas.microsoft.com/office/drawing/2010/main" val="0"/>
              </a:ext>
            </a:extLst>
          </a:blip>
          <a:srcRect/>
          <a:stretch>
            <a:fillRect/>
          </a:stretch>
        </p:blipFill>
        <p:spPr bwMode="auto">
          <a:xfrm rot="20456092">
            <a:off x="4673392" y="5204690"/>
            <a:ext cx="1709959" cy="10057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descr="https://www.cia.gov/library/publications/the-world-factbook/graphics/flags/large/fr-lgflag.gif"/>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50841">
            <a:off x="7509375" y="3200491"/>
            <a:ext cx="1552575" cy="10363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descr="https://www.cia.gov/library/publications/the-world-factbook/graphics/flags/large/be-lgflag.gif"/>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78922">
            <a:off x="488456" y="5276632"/>
            <a:ext cx="1484072" cy="12423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descr="https://www.cia.gov/library/publications/the-world-factbook/graphics/flags/large/gm-lgflag.gif"/>
          <p:cNvPicPr/>
          <p:nvPr/>
        </p:nvPicPr>
        <p:blipFill>
          <a:blip r:embed="rId7">
            <a:extLst>
              <a:ext uri="{28A0092B-C50C-407E-A947-70E740481C1C}">
                <a14:useLocalDpi xmlns:a14="http://schemas.microsoft.com/office/drawing/2010/main" val="0"/>
              </a:ext>
            </a:extLst>
          </a:blip>
          <a:srcRect/>
          <a:stretch>
            <a:fillRect/>
          </a:stretch>
        </p:blipFill>
        <p:spPr bwMode="auto">
          <a:xfrm rot="1557381">
            <a:off x="7335365" y="545507"/>
            <a:ext cx="1676400" cy="990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77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 Simulation</a:t>
            </a:r>
            <a:endParaRPr lang="en-US" dirty="0"/>
          </a:p>
        </p:txBody>
      </p:sp>
      <p:sp>
        <p:nvSpPr>
          <p:cNvPr id="3" name="Content Placeholder 2"/>
          <p:cNvSpPr>
            <a:spLocks noGrp="1"/>
          </p:cNvSpPr>
          <p:nvPr>
            <p:ph idx="1"/>
          </p:nvPr>
        </p:nvSpPr>
        <p:spPr>
          <a:xfrm>
            <a:off x="914400" y="2286000"/>
            <a:ext cx="7162800" cy="3429000"/>
          </a:xfrm>
        </p:spPr>
        <p:txBody>
          <a:bodyPr>
            <a:normAutofit fontScale="77500" lnSpcReduction="20000"/>
          </a:bodyPr>
          <a:lstStyle/>
          <a:p>
            <a:r>
              <a:rPr lang="en-US" dirty="0" smtClean="0"/>
              <a:t>In class you will learn about the proposals, debate the issues, and prepare for our European Union Parliament plenary sessions (during AM homeroom).</a:t>
            </a:r>
          </a:p>
          <a:p>
            <a:r>
              <a:rPr lang="en-US" dirty="0" smtClean="0"/>
              <a:t>You will have homework (20-30 minutes) most nights.  It is essential you do this, so you can take part the next day!</a:t>
            </a:r>
          </a:p>
          <a:p>
            <a:r>
              <a:rPr lang="en-US" dirty="0" smtClean="0"/>
              <a:t>During the plenary sessions, we will have 5 minutes to form into parties (sit with party members not your countrymen) and 5 more minutes to determine speakers from each party.</a:t>
            </a:r>
          </a:p>
          <a:p>
            <a:r>
              <a:rPr lang="en-US" dirty="0" smtClean="0"/>
              <a:t>Each party will have 2-3 minutes to make their case.</a:t>
            </a:r>
          </a:p>
          <a:p>
            <a:r>
              <a:rPr lang="en-US" dirty="0" smtClean="0"/>
              <a:t>Each of the other parties will then have 1-2 minutes (combined) to ask questions of that speaker.</a:t>
            </a:r>
          </a:p>
          <a:p>
            <a:r>
              <a:rPr lang="en-US" dirty="0" smtClean="0"/>
              <a:t>Finally, we will hold a vote on the proposal.</a:t>
            </a:r>
          </a:p>
          <a:p>
            <a:r>
              <a:rPr lang="en-US" dirty="0" smtClean="0"/>
              <a:t>If time permits, we will discuss the outcome.</a:t>
            </a:r>
            <a:endParaRPr lang="en-US" dirty="0"/>
          </a:p>
        </p:txBody>
      </p:sp>
    </p:spTree>
    <p:extLst>
      <p:ext uri="{BB962C8B-B14F-4D97-AF65-F5344CB8AC3E}">
        <p14:creationId xmlns:p14="http://schemas.microsoft.com/office/powerpoint/2010/main" val="3998118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What is it?</a:t>
            </a:r>
            <a:endParaRPr lang="en-US" dirty="0"/>
          </a:p>
        </p:txBody>
      </p:sp>
      <p:sp>
        <p:nvSpPr>
          <p:cNvPr id="3" name="Title 2"/>
          <p:cNvSpPr>
            <a:spLocks noGrp="1"/>
          </p:cNvSpPr>
          <p:nvPr>
            <p:ph type="title"/>
          </p:nvPr>
        </p:nvSpPr>
        <p:spPr/>
        <p:txBody>
          <a:bodyPr/>
          <a:lstStyle/>
          <a:p>
            <a:r>
              <a:rPr lang="en-US" dirty="0" smtClean="0"/>
              <a:t>The Schengen Area</a:t>
            </a:r>
            <a:endParaRPr lang="en-US" dirty="0"/>
          </a:p>
        </p:txBody>
      </p:sp>
      <p:pic>
        <p:nvPicPr>
          <p:cNvPr id="3076" name="Picture 4" descr="https://upload.wikimedia.org/wikipedia/commons/thumb/5/57/Map_of_the_Schengen_Area.svg/2000px-Map_of_the_Schengen_Are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438400"/>
            <a:ext cx="3209925" cy="3209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05527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Pros?</a:t>
            </a:r>
            <a:endParaRPr lang="en-US" dirty="0"/>
          </a:p>
        </p:txBody>
      </p:sp>
      <p:sp>
        <p:nvSpPr>
          <p:cNvPr id="3" name="Title 2"/>
          <p:cNvSpPr>
            <a:spLocks noGrp="1"/>
          </p:cNvSpPr>
          <p:nvPr>
            <p:ph type="title"/>
          </p:nvPr>
        </p:nvSpPr>
        <p:spPr/>
        <p:txBody>
          <a:bodyPr/>
          <a:lstStyle/>
          <a:p>
            <a:r>
              <a:rPr lang="en-US" dirty="0" smtClean="0"/>
              <a:t>Schengen Area</a:t>
            </a:r>
            <a:endParaRPr lang="en-US" dirty="0"/>
          </a:p>
        </p:txBody>
      </p:sp>
      <p:sp>
        <p:nvSpPr>
          <p:cNvPr id="4" name="Content Placeholder 3"/>
          <p:cNvSpPr>
            <a:spLocks noGrp="1"/>
          </p:cNvSpPr>
          <p:nvPr>
            <p:ph sz="quarter" idx="14"/>
          </p:nvPr>
        </p:nvSpPr>
        <p:spPr/>
        <p:txBody>
          <a:bodyPr/>
          <a:lstStyle/>
          <a:p>
            <a:r>
              <a:rPr lang="en-US" dirty="0" smtClean="0"/>
              <a:t>Cons?</a:t>
            </a:r>
            <a:endParaRPr lang="en-US" dirty="0"/>
          </a:p>
        </p:txBody>
      </p:sp>
    </p:spTree>
    <p:extLst>
      <p:ext uri="{BB962C8B-B14F-4D97-AF65-F5344CB8AC3E}">
        <p14:creationId xmlns:p14="http://schemas.microsoft.com/office/powerpoint/2010/main" val="3661016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Schengen Area</a:t>
            </a:r>
            <a:endParaRPr lang="en-US" dirty="0"/>
          </a:p>
        </p:txBody>
      </p:sp>
      <p:sp>
        <p:nvSpPr>
          <p:cNvPr id="3" name="Content Placeholder 2"/>
          <p:cNvSpPr>
            <a:spLocks noGrp="1"/>
          </p:cNvSpPr>
          <p:nvPr>
            <p:ph idx="1"/>
          </p:nvPr>
        </p:nvSpPr>
        <p:spPr>
          <a:xfrm>
            <a:off x="914400" y="2209800"/>
            <a:ext cx="7239000" cy="3505200"/>
          </a:xfrm>
        </p:spPr>
        <p:txBody>
          <a:bodyPr>
            <a:normAutofit fontScale="85000" lnSpcReduction="10000"/>
          </a:bodyPr>
          <a:lstStyle/>
          <a:p>
            <a:r>
              <a:rPr lang="en-US" b="1" dirty="0" smtClean="0"/>
              <a:t>What is the best thing for your country to do?</a:t>
            </a:r>
          </a:p>
          <a:p>
            <a:pPr lvl="1"/>
            <a:r>
              <a:rPr lang="en-US" dirty="0" smtClean="0"/>
              <a:t>Join?</a:t>
            </a:r>
          </a:p>
          <a:p>
            <a:pPr lvl="1"/>
            <a:r>
              <a:rPr lang="en-US" dirty="0" smtClean="0"/>
              <a:t>Opt out?</a:t>
            </a:r>
          </a:p>
          <a:p>
            <a:pPr lvl="1"/>
            <a:r>
              <a:rPr lang="en-US" dirty="0" smtClean="0"/>
              <a:t>Why?  (Defend your choice with facts!)</a:t>
            </a:r>
          </a:p>
          <a:p>
            <a:r>
              <a:rPr lang="en-US" b="1" dirty="0" smtClean="0"/>
              <a:t>Once you have decided, join up with your countrymen who share your opinion and begin to develop your argument. (Remember, you must have facts to justify your opinion!)</a:t>
            </a:r>
          </a:p>
          <a:p>
            <a:r>
              <a:rPr lang="en-US" b="1" dirty="0" smtClean="0"/>
              <a:t>We’ll be debating and voting on this issue during homeroom tomorrow morning.</a:t>
            </a:r>
          </a:p>
          <a:p>
            <a:r>
              <a:rPr lang="en-US" b="1" i="1" u="sng" dirty="0" smtClean="0"/>
              <a:t>Homework</a:t>
            </a:r>
            <a:r>
              <a:rPr lang="en-US" b="1" i="1" dirty="0" smtClean="0"/>
              <a:t>: Prepare for debate &amp; vote.  If you finish early, read and answer questions for tomorrow’s proposal.</a:t>
            </a:r>
            <a:endParaRPr lang="en-US" b="1" i="1" dirty="0"/>
          </a:p>
        </p:txBody>
      </p:sp>
    </p:spTree>
    <p:extLst>
      <p:ext uri="{BB962C8B-B14F-4D97-AF65-F5344CB8AC3E}">
        <p14:creationId xmlns:p14="http://schemas.microsoft.com/office/powerpoint/2010/main" val="296157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Schengen: </a:t>
            </a:r>
            <a:r>
              <a:rPr lang="en-US" dirty="0" err="1" smtClean="0"/>
              <a:t>DeBriefing</a:t>
            </a:r>
            <a:endParaRPr lang="en-US" dirty="0"/>
          </a:p>
        </p:txBody>
      </p:sp>
      <p:sp>
        <p:nvSpPr>
          <p:cNvPr id="3" name="Content Placeholder 2"/>
          <p:cNvSpPr>
            <a:spLocks noGrp="1"/>
          </p:cNvSpPr>
          <p:nvPr>
            <p:ph idx="1"/>
          </p:nvPr>
        </p:nvSpPr>
        <p:spPr>
          <a:xfrm>
            <a:off x="914400" y="2286000"/>
            <a:ext cx="7162800" cy="3352800"/>
          </a:xfrm>
        </p:spPr>
        <p:txBody>
          <a:bodyPr/>
          <a:lstStyle/>
          <a:p>
            <a:r>
              <a:rPr lang="en-US" dirty="0" smtClean="0"/>
              <a:t>Did our EU form the Schengen Area? </a:t>
            </a:r>
          </a:p>
          <a:p>
            <a:r>
              <a:rPr lang="en-US" dirty="0" smtClean="0"/>
              <a:t>Will our nation join it?  For: _____________  Against:________________</a:t>
            </a:r>
          </a:p>
          <a:p>
            <a:r>
              <a:rPr lang="en-US" dirty="0" smtClean="0">
                <a:solidFill>
                  <a:srgbClr val="FF0000"/>
                </a:solidFill>
                <a:hlinkClick r:id="rId3"/>
              </a:rPr>
              <a:t>Let’s see who joined in “real life.”</a:t>
            </a:r>
            <a:endParaRPr lang="en-US" dirty="0" smtClean="0">
              <a:solidFill>
                <a:srgbClr val="FF0000"/>
              </a:solidFill>
            </a:endParaRPr>
          </a:p>
          <a:p>
            <a:r>
              <a:rPr lang="en-US" dirty="0" smtClean="0">
                <a:solidFill>
                  <a:srgbClr val="FF0000"/>
                </a:solidFill>
                <a:hlinkClick r:id="rId4"/>
              </a:rPr>
              <a:t>Let’s hear the state of the Schengen Area over 30 years later.</a:t>
            </a:r>
            <a:r>
              <a:rPr lang="en-US" dirty="0">
                <a:solidFill>
                  <a:srgbClr val="FF0000"/>
                </a:solidFill>
              </a:rPr>
              <a:t> </a:t>
            </a:r>
            <a:endParaRPr lang="en-US" dirty="0" smtClean="0">
              <a:solidFill>
                <a:srgbClr val="FF0000"/>
              </a:solidFill>
            </a:endParaRPr>
          </a:p>
          <a:p>
            <a:r>
              <a:rPr lang="en-US" dirty="0" smtClean="0"/>
              <a:t>Closing </a:t>
            </a:r>
            <a:r>
              <a:rPr lang="en-US" dirty="0"/>
              <a:t>Thoughts on the Issue?</a:t>
            </a:r>
          </a:p>
          <a:p>
            <a:endParaRPr lang="en-US" dirty="0"/>
          </a:p>
        </p:txBody>
      </p:sp>
    </p:spTree>
    <p:extLst>
      <p:ext uri="{BB962C8B-B14F-4D97-AF65-F5344CB8AC3E}">
        <p14:creationId xmlns:p14="http://schemas.microsoft.com/office/powerpoint/2010/main" val="326216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175</TotalTime>
  <Words>1607</Words>
  <Application>Microsoft Office PowerPoint</Application>
  <PresentationFormat>On-screen Show (4:3)</PresentationFormat>
  <Paragraphs>180</Paragraphs>
  <Slides>27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Garamond</vt:lpstr>
      <vt:lpstr>Wingdings</vt:lpstr>
      <vt:lpstr>Couture</vt:lpstr>
      <vt:lpstr>Welcome to Europe 1945</vt:lpstr>
      <vt:lpstr>Please read  “May 8, 1945: Peace in Europe” (PAGE 1 ONLY!)</vt:lpstr>
      <vt:lpstr>Unifying EUrope</vt:lpstr>
      <vt:lpstr>Getting to Know you</vt:lpstr>
      <vt:lpstr>EU Simulation</vt:lpstr>
      <vt:lpstr>The Schengen Area</vt:lpstr>
      <vt:lpstr>Schengen Area</vt:lpstr>
      <vt:lpstr>Schengen Area</vt:lpstr>
      <vt:lpstr>Schengen: DeBriefing</vt:lpstr>
      <vt:lpstr>The Euro Zone</vt:lpstr>
      <vt:lpstr>The Euro Zone</vt:lpstr>
      <vt:lpstr>Euro ZOne</vt:lpstr>
      <vt:lpstr>EURO Zone</vt:lpstr>
      <vt:lpstr>The Euro Zone: Debriefing</vt:lpstr>
      <vt:lpstr>The Debt Crisis</vt:lpstr>
      <vt:lpstr>The European Debt Crisis</vt:lpstr>
      <vt:lpstr>The Debt Crisis</vt:lpstr>
      <vt:lpstr>The Debt Crisis</vt:lpstr>
      <vt:lpstr>The Debt Crisis</vt:lpstr>
      <vt:lpstr>Debt Crisis: Debriefing</vt:lpstr>
      <vt:lpstr>A Migration Crisis</vt:lpstr>
      <vt:lpstr>The Migration Crisis</vt:lpstr>
      <vt:lpstr>Exit from the EU</vt:lpstr>
      <vt:lpstr>The Migration Crisis: Debriefing</vt:lpstr>
      <vt:lpstr>Exit from the EU</vt:lpstr>
      <vt:lpstr>Exit from the EU: Debriefing</vt:lpstr>
      <vt:lpstr>Job Well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Europe 1945</dc:title>
  <dc:creator>Matt</dc:creator>
  <cp:lastModifiedBy>Ayers, Kathleen M</cp:lastModifiedBy>
  <cp:revision>29</cp:revision>
  <dcterms:created xsi:type="dcterms:W3CDTF">2006-08-16T00:00:00Z</dcterms:created>
  <dcterms:modified xsi:type="dcterms:W3CDTF">2017-01-04T18:33:18Z</dcterms:modified>
</cp:coreProperties>
</file>