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1"/>
  </p:sldMasterIdLst>
  <p:sldIdLst>
    <p:sldId id="256" r:id="rId2"/>
    <p:sldId id="334" r:id="rId3"/>
    <p:sldId id="287" r:id="rId4"/>
    <p:sldId id="329" r:id="rId5"/>
    <p:sldId id="288" r:id="rId6"/>
    <p:sldId id="289" r:id="rId7"/>
    <p:sldId id="290" r:id="rId8"/>
    <p:sldId id="330" r:id="rId9"/>
    <p:sldId id="291" r:id="rId10"/>
    <p:sldId id="331" r:id="rId11"/>
    <p:sldId id="333" r:id="rId12"/>
    <p:sldId id="259" r:id="rId13"/>
    <p:sldId id="261" r:id="rId14"/>
    <p:sldId id="269" r:id="rId15"/>
    <p:sldId id="270" r:id="rId16"/>
    <p:sldId id="292" r:id="rId17"/>
    <p:sldId id="295" r:id="rId18"/>
    <p:sldId id="336" r:id="rId19"/>
    <p:sldId id="337" r:id="rId20"/>
    <p:sldId id="312" r:id="rId21"/>
    <p:sldId id="316" r:id="rId22"/>
    <p:sldId id="317" r:id="rId23"/>
    <p:sldId id="318" r:id="rId24"/>
    <p:sldId id="332" r:id="rId25"/>
    <p:sldId id="313" r:id="rId26"/>
    <p:sldId id="320" r:id="rId27"/>
    <p:sldId id="321" r:id="rId28"/>
    <p:sldId id="322" r:id="rId29"/>
    <p:sldId id="319" r:id="rId30"/>
    <p:sldId id="324" r:id="rId31"/>
    <p:sldId id="335" r:id="rId32"/>
    <p:sldId id="302" r:id="rId33"/>
    <p:sldId id="303" r:id="rId34"/>
    <p:sldId id="304" r:id="rId35"/>
    <p:sldId id="305" r:id="rId36"/>
    <p:sldId id="306" r:id="rId37"/>
    <p:sldId id="307" r:id="rId38"/>
    <p:sldId id="308" r:id="rId39"/>
    <p:sldId id="32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94"/>
  </p:normalViewPr>
  <p:slideViewPr>
    <p:cSldViewPr snapToGrid="0" snapToObjects="1">
      <p:cViewPr varScale="1">
        <p:scale>
          <a:sx n="72" d="100"/>
          <a:sy n="72" d="100"/>
        </p:scale>
        <p:origin x="6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449EF0-1C39-4386-8AAD-47C0C41FA01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4059C29-A00C-4A55-BBE9-C46A8A978B44}">
      <dgm:prSet/>
      <dgm:spPr/>
      <dgm:t>
        <a:bodyPr/>
        <a:lstStyle/>
        <a:p>
          <a:r>
            <a:rPr lang="en-US" dirty="0"/>
            <a:t>Grades K-8 mini-lesson on being “other”</a:t>
          </a:r>
          <a:br>
            <a:rPr lang="en-US" dirty="0"/>
          </a:br>
          <a:endParaRPr lang="en-US" dirty="0"/>
        </a:p>
      </dgm:t>
    </dgm:pt>
    <dgm:pt modelId="{309BABC8-F24C-4D2E-8C5E-ADDB3BEF415D}" type="parTrans" cxnId="{6EB897B8-913F-4A65-830D-B39BC3CAA51C}">
      <dgm:prSet/>
      <dgm:spPr/>
      <dgm:t>
        <a:bodyPr/>
        <a:lstStyle/>
        <a:p>
          <a:endParaRPr lang="en-US"/>
        </a:p>
      </dgm:t>
    </dgm:pt>
    <dgm:pt modelId="{67EC0647-76A4-4FBB-9F97-A9C93ADA5250}" type="sibTrans" cxnId="{6EB897B8-913F-4A65-830D-B39BC3CAA51C}">
      <dgm:prSet/>
      <dgm:spPr/>
      <dgm:t>
        <a:bodyPr/>
        <a:lstStyle/>
        <a:p>
          <a:endParaRPr lang="en-US"/>
        </a:p>
      </dgm:t>
    </dgm:pt>
    <dgm:pt modelId="{CF22276B-F984-4B7E-8CB5-CBD0AFE748CA}">
      <dgm:prSet/>
      <dgm:spPr/>
      <dgm:t>
        <a:bodyPr/>
        <a:lstStyle/>
        <a:p>
          <a:r>
            <a:rPr lang="en-US" dirty="0"/>
            <a:t>Grades 9-16 mini-lesson on different perspectives on Vietnam</a:t>
          </a:r>
        </a:p>
      </dgm:t>
    </dgm:pt>
    <dgm:pt modelId="{F0FF71D6-F076-4FA9-AB61-ED99E61EB59C}" type="parTrans" cxnId="{A98D3668-35D7-4A8A-B693-47CB2259AEE7}">
      <dgm:prSet/>
      <dgm:spPr/>
      <dgm:t>
        <a:bodyPr/>
        <a:lstStyle/>
        <a:p>
          <a:endParaRPr lang="en-US"/>
        </a:p>
      </dgm:t>
    </dgm:pt>
    <dgm:pt modelId="{F2A25F9D-87CE-43DA-AE6F-FF4EA9DF1D0B}" type="sibTrans" cxnId="{A98D3668-35D7-4A8A-B693-47CB2259AEE7}">
      <dgm:prSet/>
      <dgm:spPr/>
      <dgm:t>
        <a:bodyPr/>
        <a:lstStyle/>
        <a:p>
          <a:endParaRPr lang="en-US"/>
        </a:p>
      </dgm:t>
    </dgm:pt>
    <dgm:pt modelId="{BF54BEC6-150D-4487-97E0-C09F4CF2646E}">
      <dgm:prSet/>
      <dgm:spPr/>
      <dgm:t>
        <a:bodyPr/>
        <a:lstStyle/>
        <a:p>
          <a:r>
            <a:rPr lang="en-US" dirty="0"/>
            <a:t>Grades 9-16 analysis of poems through themes, terms, and quotes</a:t>
          </a:r>
        </a:p>
      </dgm:t>
    </dgm:pt>
    <dgm:pt modelId="{945648CF-AE3E-41B0-AF5E-CB027DF531DB}" type="parTrans" cxnId="{C5378DEF-9D1F-401C-86D4-1B7726D0F5CA}">
      <dgm:prSet/>
      <dgm:spPr/>
      <dgm:t>
        <a:bodyPr/>
        <a:lstStyle/>
        <a:p>
          <a:endParaRPr lang="en-US"/>
        </a:p>
      </dgm:t>
    </dgm:pt>
    <dgm:pt modelId="{E6B54DDA-A37C-4206-B8A8-3A9FB1898026}" type="sibTrans" cxnId="{C5378DEF-9D1F-401C-86D4-1B7726D0F5CA}">
      <dgm:prSet/>
      <dgm:spPr/>
      <dgm:t>
        <a:bodyPr/>
        <a:lstStyle/>
        <a:p>
          <a:endParaRPr lang="en-US"/>
        </a:p>
      </dgm:t>
    </dgm:pt>
    <dgm:pt modelId="{91A33C16-F69D-7942-808D-CBB4E9BF88D7}" type="pres">
      <dgm:prSet presAssocID="{60449EF0-1C39-4386-8AAD-47C0C41FA01F}" presName="vert0" presStyleCnt="0">
        <dgm:presLayoutVars>
          <dgm:dir/>
          <dgm:animOne val="branch"/>
          <dgm:animLvl val="lvl"/>
        </dgm:presLayoutVars>
      </dgm:prSet>
      <dgm:spPr/>
    </dgm:pt>
    <dgm:pt modelId="{0331F922-F897-974D-B74D-754AC935CE1C}" type="pres">
      <dgm:prSet presAssocID="{A4059C29-A00C-4A55-BBE9-C46A8A978B44}" presName="thickLine" presStyleLbl="alignNode1" presStyleIdx="0" presStyleCnt="3"/>
      <dgm:spPr/>
    </dgm:pt>
    <dgm:pt modelId="{1F15B3FE-2F11-C64C-8779-875A95E71027}" type="pres">
      <dgm:prSet presAssocID="{A4059C29-A00C-4A55-BBE9-C46A8A978B44}" presName="horz1" presStyleCnt="0"/>
      <dgm:spPr/>
    </dgm:pt>
    <dgm:pt modelId="{3DED07E0-4A88-DA45-BF0B-5C357AEB6ED1}" type="pres">
      <dgm:prSet presAssocID="{A4059C29-A00C-4A55-BBE9-C46A8A978B44}" presName="tx1" presStyleLbl="revTx" presStyleIdx="0" presStyleCnt="3"/>
      <dgm:spPr/>
    </dgm:pt>
    <dgm:pt modelId="{9627291A-71B3-1F40-AB6B-32146D22B776}" type="pres">
      <dgm:prSet presAssocID="{A4059C29-A00C-4A55-BBE9-C46A8A978B44}" presName="vert1" presStyleCnt="0"/>
      <dgm:spPr/>
    </dgm:pt>
    <dgm:pt modelId="{4B854135-B05E-C045-8E0D-ACDCB3FA66D2}" type="pres">
      <dgm:prSet presAssocID="{CF22276B-F984-4B7E-8CB5-CBD0AFE748CA}" presName="thickLine" presStyleLbl="alignNode1" presStyleIdx="1" presStyleCnt="3"/>
      <dgm:spPr/>
    </dgm:pt>
    <dgm:pt modelId="{2EFA0482-949A-1149-AB9A-CEB99DB7AF40}" type="pres">
      <dgm:prSet presAssocID="{CF22276B-F984-4B7E-8CB5-CBD0AFE748CA}" presName="horz1" presStyleCnt="0"/>
      <dgm:spPr/>
    </dgm:pt>
    <dgm:pt modelId="{A22469B4-A41B-1C44-B6E8-D80EFEAF5D9D}" type="pres">
      <dgm:prSet presAssocID="{CF22276B-F984-4B7E-8CB5-CBD0AFE748CA}" presName="tx1" presStyleLbl="revTx" presStyleIdx="1" presStyleCnt="3"/>
      <dgm:spPr/>
    </dgm:pt>
    <dgm:pt modelId="{A2143DCC-8944-1B42-8362-F93B80A3AF05}" type="pres">
      <dgm:prSet presAssocID="{CF22276B-F984-4B7E-8CB5-CBD0AFE748CA}" presName="vert1" presStyleCnt="0"/>
      <dgm:spPr/>
    </dgm:pt>
    <dgm:pt modelId="{9937F172-1BDA-CF42-8240-48888E55ADC0}" type="pres">
      <dgm:prSet presAssocID="{BF54BEC6-150D-4487-97E0-C09F4CF2646E}" presName="thickLine" presStyleLbl="alignNode1" presStyleIdx="2" presStyleCnt="3"/>
      <dgm:spPr/>
    </dgm:pt>
    <dgm:pt modelId="{70F0AA97-D205-4D4B-9701-A3FE4A12DFB4}" type="pres">
      <dgm:prSet presAssocID="{BF54BEC6-150D-4487-97E0-C09F4CF2646E}" presName="horz1" presStyleCnt="0"/>
      <dgm:spPr/>
    </dgm:pt>
    <dgm:pt modelId="{9CF8DF67-45E1-0A4E-AA6C-1A07C02573E8}" type="pres">
      <dgm:prSet presAssocID="{BF54BEC6-150D-4487-97E0-C09F4CF2646E}" presName="tx1" presStyleLbl="revTx" presStyleIdx="2" presStyleCnt="3"/>
      <dgm:spPr/>
    </dgm:pt>
    <dgm:pt modelId="{7F236039-B1E9-1647-AD59-1861692F6D79}" type="pres">
      <dgm:prSet presAssocID="{BF54BEC6-150D-4487-97E0-C09F4CF2646E}" presName="vert1" presStyleCnt="0"/>
      <dgm:spPr/>
    </dgm:pt>
  </dgm:ptLst>
  <dgm:cxnLst>
    <dgm:cxn modelId="{A98D3668-35D7-4A8A-B693-47CB2259AEE7}" srcId="{60449EF0-1C39-4386-8AAD-47C0C41FA01F}" destId="{CF22276B-F984-4B7E-8CB5-CBD0AFE748CA}" srcOrd="1" destOrd="0" parTransId="{F0FF71D6-F076-4FA9-AB61-ED99E61EB59C}" sibTransId="{F2A25F9D-87CE-43DA-AE6F-FF4EA9DF1D0B}"/>
    <dgm:cxn modelId="{82C46959-FA9F-7A4F-9709-F82F22917AAF}" type="presOf" srcId="{CF22276B-F984-4B7E-8CB5-CBD0AFE748CA}" destId="{A22469B4-A41B-1C44-B6E8-D80EFEAF5D9D}" srcOrd="0" destOrd="0" presId="urn:microsoft.com/office/officeart/2008/layout/LinedList"/>
    <dgm:cxn modelId="{6EB897B8-913F-4A65-830D-B39BC3CAA51C}" srcId="{60449EF0-1C39-4386-8AAD-47C0C41FA01F}" destId="{A4059C29-A00C-4A55-BBE9-C46A8A978B44}" srcOrd="0" destOrd="0" parTransId="{309BABC8-F24C-4D2E-8C5E-ADDB3BEF415D}" sibTransId="{67EC0647-76A4-4FBB-9F97-A9C93ADA5250}"/>
    <dgm:cxn modelId="{6AA7B8BC-2268-9C45-A6A5-354127CD8A7E}" type="presOf" srcId="{60449EF0-1C39-4386-8AAD-47C0C41FA01F}" destId="{91A33C16-F69D-7942-808D-CBB4E9BF88D7}" srcOrd="0" destOrd="0" presId="urn:microsoft.com/office/officeart/2008/layout/LinedList"/>
    <dgm:cxn modelId="{CA458ED1-2B8D-9B4B-B346-B9007A8C8910}" type="presOf" srcId="{BF54BEC6-150D-4487-97E0-C09F4CF2646E}" destId="{9CF8DF67-45E1-0A4E-AA6C-1A07C02573E8}" srcOrd="0" destOrd="0" presId="urn:microsoft.com/office/officeart/2008/layout/LinedList"/>
    <dgm:cxn modelId="{6F8771E5-F575-614D-B927-85072DA7C33C}" type="presOf" srcId="{A4059C29-A00C-4A55-BBE9-C46A8A978B44}" destId="{3DED07E0-4A88-DA45-BF0B-5C357AEB6ED1}" srcOrd="0" destOrd="0" presId="urn:microsoft.com/office/officeart/2008/layout/LinedList"/>
    <dgm:cxn modelId="{C5378DEF-9D1F-401C-86D4-1B7726D0F5CA}" srcId="{60449EF0-1C39-4386-8AAD-47C0C41FA01F}" destId="{BF54BEC6-150D-4487-97E0-C09F4CF2646E}" srcOrd="2" destOrd="0" parTransId="{945648CF-AE3E-41B0-AF5E-CB027DF531DB}" sibTransId="{E6B54DDA-A37C-4206-B8A8-3A9FB1898026}"/>
    <dgm:cxn modelId="{9D010665-DEB3-164B-A745-E9C24FEDA5F5}" type="presParOf" srcId="{91A33C16-F69D-7942-808D-CBB4E9BF88D7}" destId="{0331F922-F897-974D-B74D-754AC935CE1C}" srcOrd="0" destOrd="0" presId="urn:microsoft.com/office/officeart/2008/layout/LinedList"/>
    <dgm:cxn modelId="{1B8635AF-0711-F94B-9820-9DFAFB5A951A}" type="presParOf" srcId="{91A33C16-F69D-7942-808D-CBB4E9BF88D7}" destId="{1F15B3FE-2F11-C64C-8779-875A95E71027}" srcOrd="1" destOrd="0" presId="urn:microsoft.com/office/officeart/2008/layout/LinedList"/>
    <dgm:cxn modelId="{74227044-B97B-5147-88FD-78AE6337E284}" type="presParOf" srcId="{1F15B3FE-2F11-C64C-8779-875A95E71027}" destId="{3DED07E0-4A88-DA45-BF0B-5C357AEB6ED1}" srcOrd="0" destOrd="0" presId="urn:microsoft.com/office/officeart/2008/layout/LinedList"/>
    <dgm:cxn modelId="{157A14F2-A651-E947-B7C2-6B1AD6B3933B}" type="presParOf" srcId="{1F15B3FE-2F11-C64C-8779-875A95E71027}" destId="{9627291A-71B3-1F40-AB6B-32146D22B776}" srcOrd="1" destOrd="0" presId="urn:microsoft.com/office/officeart/2008/layout/LinedList"/>
    <dgm:cxn modelId="{DE6079BE-5F46-584E-9DED-A071C866BD49}" type="presParOf" srcId="{91A33C16-F69D-7942-808D-CBB4E9BF88D7}" destId="{4B854135-B05E-C045-8E0D-ACDCB3FA66D2}" srcOrd="2" destOrd="0" presId="urn:microsoft.com/office/officeart/2008/layout/LinedList"/>
    <dgm:cxn modelId="{CB9BACFC-93EC-9A47-A71B-59D61F9BC894}" type="presParOf" srcId="{91A33C16-F69D-7942-808D-CBB4E9BF88D7}" destId="{2EFA0482-949A-1149-AB9A-CEB99DB7AF40}" srcOrd="3" destOrd="0" presId="urn:microsoft.com/office/officeart/2008/layout/LinedList"/>
    <dgm:cxn modelId="{BCC488E9-BDA4-8946-AC96-9A9C7F903859}" type="presParOf" srcId="{2EFA0482-949A-1149-AB9A-CEB99DB7AF40}" destId="{A22469B4-A41B-1C44-B6E8-D80EFEAF5D9D}" srcOrd="0" destOrd="0" presId="urn:microsoft.com/office/officeart/2008/layout/LinedList"/>
    <dgm:cxn modelId="{EB778E89-8878-FB44-91C5-0E7AD6E0FE04}" type="presParOf" srcId="{2EFA0482-949A-1149-AB9A-CEB99DB7AF40}" destId="{A2143DCC-8944-1B42-8362-F93B80A3AF05}" srcOrd="1" destOrd="0" presId="urn:microsoft.com/office/officeart/2008/layout/LinedList"/>
    <dgm:cxn modelId="{B16B5C1B-D227-994F-B5C9-451267A58898}" type="presParOf" srcId="{91A33C16-F69D-7942-808D-CBB4E9BF88D7}" destId="{9937F172-1BDA-CF42-8240-48888E55ADC0}" srcOrd="4" destOrd="0" presId="urn:microsoft.com/office/officeart/2008/layout/LinedList"/>
    <dgm:cxn modelId="{D56E6494-D69B-AC42-A1A2-DA79E48C76F7}" type="presParOf" srcId="{91A33C16-F69D-7942-808D-CBB4E9BF88D7}" destId="{70F0AA97-D205-4D4B-9701-A3FE4A12DFB4}" srcOrd="5" destOrd="0" presId="urn:microsoft.com/office/officeart/2008/layout/LinedList"/>
    <dgm:cxn modelId="{1EFD7D00-4E3A-284D-9018-3DD4DB87B51F}" type="presParOf" srcId="{70F0AA97-D205-4D4B-9701-A3FE4A12DFB4}" destId="{9CF8DF67-45E1-0A4E-AA6C-1A07C02573E8}" srcOrd="0" destOrd="0" presId="urn:microsoft.com/office/officeart/2008/layout/LinedList"/>
    <dgm:cxn modelId="{2E6BD96B-25A5-3840-87CD-810794F9681A}" type="presParOf" srcId="{70F0AA97-D205-4D4B-9701-A3FE4A12DFB4}" destId="{7F236039-B1E9-1647-AD59-1861692F6D7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447F67-D08F-4478-A455-F2F2221D8404}"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1F40BD72-3AC8-424C-86FA-396B5BD57A22}">
      <dgm:prSet/>
      <dgm:spPr/>
      <dgm:t>
        <a:bodyPr/>
        <a:lstStyle/>
        <a:p>
          <a:r>
            <a:rPr lang="en-US" dirty="0"/>
            <a:t>Ask</a:t>
          </a:r>
        </a:p>
      </dgm:t>
    </dgm:pt>
    <dgm:pt modelId="{7FAAB107-98D7-4227-A1D8-94CCE31E1AB5}" type="parTrans" cxnId="{20496786-E596-42C1-BBE9-3F970D04C202}">
      <dgm:prSet/>
      <dgm:spPr/>
      <dgm:t>
        <a:bodyPr/>
        <a:lstStyle/>
        <a:p>
          <a:endParaRPr lang="en-US"/>
        </a:p>
      </dgm:t>
    </dgm:pt>
    <dgm:pt modelId="{3286C0AF-442C-4354-A8CC-4FC603AFC189}" type="sibTrans" cxnId="{20496786-E596-42C1-BBE9-3F970D04C202}">
      <dgm:prSet/>
      <dgm:spPr/>
      <dgm:t>
        <a:bodyPr/>
        <a:lstStyle/>
        <a:p>
          <a:endParaRPr lang="en-US"/>
        </a:p>
      </dgm:t>
    </dgm:pt>
    <dgm:pt modelId="{F4D8281F-8D70-49F4-B7C6-32E81FE659E1}">
      <dgm:prSet custT="1"/>
      <dgm:spPr/>
      <dgm:t>
        <a:bodyPr/>
        <a:lstStyle/>
        <a:p>
          <a:r>
            <a:rPr lang="en-US" sz="2400"/>
            <a:t>Ask students to think about the poem’s title and why the author made this the title of the poem.</a:t>
          </a:r>
          <a:endParaRPr lang="en-US" sz="2400" dirty="0"/>
        </a:p>
      </dgm:t>
    </dgm:pt>
    <dgm:pt modelId="{FDEA044B-A43E-49C2-ADA2-1B9FF2A45A11}" type="parTrans" cxnId="{02B05705-480B-4F84-8450-3D313E7E1180}">
      <dgm:prSet/>
      <dgm:spPr/>
      <dgm:t>
        <a:bodyPr/>
        <a:lstStyle/>
        <a:p>
          <a:endParaRPr lang="en-US"/>
        </a:p>
      </dgm:t>
    </dgm:pt>
    <dgm:pt modelId="{1AED4D6E-7EB0-4930-A3BA-218A38DF85F4}" type="sibTrans" cxnId="{02B05705-480B-4F84-8450-3D313E7E1180}">
      <dgm:prSet/>
      <dgm:spPr/>
      <dgm:t>
        <a:bodyPr/>
        <a:lstStyle/>
        <a:p>
          <a:endParaRPr lang="en-US"/>
        </a:p>
      </dgm:t>
    </dgm:pt>
    <dgm:pt modelId="{2E1F80BE-3610-422F-A936-AAA3018F3F39}">
      <dgm:prSet/>
      <dgm:spPr/>
      <dgm:t>
        <a:bodyPr/>
        <a:lstStyle/>
        <a:p>
          <a:r>
            <a:rPr lang="en-US"/>
            <a:t>Tell</a:t>
          </a:r>
        </a:p>
      </dgm:t>
    </dgm:pt>
    <dgm:pt modelId="{5172874C-1B45-4AC8-BBF9-F2018E1E9DEF}" type="parTrans" cxnId="{A397C0A0-9232-43DE-9964-A858CC6B0F6F}">
      <dgm:prSet/>
      <dgm:spPr/>
      <dgm:t>
        <a:bodyPr/>
        <a:lstStyle/>
        <a:p>
          <a:endParaRPr lang="en-US"/>
        </a:p>
      </dgm:t>
    </dgm:pt>
    <dgm:pt modelId="{FF2DCC7C-B0D8-4360-AF4E-7EB6913BD288}" type="sibTrans" cxnId="{A397C0A0-9232-43DE-9964-A858CC6B0F6F}">
      <dgm:prSet/>
      <dgm:spPr/>
      <dgm:t>
        <a:bodyPr/>
        <a:lstStyle/>
        <a:p>
          <a:endParaRPr lang="en-US"/>
        </a:p>
      </dgm:t>
    </dgm:pt>
    <dgm:pt modelId="{8EAC6A11-C2A0-42C2-AE52-7ACB1FFB9233}">
      <dgm:prSet custT="1"/>
      <dgm:spPr/>
      <dgm:t>
        <a:bodyPr/>
        <a:lstStyle/>
        <a:p>
          <a:r>
            <a:rPr lang="en-US" sz="2000"/>
            <a:t>Tell the students to listen for the ways that the English language is a barrier or obstacle for Ha, what she does about it, and how it makes her feel.</a:t>
          </a:r>
          <a:endParaRPr lang="en-US" sz="2000" dirty="0"/>
        </a:p>
      </dgm:t>
    </dgm:pt>
    <dgm:pt modelId="{9292ED6F-B3EF-406F-8D85-60E943F22370}" type="parTrans" cxnId="{1D708C26-2E5E-43EF-8795-2D8DB4330096}">
      <dgm:prSet/>
      <dgm:spPr/>
      <dgm:t>
        <a:bodyPr/>
        <a:lstStyle/>
        <a:p>
          <a:endParaRPr lang="en-US"/>
        </a:p>
      </dgm:t>
    </dgm:pt>
    <dgm:pt modelId="{B1386951-D309-4F8F-B599-43A158F0B537}" type="sibTrans" cxnId="{1D708C26-2E5E-43EF-8795-2D8DB4330096}">
      <dgm:prSet/>
      <dgm:spPr/>
      <dgm:t>
        <a:bodyPr/>
        <a:lstStyle/>
        <a:p>
          <a:endParaRPr lang="en-US"/>
        </a:p>
      </dgm:t>
    </dgm:pt>
    <dgm:pt modelId="{B86E0342-18F8-4D0A-AAD9-394EC7082704}">
      <dgm:prSet/>
      <dgm:spPr/>
      <dgm:t>
        <a:bodyPr/>
        <a:lstStyle/>
        <a:p>
          <a:r>
            <a:rPr lang="en-US" dirty="0"/>
            <a:t>Wonder</a:t>
          </a:r>
        </a:p>
      </dgm:t>
    </dgm:pt>
    <dgm:pt modelId="{A44018D6-52CA-4FAC-A4F6-17BFDB158C95}" type="parTrans" cxnId="{C7ABFD6B-4D03-4033-A6A2-90D700C60BFD}">
      <dgm:prSet/>
      <dgm:spPr/>
      <dgm:t>
        <a:bodyPr/>
        <a:lstStyle/>
        <a:p>
          <a:endParaRPr lang="en-US"/>
        </a:p>
      </dgm:t>
    </dgm:pt>
    <dgm:pt modelId="{DB396DF2-54DE-42C2-A2D6-9FD4F12DC8A8}" type="sibTrans" cxnId="{C7ABFD6B-4D03-4033-A6A2-90D700C60BFD}">
      <dgm:prSet/>
      <dgm:spPr/>
      <dgm:t>
        <a:bodyPr/>
        <a:lstStyle/>
        <a:p>
          <a:endParaRPr lang="en-US"/>
        </a:p>
      </dgm:t>
    </dgm:pt>
    <dgm:pt modelId="{E297B8FE-9BC0-4163-B38D-62132BA467C1}">
      <dgm:prSet/>
      <dgm:spPr/>
      <dgm:t>
        <a:bodyPr/>
        <a:lstStyle/>
        <a:p>
          <a:r>
            <a:rPr lang="en-US" dirty="0"/>
            <a:t>Ask the students to put themselves in Ha’s shoes and think about how they would feel in this situation. </a:t>
          </a:r>
        </a:p>
      </dgm:t>
    </dgm:pt>
    <dgm:pt modelId="{B43C4BE4-4972-4C12-8C0C-8E1C8901E046}" type="parTrans" cxnId="{93B322C4-8577-4E33-B531-D299A693D5B3}">
      <dgm:prSet/>
      <dgm:spPr/>
      <dgm:t>
        <a:bodyPr/>
        <a:lstStyle/>
        <a:p>
          <a:endParaRPr lang="en-US"/>
        </a:p>
      </dgm:t>
    </dgm:pt>
    <dgm:pt modelId="{812193AA-175A-4DDA-890D-83880C75525F}" type="sibTrans" cxnId="{93B322C4-8577-4E33-B531-D299A693D5B3}">
      <dgm:prSet/>
      <dgm:spPr/>
      <dgm:t>
        <a:bodyPr/>
        <a:lstStyle/>
        <a:p>
          <a:endParaRPr lang="en-US"/>
        </a:p>
      </dgm:t>
    </dgm:pt>
    <dgm:pt modelId="{DAD236FF-E808-0948-868A-72DA9CC4AEEB}" type="pres">
      <dgm:prSet presAssocID="{3D447F67-D08F-4478-A455-F2F2221D8404}" presName="Name0" presStyleCnt="0">
        <dgm:presLayoutVars>
          <dgm:dir/>
          <dgm:animLvl val="lvl"/>
          <dgm:resizeHandles val="exact"/>
        </dgm:presLayoutVars>
      </dgm:prSet>
      <dgm:spPr/>
    </dgm:pt>
    <dgm:pt modelId="{C43D3AB3-CF4D-BC4D-AD67-1B85133212FE}" type="pres">
      <dgm:prSet presAssocID="{1F40BD72-3AC8-424C-86FA-396B5BD57A22}" presName="linNode" presStyleCnt="0"/>
      <dgm:spPr/>
    </dgm:pt>
    <dgm:pt modelId="{1F97D6DD-51EF-654A-BA1E-56AF1DC1B94F}" type="pres">
      <dgm:prSet presAssocID="{1F40BD72-3AC8-424C-86FA-396B5BD57A22}" presName="parentText" presStyleLbl="solidFgAcc1" presStyleIdx="0" presStyleCnt="3">
        <dgm:presLayoutVars>
          <dgm:chMax val="1"/>
          <dgm:bulletEnabled/>
        </dgm:presLayoutVars>
      </dgm:prSet>
      <dgm:spPr/>
    </dgm:pt>
    <dgm:pt modelId="{2348AA2C-0C33-BE47-B07F-F8C1AB884D99}" type="pres">
      <dgm:prSet presAssocID="{1F40BD72-3AC8-424C-86FA-396B5BD57A22}" presName="descendantText" presStyleLbl="alignNode1" presStyleIdx="0" presStyleCnt="3">
        <dgm:presLayoutVars>
          <dgm:bulletEnabled/>
        </dgm:presLayoutVars>
      </dgm:prSet>
      <dgm:spPr/>
    </dgm:pt>
    <dgm:pt modelId="{3E032DC1-5F5F-C342-A32B-5802D36A06B2}" type="pres">
      <dgm:prSet presAssocID="{3286C0AF-442C-4354-A8CC-4FC603AFC189}" presName="sp" presStyleCnt="0"/>
      <dgm:spPr/>
    </dgm:pt>
    <dgm:pt modelId="{319FFF94-FF10-104F-A6F3-330BD7693236}" type="pres">
      <dgm:prSet presAssocID="{2E1F80BE-3610-422F-A936-AAA3018F3F39}" presName="linNode" presStyleCnt="0"/>
      <dgm:spPr/>
    </dgm:pt>
    <dgm:pt modelId="{64A7C8AE-8C89-F241-8988-D17A127703BE}" type="pres">
      <dgm:prSet presAssocID="{2E1F80BE-3610-422F-A936-AAA3018F3F39}" presName="parentText" presStyleLbl="solidFgAcc1" presStyleIdx="1" presStyleCnt="3">
        <dgm:presLayoutVars>
          <dgm:chMax val="1"/>
          <dgm:bulletEnabled/>
        </dgm:presLayoutVars>
      </dgm:prSet>
      <dgm:spPr/>
    </dgm:pt>
    <dgm:pt modelId="{4D9E7CBA-B7D4-D74B-8E9B-FAAA819CDC84}" type="pres">
      <dgm:prSet presAssocID="{2E1F80BE-3610-422F-A936-AAA3018F3F39}" presName="descendantText" presStyleLbl="alignNode1" presStyleIdx="1" presStyleCnt="3">
        <dgm:presLayoutVars>
          <dgm:bulletEnabled/>
        </dgm:presLayoutVars>
      </dgm:prSet>
      <dgm:spPr/>
    </dgm:pt>
    <dgm:pt modelId="{C8E02869-25B6-8049-8D75-2D4C509BEF76}" type="pres">
      <dgm:prSet presAssocID="{FF2DCC7C-B0D8-4360-AF4E-7EB6913BD288}" presName="sp" presStyleCnt="0"/>
      <dgm:spPr/>
    </dgm:pt>
    <dgm:pt modelId="{2C4D9D18-8B15-3A4E-A567-BCE108687EF9}" type="pres">
      <dgm:prSet presAssocID="{B86E0342-18F8-4D0A-AAD9-394EC7082704}" presName="linNode" presStyleCnt="0"/>
      <dgm:spPr/>
    </dgm:pt>
    <dgm:pt modelId="{B35239ED-03EF-8F41-AF2E-F44B14C7CCD0}" type="pres">
      <dgm:prSet presAssocID="{B86E0342-18F8-4D0A-AAD9-394EC7082704}" presName="parentText" presStyleLbl="solidFgAcc1" presStyleIdx="2" presStyleCnt="3">
        <dgm:presLayoutVars>
          <dgm:chMax val="1"/>
          <dgm:bulletEnabled/>
        </dgm:presLayoutVars>
      </dgm:prSet>
      <dgm:spPr/>
    </dgm:pt>
    <dgm:pt modelId="{4E0DFAFB-5564-614F-B1B6-B4A05031AC6D}" type="pres">
      <dgm:prSet presAssocID="{B86E0342-18F8-4D0A-AAD9-394EC7082704}" presName="descendantText" presStyleLbl="alignNode1" presStyleIdx="2" presStyleCnt="3">
        <dgm:presLayoutVars>
          <dgm:bulletEnabled/>
        </dgm:presLayoutVars>
      </dgm:prSet>
      <dgm:spPr/>
    </dgm:pt>
  </dgm:ptLst>
  <dgm:cxnLst>
    <dgm:cxn modelId="{8D524F01-C490-5142-B353-EC33D3DF9ED9}" type="presOf" srcId="{B86E0342-18F8-4D0A-AAD9-394EC7082704}" destId="{B35239ED-03EF-8F41-AF2E-F44B14C7CCD0}" srcOrd="0" destOrd="0" presId="urn:microsoft.com/office/officeart/2016/7/layout/VerticalHollowActionList"/>
    <dgm:cxn modelId="{06E28F04-0AC3-E548-B741-AEB20047E8EC}" type="presOf" srcId="{F4D8281F-8D70-49F4-B7C6-32E81FE659E1}" destId="{2348AA2C-0C33-BE47-B07F-F8C1AB884D99}" srcOrd="0" destOrd="0" presId="urn:microsoft.com/office/officeart/2016/7/layout/VerticalHollowActionList"/>
    <dgm:cxn modelId="{02B05705-480B-4F84-8450-3D313E7E1180}" srcId="{1F40BD72-3AC8-424C-86FA-396B5BD57A22}" destId="{F4D8281F-8D70-49F4-B7C6-32E81FE659E1}" srcOrd="0" destOrd="0" parTransId="{FDEA044B-A43E-49C2-ADA2-1B9FF2A45A11}" sibTransId="{1AED4D6E-7EB0-4930-A3BA-218A38DF85F4}"/>
    <dgm:cxn modelId="{1D708C26-2E5E-43EF-8795-2D8DB4330096}" srcId="{2E1F80BE-3610-422F-A936-AAA3018F3F39}" destId="{8EAC6A11-C2A0-42C2-AE52-7ACB1FFB9233}" srcOrd="0" destOrd="0" parTransId="{9292ED6F-B3EF-406F-8D85-60E943F22370}" sibTransId="{B1386951-D309-4F8F-B599-43A158F0B537}"/>
    <dgm:cxn modelId="{F047713A-F4B6-2349-A947-A390C9993912}" type="presOf" srcId="{8EAC6A11-C2A0-42C2-AE52-7ACB1FFB9233}" destId="{4D9E7CBA-B7D4-D74B-8E9B-FAAA819CDC84}" srcOrd="0" destOrd="0" presId="urn:microsoft.com/office/officeart/2016/7/layout/VerticalHollowActionList"/>
    <dgm:cxn modelId="{8B103B60-1F92-1C4A-B897-7EBC2EC8D03A}" type="presOf" srcId="{2E1F80BE-3610-422F-A936-AAA3018F3F39}" destId="{64A7C8AE-8C89-F241-8988-D17A127703BE}" srcOrd="0" destOrd="0" presId="urn:microsoft.com/office/officeart/2016/7/layout/VerticalHollowActionList"/>
    <dgm:cxn modelId="{3422CF68-B800-A047-874D-2AD4A186F776}" type="presOf" srcId="{E297B8FE-9BC0-4163-B38D-62132BA467C1}" destId="{4E0DFAFB-5564-614F-B1B6-B4A05031AC6D}" srcOrd="0" destOrd="0" presId="urn:microsoft.com/office/officeart/2016/7/layout/VerticalHollowActionList"/>
    <dgm:cxn modelId="{C7ABFD6B-4D03-4033-A6A2-90D700C60BFD}" srcId="{3D447F67-D08F-4478-A455-F2F2221D8404}" destId="{B86E0342-18F8-4D0A-AAD9-394EC7082704}" srcOrd="2" destOrd="0" parTransId="{A44018D6-52CA-4FAC-A4F6-17BFDB158C95}" sibTransId="{DB396DF2-54DE-42C2-A2D6-9FD4F12DC8A8}"/>
    <dgm:cxn modelId="{ACB1167C-AADA-F741-ACA2-C8F662C37C16}" type="presOf" srcId="{3D447F67-D08F-4478-A455-F2F2221D8404}" destId="{DAD236FF-E808-0948-868A-72DA9CC4AEEB}" srcOrd="0" destOrd="0" presId="urn:microsoft.com/office/officeart/2016/7/layout/VerticalHollowActionList"/>
    <dgm:cxn modelId="{20496786-E596-42C1-BBE9-3F970D04C202}" srcId="{3D447F67-D08F-4478-A455-F2F2221D8404}" destId="{1F40BD72-3AC8-424C-86FA-396B5BD57A22}" srcOrd="0" destOrd="0" parTransId="{7FAAB107-98D7-4227-A1D8-94CCE31E1AB5}" sibTransId="{3286C0AF-442C-4354-A8CC-4FC603AFC189}"/>
    <dgm:cxn modelId="{A397C0A0-9232-43DE-9964-A858CC6B0F6F}" srcId="{3D447F67-D08F-4478-A455-F2F2221D8404}" destId="{2E1F80BE-3610-422F-A936-AAA3018F3F39}" srcOrd="1" destOrd="0" parTransId="{5172874C-1B45-4AC8-BBF9-F2018E1E9DEF}" sibTransId="{FF2DCC7C-B0D8-4360-AF4E-7EB6913BD288}"/>
    <dgm:cxn modelId="{FB0676B8-A7C1-0348-B209-01235CDFBD43}" type="presOf" srcId="{1F40BD72-3AC8-424C-86FA-396B5BD57A22}" destId="{1F97D6DD-51EF-654A-BA1E-56AF1DC1B94F}" srcOrd="0" destOrd="0" presId="urn:microsoft.com/office/officeart/2016/7/layout/VerticalHollowActionList"/>
    <dgm:cxn modelId="{93B322C4-8577-4E33-B531-D299A693D5B3}" srcId="{B86E0342-18F8-4D0A-AAD9-394EC7082704}" destId="{E297B8FE-9BC0-4163-B38D-62132BA467C1}" srcOrd="0" destOrd="0" parTransId="{B43C4BE4-4972-4C12-8C0C-8E1C8901E046}" sibTransId="{812193AA-175A-4DDA-890D-83880C75525F}"/>
    <dgm:cxn modelId="{98C22699-9B62-B345-AAA4-902DC5EE7EAD}" type="presParOf" srcId="{DAD236FF-E808-0948-868A-72DA9CC4AEEB}" destId="{C43D3AB3-CF4D-BC4D-AD67-1B85133212FE}" srcOrd="0" destOrd="0" presId="urn:microsoft.com/office/officeart/2016/7/layout/VerticalHollowActionList"/>
    <dgm:cxn modelId="{33D8C6CB-A629-6D4E-BFD8-E71C34031BB2}" type="presParOf" srcId="{C43D3AB3-CF4D-BC4D-AD67-1B85133212FE}" destId="{1F97D6DD-51EF-654A-BA1E-56AF1DC1B94F}" srcOrd="0" destOrd="0" presId="urn:microsoft.com/office/officeart/2016/7/layout/VerticalHollowActionList"/>
    <dgm:cxn modelId="{1B3743F9-ED05-434D-94AB-3F65671E1CA7}" type="presParOf" srcId="{C43D3AB3-CF4D-BC4D-AD67-1B85133212FE}" destId="{2348AA2C-0C33-BE47-B07F-F8C1AB884D99}" srcOrd="1" destOrd="0" presId="urn:microsoft.com/office/officeart/2016/7/layout/VerticalHollowActionList"/>
    <dgm:cxn modelId="{2EFC8322-B99A-B844-9F87-4F295FDA4E3A}" type="presParOf" srcId="{DAD236FF-E808-0948-868A-72DA9CC4AEEB}" destId="{3E032DC1-5F5F-C342-A32B-5802D36A06B2}" srcOrd="1" destOrd="0" presId="urn:microsoft.com/office/officeart/2016/7/layout/VerticalHollowActionList"/>
    <dgm:cxn modelId="{82E3F378-BBA1-5C41-B014-186F7E5DE7A1}" type="presParOf" srcId="{DAD236FF-E808-0948-868A-72DA9CC4AEEB}" destId="{319FFF94-FF10-104F-A6F3-330BD7693236}" srcOrd="2" destOrd="0" presId="urn:microsoft.com/office/officeart/2016/7/layout/VerticalHollowActionList"/>
    <dgm:cxn modelId="{0CC64ABF-2B1A-0C45-8923-1789ECBB98E3}" type="presParOf" srcId="{319FFF94-FF10-104F-A6F3-330BD7693236}" destId="{64A7C8AE-8C89-F241-8988-D17A127703BE}" srcOrd="0" destOrd="0" presId="urn:microsoft.com/office/officeart/2016/7/layout/VerticalHollowActionList"/>
    <dgm:cxn modelId="{D1A7E9B7-AC70-E74C-AF84-E49AC763A97A}" type="presParOf" srcId="{319FFF94-FF10-104F-A6F3-330BD7693236}" destId="{4D9E7CBA-B7D4-D74B-8E9B-FAAA819CDC84}" srcOrd="1" destOrd="0" presId="urn:microsoft.com/office/officeart/2016/7/layout/VerticalHollowActionList"/>
    <dgm:cxn modelId="{A27323AB-21DD-C249-B68D-D82B95098D85}" type="presParOf" srcId="{DAD236FF-E808-0948-868A-72DA9CC4AEEB}" destId="{C8E02869-25B6-8049-8D75-2D4C509BEF76}" srcOrd="3" destOrd="0" presId="urn:microsoft.com/office/officeart/2016/7/layout/VerticalHollowActionList"/>
    <dgm:cxn modelId="{E56F630C-45CB-9849-A0E6-C3C87B6B2DA9}" type="presParOf" srcId="{DAD236FF-E808-0948-868A-72DA9CC4AEEB}" destId="{2C4D9D18-8B15-3A4E-A567-BCE108687EF9}" srcOrd="4" destOrd="0" presId="urn:microsoft.com/office/officeart/2016/7/layout/VerticalHollowActionList"/>
    <dgm:cxn modelId="{2B54A8B9-742F-2E4B-8D21-F8E498AFAF08}" type="presParOf" srcId="{2C4D9D18-8B15-3A4E-A567-BCE108687EF9}" destId="{B35239ED-03EF-8F41-AF2E-F44B14C7CCD0}" srcOrd="0" destOrd="0" presId="urn:microsoft.com/office/officeart/2016/7/layout/VerticalHollowActionList"/>
    <dgm:cxn modelId="{DD962FEF-539A-F248-B59E-1FAB14FFB66A}" type="presParOf" srcId="{2C4D9D18-8B15-3A4E-A567-BCE108687EF9}" destId="{4E0DFAFB-5564-614F-B1B6-B4A05031AC6D}"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1F922-F897-974D-B74D-754AC935CE1C}">
      <dsp:nvSpPr>
        <dsp:cNvPr id="0" name=""/>
        <dsp:cNvSpPr/>
      </dsp:nvSpPr>
      <dsp:spPr>
        <a:xfrm>
          <a:off x="0" y="2554"/>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ED07E0-4A88-DA45-BF0B-5C357AEB6ED1}">
      <dsp:nvSpPr>
        <dsp:cNvPr id="0" name=""/>
        <dsp:cNvSpPr/>
      </dsp:nvSpPr>
      <dsp:spPr>
        <a:xfrm>
          <a:off x="0" y="2554"/>
          <a:ext cx="5906181" cy="1741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Grades K-8 mini-lesson on being “other”</a:t>
          </a:r>
          <a:br>
            <a:rPr lang="en-US" sz="3700" kern="1200" dirty="0"/>
          </a:br>
          <a:endParaRPr lang="en-US" sz="3700" kern="1200" dirty="0"/>
        </a:p>
      </dsp:txBody>
      <dsp:txXfrm>
        <a:off x="0" y="2554"/>
        <a:ext cx="5906181" cy="1741869"/>
      </dsp:txXfrm>
    </dsp:sp>
    <dsp:sp modelId="{4B854135-B05E-C045-8E0D-ACDCB3FA66D2}">
      <dsp:nvSpPr>
        <dsp:cNvPr id="0" name=""/>
        <dsp:cNvSpPr/>
      </dsp:nvSpPr>
      <dsp:spPr>
        <a:xfrm>
          <a:off x="0" y="1744424"/>
          <a:ext cx="5906181" cy="0"/>
        </a:xfrm>
        <a:prstGeom prst="line">
          <a:avLst/>
        </a:prstGeom>
        <a:solidFill>
          <a:schemeClr val="accent2">
            <a:hueOff val="747501"/>
            <a:satOff val="-209"/>
            <a:lumOff val="3529"/>
            <a:alphaOff val="0"/>
          </a:schemeClr>
        </a:solidFill>
        <a:ln w="12700" cap="flat" cmpd="sng" algn="ctr">
          <a:solidFill>
            <a:schemeClr val="accent2">
              <a:hueOff val="747501"/>
              <a:satOff val="-209"/>
              <a:lumOff val="35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2469B4-A41B-1C44-B6E8-D80EFEAF5D9D}">
      <dsp:nvSpPr>
        <dsp:cNvPr id="0" name=""/>
        <dsp:cNvSpPr/>
      </dsp:nvSpPr>
      <dsp:spPr>
        <a:xfrm>
          <a:off x="0" y="1744424"/>
          <a:ext cx="5906181" cy="1741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Grades 9-16 mini-lesson on different perspectives on Vietnam</a:t>
          </a:r>
        </a:p>
      </dsp:txBody>
      <dsp:txXfrm>
        <a:off x="0" y="1744424"/>
        <a:ext cx="5906181" cy="1741869"/>
      </dsp:txXfrm>
    </dsp:sp>
    <dsp:sp modelId="{9937F172-1BDA-CF42-8240-48888E55ADC0}">
      <dsp:nvSpPr>
        <dsp:cNvPr id="0" name=""/>
        <dsp:cNvSpPr/>
      </dsp:nvSpPr>
      <dsp:spPr>
        <a:xfrm>
          <a:off x="0" y="3486293"/>
          <a:ext cx="5906181" cy="0"/>
        </a:xfrm>
        <a:prstGeom prst="line">
          <a:avLst/>
        </a:prstGeom>
        <a:solidFill>
          <a:schemeClr val="accent2">
            <a:hueOff val="1495001"/>
            <a:satOff val="-418"/>
            <a:lumOff val="7058"/>
            <a:alphaOff val="0"/>
          </a:schemeClr>
        </a:solidFill>
        <a:ln w="12700" cap="flat" cmpd="sng" algn="ctr">
          <a:solidFill>
            <a:schemeClr val="accent2">
              <a:hueOff val="1495001"/>
              <a:satOff val="-418"/>
              <a:lumOff val="70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8DF67-45E1-0A4E-AA6C-1A07C02573E8}">
      <dsp:nvSpPr>
        <dsp:cNvPr id="0" name=""/>
        <dsp:cNvSpPr/>
      </dsp:nvSpPr>
      <dsp:spPr>
        <a:xfrm>
          <a:off x="0" y="3486293"/>
          <a:ext cx="5906181" cy="1741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Grades 9-16 analysis of poems through themes, terms, and quotes</a:t>
          </a:r>
        </a:p>
      </dsp:txBody>
      <dsp:txXfrm>
        <a:off x="0" y="3486293"/>
        <a:ext cx="5906181" cy="17418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8AA2C-0C33-BE47-B07F-F8C1AB884D99}">
      <dsp:nvSpPr>
        <dsp:cNvPr id="0" name=""/>
        <dsp:cNvSpPr/>
      </dsp:nvSpPr>
      <dsp:spPr>
        <a:xfrm>
          <a:off x="1181236" y="1634"/>
          <a:ext cx="4724944" cy="167546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677" tIns="425568" rIns="91677" bIns="425568" numCol="1" spcCol="1270" anchor="ctr" anchorCtr="0">
          <a:noAutofit/>
        </a:bodyPr>
        <a:lstStyle/>
        <a:p>
          <a:pPr marL="0" lvl="0" indent="0" algn="l" defTabSz="1066800">
            <a:lnSpc>
              <a:spcPct val="90000"/>
            </a:lnSpc>
            <a:spcBef>
              <a:spcPct val="0"/>
            </a:spcBef>
            <a:spcAft>
              <a:spcPct val="35000"/>
            </a:spcAft>
            <a:buNone/>
          </a:pPr>
          <a:r>
            <a:rPr lang="en-US" sz="2400" kern="1200"/>
            <a:t>Ask students to think about the poem’s title and why the author made this the title of the poem.</a:t>
          </a:r>
          <a:endParaRPr lang="en-US" sz="2400" kern="1200" dirty="0"/>
        </a:p>
      </dsp:txBody>
      <dsp:txXfrm>
        <a:off x="1181236" y="1634"/>
        <a:ext cx="4724944" cy="1675464"/>
      </dsp:txXfrm>
    </dsp:sp>
    <dsp:sp modelId="{1F97D6DD-51EF-654A-BA1E-56AF1DC1B94F}">
      <dsp:nvSpPr>
        <dsp:cNvPr id="0" name=""/>
        <dsp:cNvSpPr/>
      </dsp:nvSpPr>
      <dsp:spPr>
        <a:xfrm>
          <a:off x="0" y="1634"/>
          <a:ext cx="1181236" cy="1675464"/>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07" tIns="165499" rIns="62507" bIns="165499" numCol="1" spcCol="1270" anchor="ctr" anchorCtr="0">
          <a:noAutofit/>
        </a:bodyPr>
        <a:lstStyle/>
        <a:p>
          <a:pPr marL="0" lvl="0" indent="0" algn="ctr" defTabSz="1155700">
            <a:lnSpc>
              <a:spcPct val="90000"/>
            </a:lnSpc>
            <a:spcBef>
              <a:spcPct val="0"/>
            </a:spcBef>
            <a:spcAft>
              <a:spcPct val="35000"/>
            </a:spcAft>
            <a:buNone/>
          </a:pPr>
          <a:r>
            <a:rPr lang="en-US" sz="2600" kern="1200" dirty="0"/>
            <a:t>Ask</a:t>
          </a:r>
        </a:p>
      </dsp:txBody>
      <dsp:txXfrm>
        <a:off x="0" y="1634"/>
        <a:ext cx="1181236" cy="1675464"/>
      </dsp:txXfrm>
    </dsp:sp>
    <dsp:sp modelId="{4D9E7CBA-B7D4-D74B-8E9B-FAAA819CDC84}">
      <dsp:nvSpPr>
        <dsp:cNvPr id="0" name=""/>
        <dsp:cNvSpPr/>
      </dsp:nvSpPr>
      <dsp:spPr>
        <a:xfrm>
          <a:off x="1181236" y="1777626"/>
          <a:ext cx="4724944" cy="167546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677" tIns="425568" rIns="91677" bIns="425568" numCol="1" spcCol="1270" anchor="ctr" anchorCtr="0">
          <a:noAutofit/>
        </a:bodyPr>
        <a:lstStyle/>
        <a:p>
          <a:pPr marL="0" lvl="0" indent="0" algn="l" defTabSz="889000">
            <a:lnSpc>
              <a:spcPct val="90000"/>
            </a:lnSpc>
            <a:spcBef>
              <a:spcPct val="0"/>
            </a:spcBef>
            <a:spcAft>
              <a:spcPct val="35000"/>
            </a:spcAft>
            <a:buNone/>
          </a:pPr>
          <a:r>
            <a:rPr lang="en-US" sz="2000" kern="1200"/>
            <a:t>Tell the students to listen for the ways that the English language is a barrier or obstacle for Ha, what she does about it, and how it makes her feel.</a:t>
          </a:r>
          <a:endParaRPr lang="en-US" sz="2000" kern="1200" dirty="0"/>
        </a:p>
      </dsp:txBody>
      <dsp:txXfrm>
        <a:off x="1181236" y="1777626"/>
        <a:ext cx="4724944" cy="1675464"/>
      </dsp:txXfrm>
    </dsp:sp>
    <dsp:sp modelId="{64A7C8AE-8C89-F241-8988-D17A127703BE}">
      <dsp:nvSpPr>
        <dsp:cNvPr id="0" name=""/>
        <dsp:cNvSpPr/>
      </dsp:nvSpPr>
      <dsp:spPr>
        <a:xfrm>
          <a:off x="0" y="1777626"/>
          <a:ext cx="1181236" cy="1675464"/>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07" tIns="165499" rIns="62507" bIns="165499" numCol="1" spcCol="1270" anchor="ctr" anchorCtr="0">
          <a:noAutofit/>
        </a:bodyPr>
        <a:lstStyle/>
        <a:p>
          <a:pPr marL="0" lvl="0" indent="0" algn="ctr" defTabSz="1155700">
            <a:lnSpc>
              <a:spcPct val="90000"/>
            </a:lnSpc>
            <a:spcBef>
              <a:spcPct val="0"/>
            </a:spcBef>
            <a:spcAft>
              <a:spcPct val="35000"/>
            </a:spcAft>
            <a:buNone/>
          </a:pPr>
          <a:r>
            <a:rPr lang="en-US" sz="2600" kern="1200"/>
            <a:t>Tell</a:t>
          </a:r>
        </a:p>
      </dsp:txBody>
      <dsp:txXfrm>
        <a:off x="0" y="1777626"/>
        <a:ext cx="1181236" cy="1675464"/>
      </dsp:txXfrm>
    </dsp:sp>
    <dsp:sp modelId="{4E0DFAFB-5564-614F-B1B6-B4A05031AC6D}">
      <dsp:nvSpPr>
        <dsp:cNvPr id="0" name=""/>
        <dsp:cNvSpPr/>
      </dsp:nvSpPr>
      <dsp:spPr>
        <a:xfrm>
          <a:off x="1181236" y="3553619"/>
          <a:ext cx="4724944" cy="167546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677" tIns="425568" rIns="91677" bIns="425568" numCol="1" spcCol="1270" anchor="ctr" anchorCtr="0">
          <a:noAutofit/>
        </a:bodyPr>
        <a:lstStyle/>
        <a:p>
          <a:pPr marL="0" lvl="0" indent="0" algn="l" defTabSz="933450">
            <a:lnSpc>
              <a:spcPct val="90000"/>
            </a:lnSpc>
            <a:spcBef>
              <a:spcPct val="0"/>
            </a:spcBef>
            <a:spcAft>
              <a:spcPct val="35000"/>
            </a:spcAft>
            <a:buNone/>
          </a:pPr>
          <a:r>
            <a:rPr lang="en-US" sz="2100" kern="1200" dirty="0"/>
            <a:t>Ask the students to put themselves in Ha’s shoes and think about how they would feel in this situation. </a:t>
          </a:r>
        </a:p>
      </dsp:txBody>
      <dsp:txXfrm>
        <a:off x="1181236" y="3553619"/>
        <a:ext cx="4724944" cy="1675464"/>
      </dsp:txXfrm>
    </dsp:sp>
    <dsp:sp modelId="{B35239ED-03EF-8F41-AF2E-F44B14C7CCD0}">
      <dsp:nvSpPr>
        <dsp:cNvPr id="0" name=""/>
        <dsp:cNvSpPr/>
      </dsp:nvSpPr>
      <dsp:spPr>
        <a:xfrm>
          <a:off x="0" y="3553619"/>
          <a:ext cx="1181236" cy="1675464"/>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07" tIns="165499" rIns="62507" bIns="165499" numCol="1" spcCol="1270" anchor="ctr" anchorCtr="0">
          <a:noAutofit/>
        </a:bodyPr>
        <a:lstStyle/>
        <a:p>
          <a:pPr marL="0" lvl="0" indent="0" algn="ctr" defTabSz="1155700">
            <a:lnSpc>
              <a:spcPct val="90000"/>
            </a:lnSpc>
            <a:spcBef>
              <a:spcPct val="0"/>
            </a:spcBef>
            <a:spcAft>
              <a:spcPct val="35000"/>
            </a:spcAft>
            <a:buNone/>
          </a:pPr>
          <a:r>
            <a:rPr lang="en-US" sz="2600" kern="1200" dirty="0"/>
            <a:t>Wonder</a:t>
          </a:r>
        </a:p>
      </dsp:txBody>
      <dsp:txXfrm>
        <a:off x="0" y="3553619"/>
        <a:ext cx="1181236" cy="167546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3/27/2020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830056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7933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73321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93862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3/27/2020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92587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47764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05427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71949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8465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3/27/2020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293727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3/27/2020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10320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3/27/2020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4628837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2" r:id="rId6"/>
    <p:sldLayoutId id="2147483707" r:id="rId7"/>
    <p:sldLayoutId id="2147483708" r:id="rId8"/>
    <p:sldLayoutId id="2147483709" r:id="rId9"/>
    <p:sldLayoutId id="2147483710" r:id="rId10"/>
    <p:sldLayoutId id="2147483711"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FwnimJ7xSVU" TargetMode="External"/><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amazon.com/gp/video/detail/B00TKN5O4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tif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www.dailymotion.com/video/x6hhhm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6F50EF19-5B29-4010-BB10-9461EEB63B2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6047" r="11434"/>
          <a:stretch/>
        </p:blipFill>
        <p:spPr>
          <a:xfrm>
            <a:off x="4646383" y="10"/>
            <a:ext cx="7545616" cy="6857990"/>
          </a:xfrm>
          <a:prstGeom prst="rect">
            <a:avLst/>
          </a:prstGeom>
        </p:spPr>
      </p:pic>
      <p:sp>
        <p:nvSpPr>
          <p:cNvPr id="13" name="Rectangle 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45F34FC5-34BF-AE45-ABEB-A2E7062ADF24}"/>
              </a:ext>
            </a:extLst>
          </p:cNvPr>
          <p:cNvSpPr>
            <a:spLocks noGrp="1"/>
          </p:cNvSpPr>
          <p:nvPr>
            <p:ph type="ctrTitle"/>
          </p:nvPr>
        </p:nvSpPr>
        <p:spPr>
          <a:xfrm>
            <a:off x="466524" y="1340361"/>
            <a:ext cx="3729162" cy="3341700"/>
          </a:xfrm>
        </p:spPr>
        <p:txBody>
          <a:bodyPr>
            <a:normAutofit/>
          </a:bodyPr>
          <a:lstStyle/>
          <a:p>
            <a:r>
              <a:rPr lang="en-US" sz="3600" dirty="0">
                <a:solidFill>
                  <a:schemeClr val="tx1"/>
                </a:solidFill>
              </a:rPr>
              <a:t>The Vietnam WAR and </a:t>
            </a:r>
            <a:r>
              <a:rPr lang="en-US" sz="3600" i="1" dirty="0">
                <a:solidFill>
                  <a:schemeClr val="tx1"/>
                </a:solidFill>
              </a:rPr>
              <a:t>Inside Out &amp; Back Again</a:t>
            </a:r>
          </a:p>
        </p:txBody>
      </p:sp>
      <p:sp>
        <p:nvSpPr>
          <p:cNvPr id="3" name="Subtitle 2">
            <a:extLst>
              <a:ext uri="{FF2B5EF4-FFF2-40B4-BE49-F238E27FC236}">
                <a16:creationId xmlns:a16="http://schemas.microsoft.com/office/drawing/2014/main" id="{06B7B760-9C9F-DA47-9E10-F26B91F89ABA}"/>
              </a:ext>
            </a:extLst>
          </p:cNvPr>
          <p:cNvSpPr>
            <a:spLocks noGrp="1"/>
          </p:cNvSpPr>
          <p:nvPr>
            <p:ph type="subTitle" idx="1"/>
          </p:nvPr>
        </p:nvSpPr>
        <p:spPr>
          <a:xfrm>
            <a:off x="434284" y="4731476"/>
            <a:ext cx="3793642" cy="1241941"/>
          </a:xfrm>
        </p:spPr>
        <p:txBody>
          <a:bodyPr>
            <a:normAutofit fontScale="92500" lnSpcReduction="20000"/>
          </a:bodyPr>
          <a:lstStyle/>
          <a:p>
            <a:r>
              <a:rPr lang="en-US" b="1" i="1" dirty="0">
                <a:solidFill>
                  <a:schemeClr val="tx1"/>
                </a:solidFill>
              </a:rPr>
              <a:t>EXPLORING THE </a:t>
            </a:r>
          </a:p>
          <a:p>
            <a:r>
              <a:rPr lang="en-US" b="1" i="1" dirty="0">
                <a:solidFill>
                  <a:schemeClr val="tx1"/>
                </a:solidFill>
              </a:rPr>
              <a:t>ASIAN DIASPORA</a:t>
            </a:r>
          </a:p>
          <a:p>
            <a:endParaRPr lang="en-US" dirty="0">
              <a:solidFill>
                <a:schemeClr val="tx1"/>
              </a:solidFill>
            </a:endParaRPr>
          </a:p>
          <a:p>
            <a:r>
              <a:rPr lang="en-US" dirty="0">
                <a:solidFill>
                  <a:schemeClr val="tx1"/>
                </a:solidFill>
              </a:rPr>
              <a:t>October 2, 2019</a:t>
            </a:r>
          </a:p>
          <a:p>
            <a:r>
              <a:rPr lang="en-US" dirty="0">
                <a:solidFill>
                  <a:schemeClr val="tx1"/>
                </a:solidFill>
              </a:rPr>
              <a:t>K-16 Curriculum Workshop</a:t>
            </a:r>
          </a:p>
        </p:txBody>
      </p:sp>
    </p:spTree>
    <p:extLst>
      <p:ext uri="{BB962C8B-B14F-4D97-AF65-F5344CB8AC3E}">
        <p14:creationId xmlns:p14="http://schemas.microsoft.com/office/powerpoint/2010/main" val="79328112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7AC295E-3DBE-0346-A8F3-60B3CD677575}"/>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467752" y="644075"/>
            <a:ext cx="5030762" cy="3446072"/>
          </a:xfrm>
          <a:prstGeom prst="rect">
            <a:avLst/>
          </a:prstGeom>
        </p:spPr>
      </p:pic>
      <p:sp>
        <p:nvSpPr>
          <p:cNvPr id="2" name="Title 1">
            <a:extLst>
              <a:ext uri="{FF2B5EF4-FFF2-40B4-BE49-F238E27FC236}">
                <a16:creationId xmlns:a16="http://schemas.microsoft.com/office/drawing/2014/main" id="{01FCA0FA-B971-2346-A352-6B54D9A7BFB2}"/>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cap="all" spc="-100">
                <a:solidFill>
                  <a:schemeClr val="tx1"/>
                </a:solidFill>
              </a:rPr>
              <a:t>The Fall of Saigon</a:t>
            </a:r>
          </a:p>
        </p:txBody>
      </p:sp>
      <p:pic>
        <p:nvPicPr>
          <p:cNvPr id="10" name="Picture 9">
            <a:extLst>
              <a:ext uri="{FF2B5EF4-FFF2-40B4-BE49-F238E27FC236}">
                <a16:creationId xmlns:a16="http://schemas.microsoft.com/office/drawing/2014/main" id="{A4E0948C-8BF8-304E-8A7F-587E7FA1DC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208" y="643892"/>
            <a:ext cx="4804897" cy="3446072"/>
          </a:xfrm>
          <a:prstGeom prst="rect">
            <a:avLst/>
          </a:prstGeom>
        </p:spPr>
      </p:pic>
    </p:spTree>
    <p:extLst>
      <p:ext uri="{BB962C8B-B14F-4D97-AF65-F5344CB8AC3E}">
        <p14:creationId xmlns:p14="http://schemas.microsoft.com/office/powerpoint/2010/main" val="304060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D2717D83-9C03-6441-8F2C-34627A8CC8A7}"/>
              </a:ext>
            </a:extLst>
          </p:cNvPr>
          <p:cNvSpPr>
            <a:spLocks noGrp="1"/>
          </p:cNvSpPr>
          <p:nvPr>
            <p:ph type="title"/>
          </p:nvPr>
        </p:nvSpPr>
        <p:spPr>
          <a:xfrm>
            <a:off x="573409" y="559477"/>
            <a:ext cx="3765200" cy="5709931"/>
          </a:xfrm>
        </p:spPr>
        <p:txBody>
          <a:bodyPr>
            <a:normAutofit/>
          </a:bodyPr>
          <a:lstStyle/>
          <a:p>
            <a:pPr algn="ctr"/>
            <a:r>
              <a:rPr lang="en-US" dirty="0"/>
              <a:t>Components of this workshop:</a:t>
            </a:r>
          </a:p>
        </p:txBody>
      </p:sp>
      <p:sp>
        <p:nvSpPr>
          <p:cNvPr id="16" name="Rectangle 15">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7" name="Content Placeholder 4">
            <a:extLst>
              <a:ext uri="{FF2B5EF4-FFF2-40B4-BE49-F238E27FC236}">
                <a16:creationId xmlns:a16="http://schemas.microsoft.com/office/drawing/2014/main" id="{274DC115-AD42-4A0D-ACD5-B36E15CF3AA9}"/>
              </a:ext>
            </a:extLst>
          </p:cNvPr>
          <p:cNvGraphicFramePr>
            <a:graphicFrameLocks noGrp="1"/>
          </p:cNvGraphicFramePr>
          <p:nvPr>
            <p:ph idx="1"/>
            <p:extLst>
              <p:ext uri="{D42A27DB-BD31-4B8C-83A1-F6EECF244321}">
                <p14:modId xmlns:p14="http://schemas.microsoft.com/office/powerpoint/2010/main" val="1893235825"/>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472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B7AC44-1B7B-4F09-9AA4-3DFDEC57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6683E473-94FF-4ACE-9433-1F14799E89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6" name="Rectangle 15">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3BB7EA3-D435-1C44-944B-04B83CBBE54A}"/>
              </a:ext>
            </a:extLst>
          </p:cNvPr>
          <p:cNvPicPr>
            <a:picLocks noGrp="1" noChangeAspect="1"/>
          </p:cNvPicPr>
          <p:nvPr>
            <p:ph sz="half" idx="2"/>
          </p:nvPr>
        </p:nvPicPr>
        <p:blipFill>
          <a:blip r:embed="rId2"/>
          <a:stretch>
            <a:fillRect/>
          </a:stretch>
        </p:blipFill>
        <p:spPr>
          <a:xfrm>
            <a:off x="727654" y="1154359"/>
            <a:ext cx="5367165" cy="4562090"/>
          </a:xfrm>
          <a:prstGeom prst="rect">
            <a:avLst/>
          </a:prstGeom>
        </p:spPr>
      </p:pic>
      <p:sp>
        <p:nvSpPr>
          <p:cNvPr id="18" name="Rectangle 17">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706C87-5A72-8048-9593-A11005692007}"/>
              </a:ext>
            </a:extLst>
          </p:cNvPr>
          <p:cNvSpPr>
            <a:spLocks noGrp="1"/>
          </p:cNvSpPr>
          <p:nvPr>
            <p:ph type="title"/>
          </p:nvPr>
        </p:nvSpPr>
        <p:spPr>
          <a:xfrm>
            <a:off x="7064082" y="642594"/>
            <a:ext cx="4472921" cy="1643928"/>
          </a:xfrm>
        </p:spPr>
        <p:txBody>
          <a:bodyPr vert="horz" lIns="91440" tIns="45720" rIns="91440" bIns="45720" rtlCol="0" anchor="ctr">
            <a:normAutofit/>
          </a:bodyPr>
          <a:lstStyle/>
          <a:p>
            <a:r>
              <a:rPr lang="en-US" sz="4400" b="1" dirty="0"/>
              <a:t>K-8 mini-lesson on being “other” </a:t>
            </a:r>
          </a:p>
        </p:txBody>
      </p:sp>
      <p:sp>
        <p:nvSpPr>
          <p:cNvPr id="3" name="Content Placeholder 2">
            <a:extLst>
              <a:ext uri="{FF2B5EF4-FFF2-40B4-BE49-F238E27FC236}">
                <a16:creationId xmlns:a16="http://schemas.microsoft.com/office/drawing/2014/main" id="{5D6C24E5-3E4B-FD4F-9F9B-01730FA478D8}"/>
              </a:ext>
            </a:extLst>
          </p:cNvPr>
          <p:cNvSpPr>
            <a:spLocks noGrp="1"/>
          </p:cNvSpPr>
          <p:nvPr>
            <p:ph sz="half" idx="1"/>
          </p:nvPr>
        </p:nvSpPr>
        <p:spPr>
          <a:xfrm>
            <a:off x="7064082" y="2385390"/>
            <a:ext cx="4472922" cy="3649649"/>
          </a:xfrm>
        </p:spPr>
        <p:txBody>
          <a:bodyPr vert="horz" lIns="91440" tIns="45720" rIns="91440" bIns="45720" rtlCol="0">
            <a:normAutofit/>
          </a:bodyPr>
          <a:lstStyle/>
          <a:p>
            <a:r>
              <a:rPr lang="en-US" sz="2400" dirty="0"/>
              <a:t>Tell students that they are going to listen to some poems about a girl named Ha who came to the United States to escape a war.</a:t>
            </a:r>
          </a:p>
          <a:p>
            <a:r>
              <a:rPr lang="en-US" sz="2400" dirty="0"/>
              <a:t>Use the map on the left to generate discussion about why </a:t>
            </a:r>
            <a:r>
              <a:rPr lang="en-US" sz="2400" dirty="0">
                <a:solidFill>
                  <a:srgbClr val="FF0000"/>
                </a:solidFill>
              </a:rPr>
              <a:t>why this might be difficult for Ha or for anyone.</a:t>
            </a:r>
            <a:endParaRPr lang="en-US" sz="2400" dirty="0"/>
          </a:p>
        </p:txBody>
      </p:sp>
    </p:spTree>
    <p:extLst>
      <p:ext uri="{BB962C8B-B14F-4D97-AF65-F5344CB8AC3E}">
        <p14:creationId xmlns:p14="http://schemas.microsoft.com/office/powerpoint/2010/main" val="1694593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CE7D61-F1EE-F147-8DF1-A6BDAFC7C212}"/>
              </a:ext>
            </a:extLst>
          </p:cNvPr>
          <p:cNvSpPr>
            <a:spLocks noGrp="1"/>
          </p:cNvSpPr>
          <p:nvPr>
            <p:ph type="title"/>
          </p:nvPr>
        </p:nvSpPr>
        <p:spPr/>
        <p:txBody>
          <a:bodyPr/>
          <a:lstStyle/>
          <a:p>
            <a:r>
              <a:rPr lang="en-US" dirty="0"/>
              <a:t>Why Might This Change be Difficult?</a:t>
            </a:r>
          </a:p>
        </p:txBody>
      </p:sp>
      <p:sp>
        <p:nvSpPr>
          <p:cNvPr id="6" name="Content Placeholder 5">
            <a:extLst>
              <a:ext uri="{FF2B5EF4-FFF2-40B4-BE49-F238E27FC236}">
                <a16:creationId xmlns:a16="http://schemas.microsoft.com/office/drawing/2014/main" id="{36DB1785-A9DE-9947-8B71-D47AC6BC2137}"/>
              </a:ext>
            </a:extLst>
          </p:cNvPr>
          <p:cNvSpPr>
            <a:spLocks noGrp="1"/>
          </p:cNvSpPr>
          <p:nvPr>
            <p:ph idx="1"/>
          </p:nvPr>
        </p:nvSpPr>
        <p:spPr/>
        <p:txBody>
          <a:bodyPr/>
          <a:lstStyle/>
          <a:p>
            <a:endParaRPr lang="en-US" dirty="0"/>
          </a:p>
        </p:txBody>
      </p:sp>
      <p:sp>
        <p:nvSpPr>
          <p:cNvPr id="7" name="Oval 6">
            <a:extLst>
              <a:ext uri="{FF2B5EF4-FFF2-40B4-BE49-F238E27FC236}">
                <a16:creationId xmlns:a16="http://schemas.microsoft.com/office/drawing/2014/main" id="{7CE6C9DA-02F6-794A-A669-091826FC4B54}"/>
              </a:ext>
            </a:extLst>
          </p:cNvPr>
          <p:cNvSpPr/>
          <p:nvPr/>
        </p:nvSpPr>
        <p:spPr>
          <a:xfrm>
            <a:off x="4783809" y="2381038"/>
            <a:ext cx="2024359" cy="1838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Why might Ha be treated unkindly?</a:t>
            </a:r>
          </a:p>
        </p:txBody>
      </p:sp>
      <p:cxnSp>
        <p:nvCxnSpPr>
          <p:cNvPr id="9" name="Straight Arrow Connector 8">
            <a:extLst>
              <a:ext uri="{FF2B5EF4-FFF2-40B4-BE49-F238E27FC236}">
                <a16:creationId xmlns:a16="http://schemas.microsoft.com/office/drawing/2014/main" id="{E6E5A72E-A278-4F4E-B6AA-B20A892EE371}"/>
              </a:ext>
            </a:extLst>
          </p:cNvPr>
          <p:cNvCxnSpPr/>
          <p:nvPr/>
        </p:nvCxnSpPr>
        <p:spPr>
          <a:xfrm>
            <a:off x="6808168" y="3283014"/>
            <a:ext cx="6559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B5CBE8E-4B91-9647-BA19-F6041940E5FF}"/>
              </a:ext>
            </a:extLst>
          </p:cNvPr>
          <p:cNvCxnSpPr>
            <a:stCxn id="7" idx="2"/>
          </p:cNvCxnSpPr>
          <p:nvPr/>
        </p:nvCxnSpPr>
        <p:spPr>
          <a:xfrm flipH="1" flipV="1">
            <a:off x="4074908" y="3265621"/>
            <a:ext cx="708901" cy="34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8F76ABF-B27A-FE42-9BB7-9CA6702B81D4}"/>
              </a:ext>
            </a:extLst>
          </p:cNvPr>
          <p:cNvCxnSpPr/>
          <p:nvPr/>
        </p:nvCxnSpPr>
        <p:spPr>
          <a:xfrm>
            <a:off x="5795988" y="4219778"/>
            <a:ext cx="0" cy="477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407B210-6858-C841-9B4E-71CA47B86FB1}"/>
              </a:ext>
            </a:extLst>
          </p:cNvPr>
          <p:cNvSpPr txBox="1"/>
          <p:nvPr/>
        </p:nvSpPr>
        <p:spPr>
          <a:xfrm>
            <a:off x="2650255" y="2967334"/>
            <a:ext cx="1560443" cy="923330"/>
          </a:xfrm>
          <a:prstGeom prst="rect">
            <a:avLst/>
          </a:prstGeom>
          <a:noFill/>
        </p:spPr>
        <p:txBody>
          <a:bodyPr wrap="square" rtlCol="0">
            <a:spAutoFit/>
          </a:bodyPr>
          <a:lstStyle/>
          <a:p>
            <a:r>
              <a:rPr lang="en-US" dirty="0"/>
              <a:t>Ha looks different than her classmates</a:t>
            </a:r>
          </a:p>
        </p:txBody>
      </p:sp>
      <p:sp>
        <p:nvSpPr>
          <p:cNvPr id="15" name="TextBox 14">
            <a:extLst>
              <a:ext uri="{FF2B5EF4-FFF2-40B4-BE49-F238E27FC236}">
                <a16:creationId xmlns:a16="http://schemas.microsoft.com/office/drawing/2014/main" id="{F0F55C9F-E55A-5B4F-A227-A726ED0151E7}"/>
              </a:ext>
            </a:extLst>
          </p:cNvPr>
          <p:cNvSpPr txBox="1"/>
          <p:nvPr/>
        </p:nvSpPr>
        <p:spPr>
          <a:xfrm>
            <a:off x="7488638" y="2977242"/>
            <a:ext cx="2024359" cy="646331"/>
          </a:xfrm>
          <a:prstGeom prst="rect">
            <a:avLst/>
          </a:prstGeom>
          <a:noFill/>
        </p:spPr>
        <p:txBody>
          <a:bodyPr wrap="square" rtlCol="0">
            <a:spAutoFit/>
          </a:bodyPr>
          <a:lstStyle/>
          <a:p>
            <a:r>
              <a:rPr lang="en-US" dirty="0"/>
              <a:t>Ha speaks a different language </a:t>
            </a:r>
          </a:p>
        </p:txBody>
      </p:sp>
      <p:sp>
        <p:nvSpPr>
          <p:cNvPr id="16" name="TextBox 15">
            <a:extLst>
              <a:ext uri="{FF2B5EF4-FFF2-40B4-BE49-F238E27FC236}">
                <a16:creationId xmlns:a16="http://schemas.microsoft.com/office/drawing/2014/main" id="{81980829-F197-3145-98D3-9077D6498EBD}"/>
              </a:ext>
            </a:extLst>
          </p:cNvPr>
          <p:cNvSpPr txBox="1"/>
          <p:nvPr/>
        </p:nvSpPr>
        <p:spPr>
          <a:xfrm>
            <a:off x="4212173" y="4677483"/>
            <a:ext cx="3369366" cy="923330"/>
          </a:xfrm>
          <a:prstGeom prst="rect">
            <a:avLst/>
          </a:prstGeom>
          <a:noFill/>
        </p:spPr>
        <p:txBody>
          <a:bodyPr wrap="square" rtlCol="0">
            <a:spAutoFit/>
          </a:bodyPr>
          <a:lstStyle/>
          <a:p>
            <a:r>
              <a:rPr lang="en-US" dirty="0"/>
              <a:t>Ha lives far away in a country that looks different and lives in a different way from Americans.</a:t>
            </a:r>
          </a:p>
        </p:txBody>
      </p:sp>
    </p:spTree>
    <p:extLst>
      <p:ext uri="{BB962C8B-B14F-4D97-AF65-F5344CB8AC3E}">
        <p14:creationId xmlns:p14="http://schemas.microsoft.com/office/powerpoint/2010/main" val="3620561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BD9B5BA7-53AE-C244-B378-F4FA0BD2849C}"/>
              </a:ext>
            </a:extLst>
          </p:cNvPr>
          <p:cNvSpPr>
            <a:spLocks noGrp="1"/>
          </p:cNvSpPr>
          <p:nvPr>
            <p:ph type="title"/>
          </p:nvPr>
        </p:nvSpPr>
        <p:spPr>
          <a:xfrm>
            <a:off x="573409" y="559477"/>
            <a:ext cx="3765200" cy="5709931"/>
          </a:xfrm>
        </p:spPr>
        <p:txBody>
          <a:bodyPr>
            <a:normAutofit/>
          </a:bodyPr>
          <a:lstStyle/>
          <a:p>
            <a:pPr algn="ctr"/>
            <a:r>
              <a:rPr lang="en-US" dirty="0"/>
              <a:t>Pre-reading questions for </a:t>
            </a:r>
            <a:r>
              <a:rPr lang="en-US" i="1" dirty="0"/>
              <a:t>Feel Dumb</a:t>
            </a:r>
            <a:endParaRPr lang="en-US"/>
          </a:p>
        </p:txBody>
      </p:sp>
      <p:sp>
        <p:nvSpPr>
          <p:cNvPr id="14" name="Rectangle 13">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7D09A228-BC73-465C-B627-3EDCB4ED2B06}"/>
              </a:ext>
            </a:extLst>
          </p:cNvPr>
          <p:cNvGraphicFramePr>
            <a:graphicFrameLocks noGrp="1"/>
          </p:cNvGraphicFramePr>
          <p:nvPr>
            <p:ph idx="1"/>
            <p:extLst>
              <p:ext uri="{D42A27DB-BD31-4B8C-83A1-F6EECF244321}">
                <p14:modId xmlns:p14="http://schemas.microsoft.com/office/powerpoint/2010/main" val="2659162377"/>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8693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cstate="email">
              <a:alphaModFix amt="40000"/>
              <a:duotone>
                <a:schemeClr val="accent1">
                  <a:shade val="45000"/>
                  <a:satMod val="135000"/>
                </a:schemeClr>
                <a:prstClr val="white"/>
              </a:duotone>
              <a:extLst>
                <a:ext uri="{28A0092B-C50C-407E-A947-70E740481C1C}">
                  <a14:useLocalDpi xmlns:a14="http://schemas.microsoft.com/office/drawing/2010/main"/>
                </a:ext>
              </a:extLst>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1" name="Rectangle 30">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A01D9FD0-7576-9F40-9E26-3E6B052348DB}"/>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i="1" cap="all" spc="-100" dirty="0">
                <a:solidFill>
                  <a:schemeClr val="bg1"/>
                </a:solidFill>
              </a:rPr>
              <a:t>Feel Dumb </a:t>
            </a:r>
            <a:br>
              <a:rPr lang="en-US" i="1" cap="all" spc="-100" dirty="0">
                <a:solidFill>
                  <a:schemeClr val="bg1"/>
                </a:solidFill>
              </a:rPr>
            </a:br>
            <a:r>
              <a:rPr lang="en-US" i="1" cap="all" spc="-100" dirty="0">
                <a:solidFill>
                  <a:schemeClr val="bg1"/>
                </a:solidFill>
              </a:rPr>
              <a:t>p.</a:t>
            </a:r>
            <a:r>
              <a:rPr lang="en-US" cap="all" spc="-100" dirty="0">
                <a:solidFill>
                  <a:schemeClr val="bg1"/>
                </a:solidFill>
              </a:rPr>
              <a:t> 156</a:t>
            </a:r>
            <a:endParaRPr lang="en-US" i="1" cap="all" spc="-100" dirty="0">
              <a:solidFill>
                <a:schemeClr val="bg1"/>
              </a:solidFill>
            </a:endParaRPr>
          </a:p>
        </p:txBody>
      </p:sp>
      <p:sp>
        <p:nvSpPr>
          <p:cNvPr id="33" name="Rectangle 32">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27B90590-F47B-9C4E-937E-B5B1B062C27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298338" y="645106"/>
            <a:ext cx="4298701" cy="5564663"/>
          </a:xfrm>
          <a:prstGeom prst="rect">
            <a:avLst/>
          </a:prstGeom>
        </p:spPr>
      </p:pic>
    </p:spTree>
    <p:extLst>
      <p:ext uri="{BB962C8B-B14F-4D97-AF65-F5344CB8AC3E}">
        <p14:creationId xmlns:p14="http://schemas.microsoft.com/office/powerpoint/2010/main" val="157414329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413053"/>
            <a:ext cx="8212114" cy="6064596"/>
          </a:xfrm>
          <a:prstGeom prst="rect">
            <a:avLst/>
          </a:prstGeom>
          <a:noFill/>
          <a:ln w="6350" cap="sq" cmpd="sng" algn="ctr">
            <a:solidFill>
              <a:srgbClr val="404040"/>
            </a:solidFill>
            <a:prstDash val="solid"/>
            <a:miter lim="800000"/>
          </a:ln>
          <a:effectLst/>
        </p:spPr>
      </p:sp>
      <p:pic>
        <p:nvPicPr>
          <p:cNvPr id="7" name="Content Placeholder 3">
            <a:extLst>
              <a:ext uri="{FF2B5EF4-FFF2-40B4-BE49-F238E27FC236}">
                <a16:creationId xmlns:a16="http://schemas.microsoft.com/office/drawing/2014/main" id="{3DD6FC74-FE5C-2D48-93F5-053A599DBF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4701" y="1407551"/>
            <a:ext cx="7237877" cy="4071305"/>
          </a:xfrm>
          <a:prstGeom prst="rect">
            <a:avLst/>
          </a:prstGeom>
        </p:spPr>
      </p:pic>
      <p:sp>
        <p:nvSpPr>
          <p:cNvPr id="16" name="Rectangle 15">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6699"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7DBA3-3B27-9440-B6B4-AF19376D4608}"/>
              </a:ext>
            </a:extLst>
          </p:cNvPr>
          <p:cNvSpPr>
            <a:spLocks noGrp="1"/>
          </p:cNvSpPr>
          <p:nvPr>
            <p:ph type="title"/>
          </p:nvPr>
        </p:nvSpPr>
        <p:spPr>
          <a:xfrm>
            <a:off x="9308559" y="689714"/>
            <a:ext cx="2312480" cy="914963"/>
          </a:xfrm>
        </p:spPr>
        <p:txBody>
          <a:bodyPr anchor="b">
            <a:normAutofit/>
          </a:bodyPr>
          <a:lstStyle/>
          <a:p>
            <a:r>
              <a:rPr lang="en-US" sz="2800" dirty="0"/>
              <a:t>Vietnamese Alphabet</a:t>
            </a:r>
          </a:p>
        </p:txBody>
      </p:sp>
      <p:sp>
        <p:nvSpPr>
          <p:cNvPr id="9" name="Content Placeholder 8">
            <a:extLst>
              <a:ext uri="{FF2B5EF4-FFF2-40B4-BE49-F238E27FC236}">
                <a16:creationId xmlns:a16="http://schemas.microsoft.com/office/drawing/2014/main" id="{6459ED9A-4A01-41C6-BEA1-9C34D0DE83D2}"/>
              </a:ext>
            </a:extLst>
          </p:cNvPr>
          <p:cNvSpPr>
            <a:spLocks noGrp="1"/>
          </p:cNvSpPr>
          <p:nvPr>
            <p:ph idx="1"/>
          </p:nvPr>
        </p:nvSpPr>
        <p:spPr>
          <a:xfrm>
            <a:off x="9308560" y="1717380"/>
            <a:ext cx="2312479" cy="3854197"/>
          </a:xfrm>
        </p:spPr>
        <p:txBody>
          <a:bodyPr>
            <a:normAutofit fontScale="92500"/>
          </a:bodyPr>
          <a:lstStyle/>
          <a:p>
            <a:r>
              <a:rPr lang="en-US" sz="2400" dirty="0">
                <a:solidFill>
                  <a:schemeClr val="tx1">
                    <a:lumMod val="85000"/>
                    <a:lumOff val="15000"/>
                  </a:schemeClr>
                </a:solidFill>
              </a:rPr>
              <a:t>Which letters are the same as the English alphabet and which are different?</a:t>
            </a:r>
          </a:p>
          <a:p>
            <a:r>
              <a:rPr lang="en-US" sz="2400" dirty="0">
                <a:solidFill>
                  <a:schemeClr val="tx1">
                    <a:lumMod val="85000"/>
                    <a:lumOff val="15000"/>
                  </a:schemeClr>
                </a:solidFill>
              </a:rPr>
              <a:t>Would learning this new language be easy or difficult?</a:t>
            </a:r>
          </a:p>
          <a:p>
            <a:r>
              <a:rPr lang="en-US" sz="2400" dirty="0">
                <a:solidFill>
                  <a:schemeClr val="tx1">
                    <a:lumMod val="85000"/>
                    <a:lumOff val="15000"/>
                  </a:schemeClr>
                </a:solidFill>
              </a:rPr>
              <a:t>Listen </a:t>
            </a:r>
            <a:r>
              <a:rPr lang="en-US" sz="2400" dirty="0">
                <a:solidFill>
                  <a:schemeClr val="tx1">
                    <a:lumMod val="85000"/>
                    <a:lumOff val="15000"/>
                  </a:schemeClr>
                </a:solidFill>
                <a:hlinkClick r:id="rId3"/>
              </a:rPr>
              <a:t>here</a:t>
            </a:r>
            <a:endParaRPr lang="en-US" sz="2400" dirty="0">
              <a:solidFill>
                <a:schemeClr val="tx1">
                  <a:lumMod val="85000"/>
                  <a:lumOff val="15000"/>
                </a:schemeClr>
              </a:solidFill>
            </a:endParaRPr>
          </a:p>
        </p:txBody>
      </p:sp>
      <p:sp>
        <p:nvSpPr>
          <p:cNvPr id="3" name="TextBox 2">
            <a:extLst>
              <a:ext uri="{FF2B5EF4-FFF2-40B4-BE49-F238E27FC236}">
                <a16:creationId xmlns:a16="http://schemas.microsoft.com/office/drawing/2014/main" id="{A05E7710-E2A1-DD43-928B-963193D48DE0}"/>
              </a:ext>
            </a:extLst>
          </p:cNvPr>
          <p:cNvSpPr txBox="1"/>
          <p:nvPr/>
        </p:nvSpPr>
        <p:spPr>
          <a:xfrm>
            <a:off x="2271948" y="612843"/>
            <a:ext cx="4711418" cy="584775"/>
          </a:xfrm>
          <a:prstGeom prst="rect">
            <a:avLst/>
          </a:prstGeom>
          <a:noFill/>
        </p:spPr>
        <p:txBody>
          <a:bodyPr wrap="none" rtlCol="0">
            <a:spAutoFit/>
          </a:bodyPr>
          <a:lstStyle/>
          <a:p>
            <a:r>
              <a:rPr lang="en-US" sz="3200" dirty="0">
                <a:solidFill>
                  <a:srgbClr val="C00000"/>
                </a:solidFill>
              </a:rPr>
              <a:t>“Put yourself in Ha’s shoes”</a:t>
            </a:r>
          </a:p>
        </p:txBody>
      </p:sp>
    </p:spTree>
    <p:extLst>
      <p:ext uri="{BB962C8B-B14F-4D97-AF65-F5344CB8AC3E}">
        <p14:creationId xmlns:p14="http://schemas.microsoft.com/office/powerpoint/2010/main" val="2939883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48C17-185E-E84A-ACA5-EB1FAE1376D6}"/>
              </a:ext>
            </a:extLst>
          </p:cNvPr>
          <p:cNvSpPr>
            <a:spLocks noGrp="1"/>
          </p:cNvSpPr>
          <p:nvPr>
            <p:ph type="title"/>
          </p:nvPr>
        </p:nvSpPr>
        <p:spPr/>
        <p:txBody>
          <a:bodyPr>
            <a:normAutofit/>
          </a:bodyPr>
          <a:lstStyle/>
          <a:p>
            <a:r>
              <a:rPr lang="en-US" dirty="0"/>
              <a:t>Excerpt from the </a:t>
            </a:r>
            <a:r>
              <a:rPr lang="en-US" dirty="0" err="1"/>
              <a:t>film“Foreign</a:t>
            </a:r>
            <a:r>
              <a:rPr lang="en-US" dirty="0"/>
              <a:t> Letters”</a:t>
            </a:r>
          </a:p>
        </p:txBody>
      </p:sp>
      <p:sp>
        <p:nvSpPr>
          <p:cNvPr id="3" name="Content Placeholder 2">
            <a:extLst>
              <a:ext uri="{FF2B5EF4-FFF2-40B4-BE49-F238E27FC236}">
                <a16:creationId xmlns:a16="http://schemas.microsoft.com/office/drawing/2014/main" id="{F77D52A4-DAAD-6E48-973A-DD296EB42E85}"/>
              </a:ext>
            </a:extLst>
          </p:cNvPr>
          <p:cNvSpPr>
            <a:spLocks noGrp="1"/>
          </p:cNvSpPr>
          <p:nvPr>
            <p:ph idx="1"/>
          </p:nvPr>
        </p:nvSpPr>
        <p:spPr/>
        <p:txBody>
          <a:bodyPr/>
          <a:lstStyle/>
          <a:p>
            <a:r>
              <a:rPr lang="en-US" dirty="0"/>
              <a:t>Foreign Letters excerpt from 10:35-13:58</a:t>
            </a:r>
          </a:p>
          <a:p>
            <a:r>
              <a:rPr lang="en-US" dirty="0">
                <a:hlinkClick r:id="rId2"/>
              </a:rPr>
              <a:t>Here</a:t>
            </a:r>
            <a:endParaRPr lang="en-US" dirty="0"/>
          </a:p>
          <a:p>
            <a:endParaRPr lang="en-US" dirty="0"/>
          </a:p>
          <a:p>
            <a:endParaRPr lang="en-US" dirty="0"/>
          </a:p>
        </p:txBody>
      </p:sp>
    </p:spTree>
    <p:extLst>
      <p:ext uri="{BB962C8B-B14F-4D97-AF65-F5344CB8AC3E}">
        <p14:creationId xmlns:p14="http://schemas.microsoft.com/office/powerpoint/2010/main" val="4052192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624A7-10B6-FF48-BAB1-93CEF45A1233}"/>
              </a:ext>
            </a:extLst>
          </p:cNvPr>
          <p:cNvSpPr>
            <a:spLocks noGrp="1"/>
          </p:cNvSpPr>
          <p:nvPr>
            <p:ph type="title"/>
          </p:nvPr>
        </p:nvSpPr>
        <p:spPr/>
        <p:txBody>
          <a:bodyPr>
            <a:normAutofit fontScale="90000"/>
          </a:bodyPr>
          <a:lstStyle/>
          <a:p>
            <a:pPr algn="ctr"/>
            <a:br>
              <a:rPr lang="en-US" dirty="0"/>
            </a:br>
            <a:r>
              <a:rPr lang="en-US" b="1" dirty="0"/>
              <a:t>Grades 9-16 mini-lesson on different perspectives on Vietnam</a:t>
            </a:r>
            <a:br>
              <a:rPr lang="en-US" dirty="0"/>
            </a:br>
            <a:endParaRPr lang="en-US" dirty="0"/>
          </a:p>
        </p:txBody>
      </p:sp>
      <p:sp>
        <p:nvSpPr>
          <p:cNvPr id="5" name="Content Placeholder 4">
            <a:extLst>
              <a:ext uri="{FF2B5EF4-FFF2-40B4-BE49-F238E27FC236}">
                <a16:creationId xmlns:a16="http://schemas.microsoft.com/office/drawing/2014/main" id="{F3DA20C2-C57A-5B46-B6C9-C366F72BA0A5}"/>
              </a:ext>
            </a:extLst>
          </p:cNvPr>
          <p:cNvSpPr>
            <a:spLocks noGrp="1"/>
          </p:cNvSpPr>
          <p:nvPr>
            <p:ph idx="1"/>
          </p:nvPr>
        </p:nvSpPr>
        <p:spPr/>
        <p:txBody>
          <a:bodyPr>
            <a:normAutofit lnSpcReduction="10000"/>
          </a:bodyPr>
          <a:lstStyle/>
          <a:p>
            <a:r>
              <a:rPr lang="en-US" sz="3200" dirty="0"/>
              <a:t>The two poems, </a:t>
            </a:r>
            <a:r>
              <a:rPr lang="en-US" sz="3200" i="1" dirty="0"/>
              <a:t>War &amp; Peace </a:t>
            </a:r>
            <a:r>
              <a:rPr lang="en-US" sz="3200" dirty="0"/>
              <a:t>and </a:t>
            </a:r>
            <a:r>
              <a:rPr lang="en-US" sz="3200" i="1" dirty="0" err="1"/>
              <a:t>MiSSSisss</a:t>
            </a:r>
            <a:r>
              <a:rPr lang="en-US" sz="3200" i="1" dirty="0"/>
              <a:t> </a:t>
            </a:r>
            <a:r>
              <a:rPr lang="en-US" sz="3200" i="1" dirty="0" err="1"/>
              <a:t>WaSShington’s</a:t>
            </a:r>
            <a:r>
              <a:rPr lang="en-US" sz="3200" i="1" dirty="0"/>
              <a:t> Response, </a:t>
            </a:r>
            <a:r>
              <a:rPr lang="en-US" sz="3200" dirty="0"/>
              <a:t>present an opportunity for educators to explore with students how one’s experiences with place can shape their perspectives and opinions.</a:t>
            </a:r>
          </a:p>
          <a:p>
            <a:r>
              <a:rPr lang="en-US" sz="3200" dirty="0"/>
              <a:t>Vietnam is interpreted in extremely different ways in the two poems,</a:t>
            </a:r>
            <a:r>
              <a:rPr lang="en-US" sz="3200" i="1" dirty="0"/>
              <a:t> </a:t>
            </a:r>
            <a:r>
              <a:rPr lang="en-US" sz="3200" dirty="0"/>
              <a:t>and students can ask </a:t>
            </a:r>
            <a:r>
              <a:rPr lang="en-US" sz="3200" dirty="0">
                <a:solidFill>
                  <a:srgbClr val="C00000"/>
                </a:solidFill>
              </a:rPr>
              <a:t>how Vietnam is interpreted in each poem, why it might be interpreted in this way, and what the effects of these contrasting perspectives lead to.</a:t>
            </a:r>
          </a:p>
        </p:txBody>
      </p:sp>
    </p:spTree>
    <p:extLst>
      <p:ext uri="{BB962C8B-B14F-4D97-AF65-F5344CB8AC3E}">
        <p14:creationId xmlns:p14="http://schemas.microsoft.com/office/powerpoint/2010/main" val="3254135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4F9FA-91AB-C246-ABC7-CDC8CA765D1B}"/>
              </a:ext>
            </a:extLst>
          </p:cNvPr>
          <p:cNvSpPr>
            <a:spLocks noGrp="1"/>
          </p:cNvSpPr>
          <p:nvPr>
            <p:ph type="title"/>
          </p:nvPr>
        </p:nvSpPr>
        <p:spPr/>
        <p:txBody>
          <a:bodyPr>
            <a:normAutofit/>
          </a:bodyPr>
          <a:lstStyle/>
          <a:p>
            <a:r>
              <a:rPr lang="en-US" dirty="0"/>
              <a:t>Poem Analysis Worksheet</a:t>
            </a:r>
          </a:p>
        </p:txBody>
      </p:sp>
      <p:graphicFrame>
        <p:nvGraphicFramePr>
          <p:cNvPr id="4" name="Content Placeholder 3">
            <a:extLst>
              <a:ext uri="{FF2B5EF4-FFF2-40B4-BE49-F238E27FC236}">
                <a16:creationId xmlns:a16="http://schemas.microsoft.com/office/drawing/2014/main" id="{190468D7-7F67-174A-B98B-3ACCEB02E1D6}"/>
              </a:ext>
            </a:extLst>
          </p:cNvPr>
          <p:cNvGraphicFramePr>
            <a:graphicFrameLocks noGrp="1"/>
          </p:cNvGraphicFramePr>
          <p:nvPr>
            <p:ph idx="1"/>
            <p:extLst>
              <p:ext uri="{D42A27DB-BD31-4B8C-83A1-F6EECF244321}">
                <p14:modId xmlns:p14="http://schemas.microsoft.com/office/powerpoint/2010/main" val="603037006"/>
              </p:ext>
            </p:extLst>
          </p:nvPr>
        </p:nvGraphicFramePr>
        <p:xfrm>
          <a:off x="844826" y="1789043"/>
          <a:ext cx="10280373" cy="4297758"/>
        </p:xfrm>
        <a:graphic>
          <a:graphicData uri="http://schemas.openxmlformats.org/drawingml/2006/table">
            <a:tbl>
              <a:tblPr firstRow="1" bandRow="1">
                <a:tableStyleId>{5C22544A-7EE6-4342-B048-85BDC9FD1C3A}</a:tableStyleId>
              </a:tblPr>
              <a:tblGrid>
                <a:gridCol w="3426791">
                  <a:extLst>
                    <a:ext uri="{9D8B030D-6E8A-4147-A177-3AD203B41FA5}">
                      <a16:colId xmlns:a16="http://schemas.microsoft.com/office/drawing/2014/main" val="1487302704"/>
                    </a:ext>
                  </a:extLst>
                </a:gridCol>
                <a:gridCol w="3426791">
                  <a:extLst>
                    <a:ext uri="{9D8B030D-6E8A-4147-A177-3AD203B41FA5}">
                      <a16:colId xmlns:a16="http://schemas.microsoft.com/office/drawing/2014/main" val="3753393483"/>
                    </a:ext>
                  </a:extLst>
                </a:gridCol>
                <a:gridCol w="3426791">
                  <a:extLst>
                    <a:ext uri="{9D8B030D-6E8A-4147-A177-3AD203B41FA5}">
                      <a16:colId xmlns:a16="http://schemas.microsoft.com/office/drawing/2014/main" val="3146554307"/>
                    </a:ext>
                  </a:extLst>
                </a:gridCol>
              </a:tblGrid>
              <a:tr h="690600">
                <a:tc>
                  <a:txBody>
                    <a:bodyPr/>
                    <a:lstStyle/>
                    <a:p>
                      <a:r>
                        <a:rPr lang="en-US" dirty="0"/>
                        <a:t>Poem</a:t>
                      </a:r>
                    </a:p>
                  </a:txBody>
                  <a:tcPr/>
                </a:tc>
                <a:tc>
                  <a:txBody>
                    <a:bodyPr/>
                    <a:lstStyle/>
                    <a:p>
                      <a:r>
                        <a:rPr lang="en-US" i="1" dirty="0"/>
                        <a:t>War &amp; Peace</a:t>
                      </a:r>
                    </a:p>
                  </a:txBody>
                  <a:tcPr/>
                </a:tc>
                <a:tc>
                  <a:txBody>
                    <a:bodyPr/>
                    <a:lstStyle/>
                    <a:p>
                      <a:r>
                        <a:rPr lang="en-US" sz="1800" i="1" dirty="0" err="1"/>
                        <a:t>MiSSSisss</a:t>
                      </a:r>
                      <a:r>
                        <a:rPr lang="en-US" sz="1800" i="1" dirty="0"/>
                        <a:t> </a:t>
                      </a:r>
                      <a:r>
                        <a:rPr lang="en-US" sz="1800" i="1" dirty="0" err="1"/>
                        <a:t>WaSShington’s</a:t>
                      </a:r>
                      <a:r>
                        <a:rPr lang="en-US" sz="1800" i="1" dirty="0"/>
                        <a:t> Response</a:t>
                      </a:r>
                      <a:endParaRPr lang="en-US" dirty="0"/>
                    </a:p>
                  </a:txBody>
                  <a:tcPr/>
                </a:tc>
                <a:extLst>
                  <a:ext uri="{0D108BD9-81ED-4DB2-BD59-A6C34878D82A}">
                    <a16:rowId xmlns:a16="http://schemas.microsoft.com/office/drawing/2014/main" val="3526285171"/>
                  </a:ext>
                </a:extLst>
              </a:tr>
              <a:tr h="1282542">
                <a:tc>
                  <a:txBody>
                    <a:bodyPr/>
                    <a:lstStyle/>
                    <a:p>
                      <a:r>
                        <a:rPr lang="en-US" dirty="0"/>
                        <a:t>How is Vietnam interpreted?</a:t>
                      </a:r>
                    </a:p>
                    <a:p>
                      <a:endParaRPr lang="en-US" dirty="0"/>
                    </a:p>
                    <a:p>
                      <a:endParaRPr lang="en-US" dirty="0"/>
                    </a:p>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26061872"/>
                  </a:ext>
                </a:extLst>
              </a:tr>
              <a:tr h="1162308">
                <a:tc>
                  <a:txBody>
                    <a:bodyPr/>
                    <a:lstStyle/>
                    <a:p>
                      <a:r>
                        <a:rPr lang="en-US" dirty="0"/>
                        <a:t>Why might it be interpreted in this way?</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782837"/>
                  </a:ext>
                </a:extLst>
              </a:tr>
              <a:tr h="1162308">
                <a:tc>
                  <a:txBody>
                    <a:bodyPr/>
                    <a:lstStyle/>
                    <a:p>
                      <a:r>
                        <a:rPr lang="en-US" dirty="0"/>
                        <a:t>What effect does this interpretation have?</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447774464"/>
                  </a:ext>
                </a:extLst>
              </a:tr>
            </a:tbl>
          </a:graphicData>
        </a:graphic>
      </p:graphicFrame>
    </p:spTree>
    <p:extLst>
      <p:ext uri="{BB962C8B-B14F-4D97-AF65-F5344CB8AC3E}">
        <p14:creationId xmlns:p14="http://schemas.microsoft.com/office/powerpoint/2010/main" val="2455263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52126-F7F0-2A47-9089-DA30E8DA56E8}"/>
              </a:ext>
            </a:extLst>
          </p:cNvPr>
          <p:cNvSpPr>
            <a:spLocks noGrp="1"/>
          </p:cNvSpPr>
          <p:nvPr>
            <p:ph type="title"/>
          </p:nvPr>
        </p:nvSpPr>
        <p:spPr/>
        <p:txBody>
          <a:bodyPr numCol="1"/>
          <a:lstStyle/>
          <a:p>
            <a:r>
              <a:rPr lang="en-US" b="1" dirty="0"/>
              <a:t>Vietnam </a:t>
            </a:r>
            <a:r>
              <a:rPr lang="en-US" dirty="0"/>
              <a:t>terms for educators</a:t>
            </a:r>
          </a:p>
        </p:txBody>
      </p:sp>
      <p:sp>
        <p:nvSpPr>
          <p:cNvPr id="3" name="Content Placeholder 2">
            <a:extLst>
              <a:ext uri="{FF2B5EF4-FFF2-40B4-BE49-F238E27FC236}">
                <a16:creationId xmlns:a16="http://schemas.microsoft.com/office/drawing/2014/main" id="{3EDCA4C4-5D9F-4845-A2D6-B5077BE68E2A}"/>
              </a:ext>
            </a:extLst>
          </p:cNvPr>
          <p:cNvSpPr>
            <a:spLocks noGrp="1"/>
          </p:cNvSpPr>
          <p:nvPr>
            <p:ph idx="1"/>
          </p:nvPr>
        </p:nvSpPr>
        <p:spPr>
          <a:xfrm>
            <a:off x="1066800" y="2103120"/>
            <a:ext cx="9657521" cy="3849624"/>
          </a:xfrm>
        </p:spPr>
        <p:txBody>
          <a:bodyPr numCol="3">
            <a:normAutofit fontScale="85000" lnSpcReduction="20000"/>
          </a:bodyPr>
          <a:lstStyle/>
          <a:p>
            <a:r>
              <a:rPr lang="en-US" sz="2400" dirty="0"/>
              <a:t>French Indochina</a:t>
            </a:r>
          </a:p>
          <a:p>
            <a:r>
              <a:rPr lang="en-US" sz="2400" dirty="0"/>
              <a:t>Ho Chi Minh</a:t>
            </a:r>
          </a:p>
          <a:p>
            <a:r>
              <a:rPr lang="en-US" sz="2400" dirty="0"/>
              <a:t>Vietminh</a:t>
            </a:r>
          </a:p>
          <a:p>
            <a:r>
              <a:rPr lang="en-US" sz="2400" dirty="0"/>
              <a:t>Hanoi</a:t>
            </a:r>
          </a:p>
          <a:p>
            <a:r>
              <a:rPr lang="en-US" sz="2400" dirty="0"/>
              <a:t>Vietcong</a:t>
            </a:r>
          </a:p>
          <a:p>
            <a:r>
              <a:rPr lang="en-US" sz="2400" dirty="0"/>
              <a:t>Saigon</a:t>
            </a:r>
          </a:p>
          <a:p>
            <a:r>
              <a:rPr lang="en-US" sz="2400" dirty="0"/>
              <a:t>Domino effect</a:t>
            </a:r>
          </a:p>
          <a:p>
            <a:r>
              <a:rPr lang="en-US" sz="2400" dirty="0"/>
              <a:t>Battle of </a:t>
            </a:r>
            <a:r>
              <a:rPr lang="en-US" sz="2400" dirty="0" err="1"/>
              <a:t>Dien</a:t>
            </a:r>
            <a:r>
              <a:rPr lang="en-US" sz="2400" dirty="0"/>
              <a:t> bien </a:t>
            </a:r>
            <a:r>
              <a:rPr lang="en-US" sz="2400" dirty="0" err="1"/>
              <a:t>Phu</a:t>
            </a:r>
            <a:endParaRPr lang="en-US" sz="2400" dirty="0"/>
          </a:p>
          <a:p>
            <a:r>
              <a:rPr lang="en-US" sz="2400" dirty="0"/>
              <a:t>Geneva Conference</a:t>
            </a:r>
          </a:p>
          <a:p>
            <a:r>
              <a:rPr lang="en-US" sz="2400" dirty="0"/>
              <a:t>John F. Kennedy</a:t>
            </a:r>
          </a:p>
          <a:p>
            <a:r>
              <a:rPr lang="en-US" sz="2400" dirty="0"/>
              <a:t>Lyndon B. Johnson</a:t>
            </a:r>
          </a:p>
          <a:p>
            <a:r>
              <a:rPr lang="en-US" sz="2400" dirty="0"/>
              <a:t>Napalm</a:t>
            </a:r>
          </a:p>
          <a:p>
            <a:r>
              <a:rPr lang="en-US" sz="2400" dirty="0"/>
              <a:t>Agent Orange</a:t>
            </a:r>
          </a:p>
          <a:p>
            <a:r>
              <a:rPr lang="en-US" sz="2400" dirty="0"/>
              <a:t>Tet Offensive</a:t>
            </a:r>
          </a:p>
          <a:p>
            <a:r>
              <a:rPr lang="en-US" sz="2400" dirty="0"/>
              <a:t>Richard Nixon</a:t>
            </a:r>
          </a:p>
          <a:p>
            <a:r>
              <a:rPr lang="en-US" sz="2400" dirty="0"/>
              <a:t>Vietnamization</a:t>
            </a:r>
          </a:p>
          <a:p>
            <a:r>
              <a:rPr lang="en-US" sz="2400" dirty="0"/>
              <a:t>Ho Chi Minh Trail</a:t>
            </a:r>
          </a:p>
          <a:p>
            <a:r>
              <a:rPr lang="en-US" sz="2400" dirty="0"/>
              <a:t>Fall of Saigon</a:t>
            </a:r>
          </a:p>
          <a:p>
            <a:r>
              <a:rPr lang="en-US" sz="2400" dirty="0"/>
              <a:t>Vietnamese Boat People</a:t>
            </a:r>
          </a:p>
          <a:p>
            <a:r>
              <a:rPr lang="en-US" sz="2400" dirty="0"/>
              <a:t>Operation New Life</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dirty="0"/>
          </a:p>
        </p:txBody>
      </p:sp>
    </p:spTree>
    <p:extLst>
      <p:ext uri="{BB962C8B-B14F-4D97-AF65-F5344CB8AC3E}">
        <p14:creationId xmlns:p14="http://schemas.microsoft.com/office/powerpoint/2010/main" val="4014631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61E117-DC35-434B-A994-C043986FBD1D}"/>
              </a:ext>
            </a:extLst>
          </p:cNvPr>
          <p:cNvSpPr>
            <a:spLocks noGrp="1"/>
          </p:cNvSpPr>
          <p:nvPr>
            <p:ph type="title"/>
          </p:nvPr>
        </p:nvSpPr>
        <p:spPr>
          <a:xfrm>
            <a:off x="557720" y="612843"/>
            <a:ext cx="2312480" cy="1499738"/>
          </a:xfrm>
        </p:spPr>
        <p:txBody>
          <a:bodyPr anchor="b">
            <a:normAutofit/>
          </a:bodyPr>
          <a:lstStyle/>
          <a:p>
            <a:r>
              <a:rPr lang="en-US" sz="2800" i="1" dirty="0"/>
              <a:t>War &amp; Peace</a:t>
            </a:r>
            <a:br>
              <a:rPr lang="en-US" sz="2800" i="1" dirty="0"/>
            </a:br>
            <a:r>
              <a:rPr lang="en-US" sz="2800" i="1" dirty="0"/>
              <a:t> p. 194</a:t>
            </a:r>
          </a:p>
        </p:txBody>
      </p:sp>
      <p:sp>
        <p:nvSpPr>
          <p:cNvPr id="10" name="Content Placeholder 9">
            <a:extLst>
              <a:ext uri="{FF2B5EF4-FFF2-40B4-BE49-F238E27FC236}">
                <a16:creationId xmlns:a16="http://schemas.microsoft.com/office/drawing/2014/main" id="{BC8D8B47-1F96-44EF-9DC3-29DF0C7B0EA1}"/>
              </a:ext>
            </a:extLst>
          </p:cNvPr>
          <p:cNvSpPr>
            <a:spLocks noGrp="1"/>
          </p:cNvSpPr>
          <p:nvPr>
            <p:ph idx="1"/>
          </p:nvPr>
        </p:nvSpPr>
        <p:spPr>
          <a:xfrm>
            <a:off x="557720" y="2149813"/>
            <a:ext cx="2312479" cy="3854197"/>
          </a:xfrm>
        </p:spPr>
        <p:txBody>
          <a:bodyPr>
            <a:normAutofit/>
          </a:bodyPr>
          <a:lstStyle/>
          <a:p>
            <a:endParaRPr lang="en-US" sz="1400">
              <a:solidFill>
                <a:schemeClr val="tx1">
                  <a:lumMod val="85000"/>
                  <a:lumOff val="15000"/>
                </a:schemeClr>
              </a:solidFill>
            </a:endParaRPr>
          </a:p>
        </p:txBody>
      </p:sp>
      <p:sp>
        <p:nvSpPr>
          <p:cNvPr id="19" name="Rectangle 18">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8" name="Content Placeholder 4">
            <a:extLst>
              <a:ext uri="{FF2B5EF4-FFF2-40B4-BE49-F238E27FC236}">
                <a16:creationId xmlns:a16="http://schemas.microsoft.com/office/drawing/2014/main" id="{38D93840-4191-284E-BAC6-2FBC61C725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6676" y="413053"/>
            <a:ext cx="5338225" cy="6031894"/>
          </a:xfrm>
          <a:prstGeom prst="rect">
            <a:avLst/>
          </a:prstGeom>
        </p:spPr>
      </p:pic>
    </p:spTree>
    <p:extLst>
      <p:ext uri="{BB962C8B-B14F-4D97-AF65-F5344CB8AC3E}">
        <p14:creationId xmlns:p14="http://schemas.microsoft.com/office/powerpoint/2010/main" val="294692776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6113B3-0193-3E4F-A96D-6528BE0422FC}"/>
              </a:ext>
            </a:extLst>
          </p:cNvPr>
          <p:cNvSpPr>
            <a:spLocks noGrp="1"/>
          </p:cNvSpPr>
          <p:nvPr>
            <p:ph type="title"/>
          </p:nvPr>
        </p:nvSpPr>
        <p:spPr>
          <a:xfrm>
            <a:off x="557720" y="612843"/>
            <a:ext cx="2312480" cy="1499738"/>
          </a:xfrm>
        </p:spPr>
        <p:txBody>
          <a:bodyPr anchor="b">
            <a:normAutofit/>
          </a:bodyPr>
          <a:lstStyle/>
          <a:p>
            <a:r>
              <a:rPr lang="en-US" sz="2800" b="1" dirty="0"/>
              <a:t>“Napalm Girl”</a:t>
            </a:r>
          </a:p>
        </p:txBody>
      </p:sp>
      <p:sp>
        <p:nvSpPr>
          <p:cNvPr id="9" name="Content Placeholder 8">
            <a:extLst>
              <a:ext uri="{FF2B5EF4-FFF2-40B4-BE49-F238E27FC236}">
                <a16:creationId xmlns:a16="http://schemas.microsoft.com/office/drawing/2014/main" id="{23AFFC24-C532-4737-AB4D-C4DA50B9BBDC}"/>
              </a:ext>
            </a:extLst>
          </p:cNvPr>
          <p:cNvSpPr>
            <a:spLocks noGrp="1"/>
          </p:cNvSpPr>
          <p:nvPr>
            <p:ph idx="1"/>
          </p:nvPr>
        </p:nvSpPr>
        <p:spPr>
          <a:xfrm>
            <a:off x="557720" y="2149813"/>
            <a:ext cx="2312479" cy="3854197"/>
          </a:xfrm>
        </p:spPr>
        <p:txBody>
          <a:bodyPr>
            <a:normAutofit/>
          </a:bodyPr>
          <a:lstStyle/>
          <a:p>
            <a:r>
              <a:rPr lang="en-US" sz="2400" dirty="0">
                <a:solidFill>
                  <a:schemeClr val="tx1">
                    <a:lumMod val="85000"/>
                    <a:lumOff val="15000"/>
                  </a:schemeClr>
                </a:solidFill>
              </a:rPr>
              <a:t>“Of a burned, naked girl running, crying, down a dirt road.”</a:t>
            </a:r>
          </a:p>
        </p:txBody>
      </p:sp>
      <p:sp>
        <p:nvSpPr>
          <p:cNvPr id="29" name="Rectangle 28">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7" name="Content Placeholder 3">
            <a:extLst>
              <a:ext uri="{FF2B5EF4-FFF2-40B4-BE49-F238E27FC236}">
                <a16:creationId xmlns:a16="http://schemas.microsoft.com/office/drawing/2014/main" id="{89C5EE5A-F1FB-434F-A598-906F3EF194BB}"/>
              </a:ext>
            </a:extLst>
          </p:cNvPr>
          <p:cNvPicPr>
            <a:picLocks noChangeAspect="1"/>
          </p:cNvPicPr>
          <p:nvPr/>
        </p:nvPicPr>
        <p:blipFill>
          <a:blip r:embed="rId2"/>
          <a:stretch>
            <a:fillRect/>
          </a:stretch>
        </p:blipFill>
        <p:spPr>
          <a:xfrm>
            <a:off x="4049422" y="1000421"/>
            <a:ext cx="7237877" cy="4885566"/>
          </a:xfrm>
          <a:prstGeom prst="rect">
            <a:avLst/>
          </a:prstGeom>
        </p:spPr>
      </p:pic>
    </p:spTree>
    <p:extLst>
      <p:ext uri="{BB962C8B-B14F-4D97-AF65-F5344CB8AC3E}">
        <p14:creationId xmlns:p14="http://schemas.microsoft.com/office/powerpoint/2010/main" val="4285477514"/>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CBC92B-C935-8249-94B2-45F12B1F39D8}"/>
              </a:ext>
            </a:extLst>
          </p:cNvPr>
          <p:cNvPicPr>
            <a:picLocks noChangeAspect="1"/>
          </p:cNvPicPr>
          <p:nvPr/>
        </p:nvPicPr>
        <p:blipFill rotWithShape="1">
          <a:blip r:embed="rId2"/>
          <a:srcRect l="17696" r="-1" b="-1"/>
          <a:stretch/>
        </p:blipFill>
        <p:spPr>
          <a:xfrm>
            <a:off x="643192" y="675711"/>
            <a:ext cx="6909386" cy="5498685"/>
          </a:xfrm>
          <a:prstGeom prst="rect">
            <a:avLst/>
          </a:prstGeom>
        </p:spPr>
      </p:pic>
      <p:sp>
        <p:nvSpPr>
          <p:cNvPr id="2" name="Title 1">
            <a:extLst>
              <a:ext uri="{FF2B5EF4-FFF2-40B4-BE49-F238E27FC236}">
                <a16:creationId xmlns:a16="http://schemas.microsoft.com/office/drawing/2014/main" id="{32760B59-EC36-3747-A7EF-73B2C215D00A}"/>
              </a:ext>
            </a:extLst>
          </p:cNvPr>
          <p:cNvSpPr>
            <a:spLocks noGrp="1"/>
          </p:cNvSpPr>
          <p:nvPr>
            <p:ph type="title"/>
          </p:nvPr>
        </p:nvSpPr>
        <p:spPr>
          <a:xfrm>
            <a:off x="8560024" y="1559769"/>
            <a:ext cx="3238829" cy="2019330"/>
          </a:xfrm>
        </p:spPr>
        <p:txBody>
          <a:bodyPr vert="horz" lIns="91440" tIns="45720" rIns="91440" bIns="45720" rtlCol="0" anchor="ctr">
            <a:normAutofit/>
          </a:bodyPr>
          <a:lstStyle/>
          <a:p>
            <a:pPr algn="ctr">
              <a:lnSpc>
                <a:spcPct val="83000"/>
              </a:lnSpc>
            </a:pPr>
            <a:r>
              <a:rPr lang="en-US" b="1" cap="all" spc="-100" dirty="0"/>
              <a:t>The Fall of Saigon</a:t>
            </a:r>
          </a:p>
        </p:txBody>
      </p:sp>
      <p:sp>
        <p:nvSpPr>
          <p:cNvPr id="9" name="Content Placeholder 8">
            <a:extLst>
              <a:ext uri="{FF2B5EF4-FFF2-40B4-BE49-F238E27FC236}">
                <a16:creationId xmlns:a16="http://schemas.microsoft.com/office/drawing/2014/main" id="{852D1B21-74AA-413D-B370-39962F1EADFA}"/>
              </a:ext>
            </a:extLst>
          </p:cNvPr>
          <p:cNvSpPr>
            <a:spLocks noGrp="1"/>
          </p:cNvSpPr>
          <p:nvPr>
            <p:ph idx="1"/>
          </p:nvPr>
        </p:nvSpPr>
        <p:spPr>
          <a:xfrm>
            <a:off x="8560024" y="4053016"/>
            <a:ext cx="3141825" cy="2151986"/>
          </a:xfrm>
        </p:spPr>
        <p:txBody>
          <a:bodyPr vert="horz" lIns="91440" tIns="45720" rIns="91440" bIns="45720" rtlCol="0">
            <a:normAutofit/>
          </a:bodyPr>
          <a:lstStyle/>
          <a:p>
            <a:pPr marL="0" indent="0" algn="ctr">
              <a:spcBef>
                <a:spcPts val="0"/>
              </a:spcBef>
              <a:spcAft>
                <a:spcPts val="600"/>
              </a:spcAft>
              <a:buNone/>
            </a:pPr>
            <a:r>
              <a:rPr lang="en-US" sz="2400" spc="80" dirty="0">
                <a:solidFill>
                  <a:schemeClr val="tx1">
                    <a:lumMod val="85000"/>
                    <a:lumOff val="15000"/>
                  </a:schemeClr>
                </a:solidFill>
              </a:rPr>
              <a:t>“Of people climbing, screaming, desperate to get on the last helicopter out of Saigon.”</a:t>
            </a:r>
          </a:p>
        </p:txBody>
      </p:sp>
    </p:spTree>
    <p:extLst>
      <p:ext uri="{BB962C8B-B14F-4D97-AF65-F5344CB8AC3E}">
        <p14:creationId xmlns:p14="http://schemas.microsoft.com/office/powerpoint/2010/main" val="3515726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3">
            <a:extLst>
              <a:ext uri="{FF2B5EF4-FFF2-40B4-BE49-F238E27FC236}">
                <a16:creationId xmlns:a16="http://schemas.microsoft.com/office/drawing/2014/main" id="{CA097AD3-7B51-5B46-ACB1-9A34CE694B3B}"/>
              </a:ext>
            </a:extLst>
          </p:cNvPr>
          <p:cNvPicPr>
            <a:picLocks noChangeAspect="1"/>
          </p:cNvPicPr>
          <p:nvPr/>
        </p:nvPicPr>
        <p:blipFill>
          <a:blip r:embed="rId2"/>
          <a:stretch>
            <a:fillRect/>
          </a:stretch>
        </p:blipFill>
        <p:spPr>
          <a:xfrm>
            <a:off x="727654" y="1395881"/>
            <a:ext cx="5367165" cy="4079045"/>
          </a:xfrm>
          <a:prstGeom prst="rect">
            <a:avLst/>
          </a:prstGeom>
        </p:spPr>
      </p:pic>
      <p:sp>
        <p:nvSpPr>
          <p:cNvPr id="2" name="Title 1">
            <a:extLst>
              <a:ext uri="{FF2B5EF4-FFF2-40B4-BE49-F238E27FC236}">
                <a16:creationId xmlns:a16="http://schemas.microsoft.com/office/drawing/2014/main" id="{6525F73D-91C9-A546-B333-48B5FA44C9FD}"/>
              </a:ext>
            </a:extLst>
          </p:cNvPr>
          <p:cNvSpPr>
            <a:spLocks noGrp="1"/>
          </p:cNvSpPr>
          <p:nvPr>
            <p:ph type="title"/>
          </p:nvPr>
        </p:nvSpPr>
        <p:spPr>
          <a:xfrm>
            <a:off x="7064082" y="642594"/>
            <a:ext cx="4472921" cy="1643928"/>
          </a:xfrm>
        </p:spPr>
        <p:txBody>
          <a:bodyPr>
            <a:normAutofit/>
          </a:bodyPr>
          <a:lstStyle/>
          <a:p>
            <a:r>
              <a:rPr lang="en-US" sz="4400" b="1" dirty="0"/>
              <a:t>Vietnamese Boat People</a:t>
            </a:r>
          </a:p>
        </p:txBody>
      </p:sp>
      <p:sp>
        <p:nvSpPr>
          <p:cNvPr id="22" name="Content Placeholder 8">
            <a:extLst>
              <a:ext uri="{FF2B5EF4-FFF2-40B4-BE49-F238E27FC236}">
                <a16:creationId xmlns:a16="http://schemas.microsoft.com/office/drawing/2014/main" id="{5CDB7550-84D7-41F8-BC5E-F338F45068C7}"/>
              </a:ext>
            </a:extLst>
          </p:cNvPr>
          <p:cNvSpPr>
            <a:spLocks noGrp="1"/>
          </p:cNvSpPr>
          <p:nvPr>
            <p:ph idx="1"/>
          </p:nvPr>
        </p:nvSpPr>
        <p:spPr>
          <a:xfrm>
            <a:off x="7064082" y="2385390"/>
            <a:ext cx="4472922" cy="3649649"/>
          </a:xfrm>
        </p:spPr>
        <p:txBody>
          <a:bodyPr>
            <a:normAutofit/>
          </a:bodyPr>
          <a:lstStyle/>
          <a:p>
            <a:r>
              <a:rPr lang="en-US" sz="2800" dirty="0"/>
              <a:t>“Of skeletal refugees crammed aboard a sinking fishing boat, reaching up to the heavens for help.”</a:t>
            </a:r>
          </a:p>
        </p:txBody>
      </p:sp>
    </p:spTree>
    <p:extLst>
      <p:ext uri="{BB962C8B-B14F-4D97-AF65-F5344CB8AC3E}">
        <p14:creationId xmlns:p14="http://schemas.microsoft.com/office/powerpoint/2010/main" val="1921359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6185AFD6-3EBC-DA44-BBFC-100A4B2B8B4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94" r="10931"/>
          <a:stretch/>
        </p:blipFill>
        <p:spPr>
          <a:xfrm>
            <a:off x="582639" y="578707"/>
            <a:ext cx="7882128" cy="5733288"/>
          </a:xfrm>
          <a:prstGeom prst="rect">
            <a:avLst/>
          </a:prstGeom>
        </p:spPr>
      </p:pic>
      <p:sp>
        <p:nvSpPr>
          <p:cNvPr id="2" name="Title 1">
            <a:extLst>
              <a:ext uri="{FF2B5EF4-FFF2-40B4-BE49-F238E27FC236}">
                <a16:creationId xmlns:a16="http://schemas.microsoft.com/office/drawing/2014/main" id="{C7B4D231-F853-3244-8078-755C87EBCF39}"/>
              </a:ext>
            </a:extLst>
          </p:cNvPr>
          <p:cNvSpPr>
            <a:spLocks noGrp="1"/>
          </p:cNvSpPr>
          <p:nvPr>
            <p:ph type="title"/>
          </p:nvPr>
        </p:nvSpPr>
        <p:spPr>
          <a:xfrm>
            <a:off x="9321801" y="612843"/>
            <a:ext cx="2312480" cy="1499738"/>
          </a:xfrm>
        </p:spPr>
        <p:txBody>
          <a:bodyPr anchor="b">
            <a:normAutofit fontScale="90000"/>
          </a:bodyPr>
          <a:lstStyle/>
          <a:p>
            <a:r>
              <a:rPr lang="en-US" sz="2200" b="1" dirty="0"/>
              <a:t>Combat boots abandoned by South Vietnamese soldiers outside of Saigon.</a:t>
            </a:r>
          </a:p>
        </p:txBody>
      </p:sp>
      <p:sp>
        <p:nvSpPr>
          <p:cNvPr id="9" name="Content Placeholder 8">
            <a:extLst>
              <a:ext uri="{FF2B5EF4-FFF2-40B4-BE49-F238E27FC236}">
                <a16:creationId xmlns:a16="http://schemas.microsoft.com/office/drawing/2014/main" id="{71364729-EC1A-468A-9746-13F849F39709}"/>
              </a:ext>
            </a:extLst>
          </p:cNvPr>
          <p:cNvSpPr>
            <a:spLocks noGrp="1"/>
          </p:cNvSpPr>
          <p:nvPr>
            <p:ph idx="1"/>
          </p:nvPr>
        </p:nvSpPr>
        <p:spPr>
          <a:xfrm>
            <a:off x="9321801" y="2149813"/>
            <a:ext cx="2312479" cy="4046706"/>
          </a:xfrm>
        </p:spPr>
        <p:txBody>
          <a:bodyPr>
            <a:noAutofit/>
          </a:bodyPr>
          <a:lstStyle/>
          <a:p>
            <a:endParaRPr lang="en-US" sz="2400" dirty="0">
              <a:solidFill>
                <a:schemeClr val="tx1">
                  <a:lumMod val="85000"/>
                  <a:lumOff val="15000"/>
                </a:schemeClr>
              </a:solidFill>
            </a:endParaRPr>
          </a:p>
          <a:p>
            <a:r>
              <a:rPr lang="en-US" sz="2400" dirty="0">
                <a:solidFill>
                  <a:schemeClr val="tx1">
                    <a:lumMod val="85000"/>
                    <a:lumOff val="15000"/>
                  </a:schemeClr>
                </a:solidFill>
              </a:rPr>
              <a:t>“Of mounds of combat boots abandoned by soldiers of the losing side.”</a:t>
            </a:r>
          </a:p>
        </p:txBody>
      </p:sp>
    </p:spTree>
    <p:extLst>
      <p:ext uri="{BB962C8B-B14F-4D97-AF65-F5344CB8AC3E}">
        <p14:creationId xmlns:p14="http://schemas.microsoft.com/office/powerpoint/2010/main" val="2823122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87A51-A210-4747-A695-DDD1C590A578}"/>
              </a:ext>
            </a:extLst>
          </p:cNvPr>
          <p:cNvSpPr>
            <a:spLocks noGrp="1"/>
          </p:cNvSpPr>
          <p:nvPr>
            <p:ph type="title"/>
          </p:nvPr>
        </p:nvSpPr>
        <p:spPr>
          <a:xfrm>
            <a:off x="1066800" y="642594"/>
            <a:ext cx="10058400" cy="679579"/>
          </a:xfrm>
        </p:spPr>
        <p:txBody>
          <a:bodyPr>
            <a:normAutofit/>
          </a:bodyPr>
          <a:lstStyle/>
          <a:p>
            <a:pPr algn="ctr"/>
            <a:r>
              <a:rPr lang="en-US" sz="3200" i="1" dirty="0" err="1"/>
              <a:t>MiSSSisss</a:t>
            </a:r>
            <a:r>
              <a:rPr lang="en-US" sz="3200" i="1" dirty="0"/>
              <a:t> </a:t>
            </a:r>
            <a:r>
              <a:rPr lang="en-US" sz="3200" i="1" dirty="0" err="1"/>
              <a:t>WaSShington’s</a:t>
            </a:r>
            <a:r>
              <a:rPr lang="en-US" sz="3200" i="1" dirty="0"/>
              <a:t> Response, p. 200</a:t>
            </a:r>
          </a:p>
        </p:txBody>
      </p:sp>
      <p:pic>
        <p:nvPicPr>
          <p:cNvPr id="5" name="Content Placeholder 4">
            <a:extLst>
              <a:ext uri="{FF2B5EF4-FFF2-40B4-BE49-F238E27FC236}">
                <a16:creationId xmlns:a16="http://schemas.microsoft.com/office/drawing/2014/main" id="{D2834BA1-4225-AE43-80BD-08560953C201}"/>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216899" y="1322173"/>
            <a:ext cx="4132628" cy="5029199"/>
          </a:xfrm>
        </p:spPr>
      </p:pic>
      <p:pic>
        <p:nvPicPr>
          <p:cNvPr id="8" name="Content Placeholder 7">
            <a:extLst>
              <a:ext uri="{FF2B5EF4-FFF2-40B4-BE49-F238E27FC236}">
                <a16:creationId xmlns:a16="http://schemas.microsoft.com/office/drawing/2014/main" id="{CDF807AD-4BB0-4C48-A0CD-B6C255FA506D}"/>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311026" y="1322173"/>
            <a:ext cx="4664075" cy="2149982"/>
          </a:xfrm>
        </p:spPr>
      </p:pic>
    </p:spTree>
    <p:extLst>
      <p:ext uri="{BB962C8B-B14F-4D97-AF65-F5344CB8AC3E}">
        <p14:creationId xmlns:p14="http://schemas.microsoft.com/office/powerpoint/2010/main" val="3940611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780B8CC-78FA-4341-B0C0-D47026162523}"/>
              </a:ext>
            </a:extLst>
          </p:cNvPr>
          <p:cNvPicPr>
            <a:picLocks noGrp="1" noChangeAspect="1"/>
          </p:cNvPicPr>
          <p:nvPr>
            <p:ph idx="1"/>
          </p:nvPr>
        </p:nvPicPr>
        <p:blipFill>
          <a:blip r:embed="rId2"/>
          <a:stretch>
            <a:fillRect/>
          </a:stretch>
        </p:blipFill>
        <p:spPr>
          <a:xfrm>
            <a:off x="1394206" y="1685122"/>
            <a:ext cx="5404202" cy="3891026"/>
          </a:xfrm>
          <a:prstGeom prst="rect">
            <a:avLst/>
          </a:prstGeom>
        </p:spPr>
      </p:pic>
      <p:sp>
        <p:nvSpPr>
          <p:cNvPr id="2" name="Title 1">
            <a:extLst>
              <a:ext uri="{FF2B5EF4-FFF2-40B4-BE49-F238E27FC236}">
                <a16:creationId xmlns:a16="http://schemas.microsoft.com/office/drawing/2014/main" id="{EFF8D728-9F7E-F944-967D-C345AACBAA17}"/>
              </a:ext>
            </a:extLst>
          </p:cNvPr>
          <p:cNvSpPr>
            <a:spLocks noGrp="1"/>
          </p:cNvSpPr>
          <p:nvPr>
            <p:ph type="title"/>
          </p:nvPr>
        </p:nvSpPr>
        <p:spPr>
          <a:xfrm>
            <a:off x="8560024" y="1182454"/>
            <a:ext cx="3238829" cy="3480794"/>
          </a:xfrm>
        </p:spPr>
        <p:txBody>
          <a:bodyPr vert="horz" lIns="91440" tIns="45720" rIns="91440" bIns="45720" rtlCol="0" anchor="ctr">
            <a:normAutofit/>
          </a:bodyPr>
          <a:lstStyle/>
          <a:p>
            <a:pPr algn="ctr">
              <a:lnSpc>
                <a:spcPct val="83000"/>
              </a:lnSpc>
            </a:pPr>
            <a:r>
              <a:rPr lang="en-US" cap="all" spc="-100" dirty="0"/>
              <a:t>“A Dragon dance at Tet”</a:t>
            </a:r>
          </a:p>
        </p:txBody>
      </p:sp>
    </p:spTree>
    <p:extLst>
      <p:ext uri="{BB962C8B-B14F-4D97-AF65-F5344CB8AC3E}">
        <p14:creationId xmlns:p14="http://schemas.microsoft.com/office/powerpoint/2010/main" val="452721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Content Placeholder 5">
            <a:extLst>
              <a:ext uri="{FF2B5EF4-FFF2-40B4-BE49-F238E27FC236}">
                <a16:creationId xmlns:a16="http://schemas.microsoft.com/office/drawing/2014/main" id="{6CB06BCA-D093-0D4D-A66A-D451EF59F38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95859" y="1768337"/>
            <a:ext cx="5600897" cy="3724596"/>
          </a:xfrm>
          <a:prstGeom prst="rect">
            <a:avLst/>
          </a:prstGeom>
        </p:spPr>
      </p:pic>
      <p:sp>
        <p:nvSpPr>
          <p:cNvPr id="2" name="Title 1">
            <a:extLst>
              <a:ext uri="{FF2B5EF4-FFF2-40B4-BE49-F238E27FC236}">
                <a16:creationId xmlns:a16="http://schemas.microsoft.com/office/drawing/2014/main" id="{B1A008B7-14BF-E84E-9012-F934A7FE4E5D}"/>
              </a:ext>
            </a:extLst>
          </p:cNvPr>
          <p:cNvSpPr>
            <a:spLocks noGrp="1"/>
          </p:cNvSpPr>
          <p:nvPr>
            <p:ph type="title"/>
          </p:nvPr>
        </p:nvSpPr>
        <p:spPr>
          <a:xfrm>
            <a:off x="8560024" y="1182454"/>
            <a:ext cx="3238829" cy="3480794"/>
          </a:xfrm>
        </p:spPr>
        <p:txBody>
          <a:bodyPr vert="horz" lIns="91440" tIns="45720" rIns="91440" bIns="45720" rtlCol="0" anchor="ctr">
            <a:normAutofit/>
          </a:bodyPr>
          <a:lstStyle/>
          <a:p>
            <a:pPr algn="ctr">
              <a:lnSpc>
                <a:spcPct val="83000"/>
              </a:lnSpc>
            </a:pPr>
            <a:r>
              <a:rPr lang="en-US" cap="all" spc="-100" dirty="0"/>
              <a:t>“school girls in white </a:t>
            </a:r>
            <a:r>
              <a:rPr lang="en-US" i="1" cap="all" spc="-100" dirty="0" err="1"/>
              <a:t>ao</a:t>
            </a:r>
            <a:r>
              <a:rPr lang="en-US" i="1" cap="all" spc="-100" dirty="0"/>
              <a:t> dais”</a:t>
            </a:r>
            <a:endParaRPr lang="en-US" cap="all" spc="-100" dirty="0"/>
          </a:p>
        </p:txBody>
      </p:sp>
    </p:spTree>
    <p:extLst>
      <p:ext uri="{BB962C8B-B14F-4D97-AF65-F5344CB8AC3E}">
        <p14:creationId xmlns:p14="http://schemas.microsoft.com/office/powerpoint/2010/main" val="571307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00CB2CF-2007-A64B-9DEB-AEAE51AD2B59}"/>
              </a:ext>
            </a:extLst>
          </p:cNvPr>
          <p:cNvPicPr>
            <a:picLocks noGrp="1" noChangeAspect="1"/>
          </p:cNvPicPr>
          <p:nvPr>
            <p:ph idx="1"/>
          </p:nvPr>
        </p:nvPicPr>
        <p:blipFill rotWithShape="1">
          <a:blip r:embed="rId2"/>
          <a:srcRect l="2357" r="13770" b="2"/>
          <a:stretch/>
        </p:blipFill>
        <p:spPr>
          <a:xfrm>
            <a:off x="806117" y="809244"/>
            <a:ext cx="6583680" cy="5239512"/>
          </a:xfrm>
          <a:prstGeom prst="rect">
            <a:avLst/>
          </a:prstGeom>
          <a:ln w="6350" cap="sq">
            <a:noFill/>
            <a:miter lim="800000"/>
          </a:ln>
        </p:spPr>
      </p:pic>
      <p:sp>
        <p:nvSpPr>
          <p:cNvPr id="2" name="Title 1">
            <a:extLst>
              <a:ext uri="{FF2B5EF4-FFF2-40B4-BE49-F238E27FC236}">
                <a16:creationId xmlns:a16="http://schemas.microsoft.com/office/drawing/2014/main" id="{57EF2444-6292-6E4C-BA3F-ECE452C94BE8}"/>
              </a:ext>
            </a:extLst>
          </p:cNvPr>
          <p:cNvSpPr>
            <a:spLocks noGrp="1"/>
          </p:cNvSpPr>
          <p:nvPr>
            <p:ph type="title"/>
          </p:nvPr>
        </p:nvSpPr>
        <p:spPr>
          <a:xfrm>
            <a:off x="8560024" y="1442916"/>
            <a:ext cx="3238829" cy="3252231"/>
          </a:xfrm>
        </p:spPr>
        <p:txBody>
          <a:bodyPr vert="horz" lIns="91440" tIns="45720" rIns="91440" bIns="45720" rtlCol="0" anchor="ctr">
            <a:normAutofit/>
          </a:bodyPr>
          <a:lstStyle/>
          <a:p>
            <a:pPr algn="ctr">
              <a:lnSpc>
                <a:spcPct val="83000"/>
              </a:lnSpc>
            </a:pPr>
            <a:r>
              <a:rPr lang="en-US" cap="all" spc="-100"/>
              <a:t>“A Temple </a:t>
            </a:r>
            <a:r>
              <a:rPr lang="en-US" cap="all" spc="-100" dirty="0"/>
              <a:t>built on  A </a:t>
            </a:r>
            <a:r>
              <a:rPr lang="en-US" cap="all" spc="-100"/>
              <a:t>tree trunk”</a:t>
            </a:r>
            <a:endParaRPr lang="en-US" cap="all" spc="-100" dirty="0"/>
          </a:p>
        </p:txBody>
      </p:sp>
    </p:spTree>
    <p:extLst>
      <p:ext uri="{BB962C8B-B14F-4D97-AF65-F5344CB8AC3E}">
        <p14:creationId xmlns:p14="http://schemas.microsoft.com/office/powerpoint/2010/main" val="3170969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A10EBE6-DCDD-AD48-BC20-21B41268EAC6}"/>
              </a:ext>
            </a:extLst>
          </p:cNvPr>
          <p:cNvPicPr>
            <a:picLocks noGrp="1" noChangeAspect="1"/>
          </p:cNvPicPr>
          <p:nvPr>
            <p:ph sz="half" idx="1"/>
          </p:nvPr>
        </p:nvPicPr>
        <p:blipFill>
          <a:blip r:embed="rId2"/>
          <a:stretch>
            <a:fillRect/>
          </a:stretch>
        </p:blipFill>
        <p:spPr>
          <a:xfrm>
            <a:off x="910674" y="643467"/>
            <a:ext cx="4596384" cy="3447288"/>
          </a:xfrm>
          <a:prstGeom prst="rect">
            <a:avLst/>
          </a:prstGeom>
        </p:spPr>
      </p:pic>
      <p:pic>
        <p:nvPicPr>
          <p:cNvPr id="7" name="Content Placeholder 6">
            <a:extLst>
              <a:ext uri="{FF2B5EF4-FFF2-40B4-BE49-F238E27FC236}">
                <a16:creationId xmlns:a16="http://schemas.microsoft.com/office/drawing/2014/main" id="{C0D2CC1A-8BC1-F749-A7EF-1C90C6184F7C}"/>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09418" y="1187027"/>
            <a:ext cx="5439116" cy="2501993"/>
          </a:xfrm>
          <a:prstGeom prst="rect">
            <a:avLst/>
          </a:prstGeom>
        </p:spPr>
      </p:pic>
      <p:sp>
        <p:nvSpPr>
          <p:cNvPr id="2" name="Title 1">
            <a:extLst>
              <a:ext uri="{FF2B5EF4-FFF2-40B4-BE49-F238E27FC236}">
                <a16:creationId xmlns:a16="http://schemas.microsoft.com/office/drawing/2014/main" id="{322949D8-2553-1749-99B1-C21FB69F732B}"/>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cap="all" spc="-100">
                <a:solidFill>
                  <a:schemeClr val="tx1"/>
                </a:solidFill>
              </a:rPr>
              <a:t>Papaya Tree, Vietnam</a:t>
            </a:r>
          </a:p>
        </p:txBody>
      </p:sp>
    </p:spTree>
    <p:extLst>
      <p:ext uri="{BB962C8B-B14F-4D97-AF65-F5344CB8AC3E}">
        <p14:creationId xmlns:p14="http://schemas.microsoft.com/office/powerpoint/2010/main" val="23965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23EC1E0-47C9-5440-9FAD-49FE0616A8CB}"/>
              </a:ext>
            </a:extLst>
          </p:cNvPr>
          <p:cNvPicPr>
            <a:picLocks noGrp="1" noChangeAspect="1"/>
          </p:cNvPicPr>
          <p:nvPr>
            <p:ph sz="half" idx="2"/>
          </p:nvPr>
        </p:nvPicPr>
        <p:blipFill rotWithShape="1">
          <a:blip r:embed="rId2"/>
          <a:srcRect l="25074" r="10603" b="1"/>
          <a:stretch/>
        </p:blipFill>
        <p:spPr>
          <a:xfrm>
            <a:off x="424928" y="419292"/>
            <a:ext cx="5522976" cy="6053328"/>
          </a:xfrm>
          <a:prstGeom prst="rect">
            <a:avLst/>
          </a:prstGeom>
        </p:spPr>
      </p:pic>
      <p:sp>
        <p:nvSpPr>
          <p:cNvPr id="2" name="Title 1">
            <a:extLst>
              <a:ext uri="{FF2B5EF4-FFF2-40B4-BE49-F238E27FC236}">
                <a16:creationId xmlns:a16="http://schemas.microsoft.com/office/drawing/2014/main" id="{BF8D7344-A634-CC42-A5F0-F74276CCCEDC}"/>
              </a:ext>
            </a:extLst>
          </p:cNvPr>
          <p:cNvSpPr>
            <a:spLocks noGrp="1"/>
          </p:cNvSpPr>
          <p:nvPr>
            <p:ph type="title"/>
          </p:nvPr>
        </p:nvSpPr>
        <p:spPr>
          <a:xfrm>
            <a:off x="6846137" y="727626"/>
            <a:ext cx="4602152" cy="1718225"/>
          </a:xfrm>
        </p:spPr>
        <p:txBody>
          <a:bodyPr vert="horz" lIns="91440" tIns="45720" rIns="91440" bIns="45720" rtlCol="0" anchor="ctr">
            <a:normAutofit fontScale="90000"/>
          </a:bodyPr>
          <a:lstStyle/>
          <a:p>
            <a:r>
              <a:rPr lang="en-US" dirty="0"/>
              <a:t>Vietnam War: context &amp; synopsis</a:t>
            </a:r>
          </a:p>
        </p:txBody>
      </p:sp>
      <p:sp>
        <p:nvSpPr>
          <p:cNvPr id="4" name="Content Placeholder 3">
            <a:extLst>
              <a:ext uri="{FF2B5EF4-FFF2-40B4-BE49-F238E27FC236}">
                <a16:creationId xmlns:a16="http://schemas.microsoft.com/office/drawing/2014/main" id="{E359E601-B47D-CD46-998A-53C7FA4C2D4B}"/>
              </a:ext>
            </a:extLst>
          </p:cNvPr>
          <p:cNvSpPr>
            <a:spLocks noGrp="1"/>
          </p:cNvSpPr>
          <p:nvPr>
            <p:ph sz="half" idx="1"/>
          </p:nvPr>
        </p:nvSpPr>
        <p:spPr>
          <a:xfrm>
            <a:off x="6846137" y="2538919"/>
            <a:ext cx="4602152" cy="3557805"/>
          </a:xfrm>
        </p:spPr>
        <p:txBody>
          <a:bodyPr vert="horz" lIns="91440" tIns="45720" rIns="91440" bIns="45720" rtlCol="0">
            <a:normAutofit/>
          </a:bodyPr>
          <a:lstStyle/>
          <a:p>
            <a:pPr>
              <a:lnSpc>
                <a:spcPct val="90000"/>
              </a:lnSpc>
            </a:pPr>
            <a:r>
              <a:rPr lang="en-US" sz="1700" dirty="0"/>
              <a:t>In the late19th century, the present-day countries of </a:t>
            </a:r>
            <a:r>
              <a:rPr lang="en-US" sz="1700" dirty="0">
                <a:solidFill>
                  <a:srgbClr val="FF0000"/>
                </a:solidFill>
              </a:rPr>
              <a:t>Vietnam, Laos, and Cambodia </a:t>
            </a:r>
            <a:r>
              <a:rPr lang="en-US" sz="1700" dirty="0"/>
              <a:t>made up the French colony of </a:t>
            </a:r>
            <a:r>
              <a:rPr lang="en-US" sz="1700" dirty="0">
                <a:solidFill>
                  <a:srgbClr val="FF0000"/>
                </a:solidFill>
              </a:rPr>
              <a:t>Indochina</a:t>
            </a:r>
            <a:r>
              <a:rPr lang="en-US" sz="1700" dirty="0"/>
              <a:t>.</a:t>
            </a:r>
          </a:p>
          <a:p>
            <a:pPr>
              <a:lnSpc>
                <a:spcPct val="90000"/>
              </a:lnSpc>
            </a:pPr>
            <a:r>
              <a:rPr lang="en-US" sz="1700" dirty="0"/>
              <a:t>These lands were desirable to the French because of their fertile rice lands (</a:t>
            </a:r>
            <a:r>
              <a:rPr lang="en-US" sz="1700" dirty="0">
                <a:solidFill>
                  <a:srgbClr val="FF0000"/>
                </a:solidFill>
              </a:rPr>
              <a:t>Mekong and Red River </a:t>
            </a:r>
            <a:r>
              <a:rPr lang="en-US" sz="1700" dirty="0"/>
              <a:t>deltas and coastal lowlands) and natural resources of rubber, silk, and spices.</a:t>
            </a:r>
          </a:p>
          <a:p>
            <a:pPr>
              <a:lnSpc>
                <a:spcPct val="90000"/>
              </a:lnSpc>
            </a:pPr>
            <a:r>
              <a:rPr lang="en-US" sz="1700" dirty="0"/>
              <a:t>Under French colonial rule, Indochina suffered greatly:  high illiteracy rates, religious persecution, poor healthcare and infrastructure, corrupt governance.</a:t>
            </a:r>
          </a:p>
        </p:txBody>
      </p:sp>
    </p:spTree>
    <p:extLst>
      <p:ext uri="{BB962C8B-B14F-4D97-AF65-F5344CB8AC3E}">
        <p14:creationId xmlns:p14="http://schemas.microsoft.com/office/powerpoint/2010/main" val="3544351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15ED3E-3CEE-584B-9452-BBEF96E51367}"/>
              </a:ext>
            </a:extLst>
          </p:cNvPr>
          <p:cNvSpPr>
            <a:spLocks noGrp="1"/>
          </p:cNvSpPr>
          <p:nvPr>
            <p:ph type="title"/>
          </p:nvPr>
        </p:nvSpPr>
        <p:spPr/>
        <p:txBody>
          <a:bodyPr>
            <a:normAutofit fontScale="90000"/>
          </a:bodyPr>
          <a:lstStyle/>
          <a:p>
            <a:r>
              <a:rPr lang="en-US" dirty="0"/>
              <a:t>Dear America: Letters Home from Vietnam</a:t>
            </a:r>
          </a:p>
        </p:txBody>
      </p:sp>
      <p:sp>
        <p:nvSpPr>
          <p:cNvPr id="6" name="Content Placeholder 5">
            <a:extLst>
              <a:ext uri="{FF2B5EF4-FFF2-40B4-BE49-F238E27FC236}">
                <a16:creationId xmlns:a16="http://schemas.microsoft.com/office/drawing/2014/main" id="{5A4183B7-49EE-AF43-9309-222D6586E7B9}"/>
              </a:ext>
            </a:extLst>
          </p:cNvPr>
          <p:cNvSpPr>
            <a:spLocks noGrp="1"/>
          </p:cNvSpPr>
          <p:nvPr>
            <p:ph idx="1"/>
          </p:nvPr>
        </p:nvSpPr>
        <p:spPr/>
        <p:txBody>
          <a:bodyPr/>
          <a:lstStyle/>
          <a:p>
            <a:r>
              <a:rPr lang="en-US" dirty="0"/>
              <a:t>(at 23 minutes): https</a:t>
            </a:r>
            <a:r>
              <a:rPr lang="en-US" dirty="0">
                <a:hlinkClick r:id="rId2"/>
              </a:rPr>
              <a:t>://</a:t>
            </a:r>
            <a:r>
              <a:rPr lang="en-US" dirty="0" err="1"/>
              <a:t>www.dailymotion.com</a:t>
            </a:r>
            <a:r>
              <a:rPr lang="en-US" dirty="0"/>
              <a:t>/video/x6hhhme</a:t>
            </a:r>
          </a:p>
        </p:txBody>
      </p:sp>
    </p:spTree>
    <p:extLst>
      <p:ext uri="{BB962C8B-B14F-4D97-AF65-F5344CB8AC3E}">
        <p14:creationId xmlns:p14="http://schemas.microsoft.com/office/powerpoint/2010/main" val="3124158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7189F-9A4A-054D-88B0-588EF63D06BA}"/>
              </a:ext>
            </a:extLst>
          </p:cNvPr>
          <p:cNvSpPr>
            <a:spLocks noGrp="1"/>
          </p:cNvSpPr>
          <p:nvPr>
            <p:ph type="title"/>
          </p:nvPr>
        </p:nvSpPr>
        <p:spPr>
          <a:xfrm>
            <a:off x="974035" y="59149"/>
            <a:ext cx="12854608" cy="268842"/>
          </a:xfrm>
        </p:spPr>
        <p:txBody>
          <a:bodyPr>
            <a:normAutofit fontScale="90000"/>
          </a:bodyPr>
          <a:lstStyle/>
          <a:p>
            <a:r>
              <a:rPr lang="en-US" sz="2200" dirty="0"/>
              <a:t>Grades 9-16 analysis of poems through themes, main ideas, terms, and quotes</a:t>
            </a:r>
            <a:r>
              <a:rPr lang="en-US" sz="3200" dirty="0"/>
              <a:t>: </a:t>
            </a:r>
            <a:r>
              <a:rPr lang="en-US" sz="2200" dirty="0"/>
              <a:t>Poetry Analysis Worksheet</a:t>
            </a:r>
          </a:p>
        </p:txBody>
      </p:sp>
      <p:graphicFrame>
        <p:nvGraphicFramePr>
          <p:cNvPr id="4" name="Content Placeholder 3">
            <a:extLst>
              <a:ext uri="{FF2B5EF4-FFF2-40B4-BE49-F238E27FC236}">
                <a16:creationId xmlns:a16="http://schemas.microsoft.com/office/drawing/2014/main" id="{30016CE1-3485-444F-95F3-388B2153AD49}"/>
              </a:ext>
            </a:extLst>
          </p:cNvPr>
          <p:cNvGraphicFramePr>
            <a:graphicFrameLocks noGrp="1"/>
          </p:cNvGraphicFramePr>
          <p:nvPr>
            <p:ph idx="1"/>
            <p:extLst>
              <p:ext uri="{D42A27DB-BD31-4B8C-83A1-F6EECF244321}">
                <p14:modId xmlns:p14="http://schemas.microsoft.com/office/powerpoint/2010/main" val="2057390302"/>
              </p:ext>
            </p:extLst>
          </p:nvPr>
        </p:nvGraphicFramePr>
        <p:xfrm>
          <a:off x="119270" y="426926"/>
          <a:ext cx="11817624" cy="6492240"/>
        </p:xfrm>
        <a:graphic>
          <a:graphicData uri="http://schemas.openxmlformats.org/drawingml/2006/table">
            <a:tbl>
              <a:tblPr firstRow="1" bandRow="1">
                <a:tableStyleId>{5C22544A-7EE6-4342-B048-85BDC9FD1C3A}</a:tableStyleId>
              </a:tblPr>
              <a:tblGrid>
                <a:gridCol w="1477203">
                  <a:extLst>
                    <a:ext uri="{9D8B030D-6E8A-4147-A177-3AD203B41FA5}">
                      <a16:colId xmlns:a16="http://schemas.microsoft.com/office/drawing/2014/main" val="3629822118"/>
                    </a:ext>
                  </a:extLst>
                </a:gridCol>
                <a:gridCol w="1477203">
                  <a:extLst>
                    <a:ext uri="{9D8B030D-6E8A-4147-A177-3AD203B41FA5}">
                      <a16:colId xmlns:a16="http://schemas.microsoft.com/office/drawing/2014/main" val="2989075373"/>
                    </a:ext>
                  </a:extLst>
                </a:gridCol>
                <a:gridCol w="1477203">
                  <a:extLst>
                    <a:ext uri="{9D8B030D-6E8A-4147-A177-3AD203B41FA5}">
                      <a16:colId xmlns:a16="http://schemas.microsoft.com/office/drawing/2014/main" val="2189463015"/>
                    </a:ext>
                  </a:extLst>
                </a:gridCol>
                <a:gridCol w="1477203">
                  <a:extLst>
                    <a:ext uri="{9D8B030D-6E8A-4147-A177-3AD203B41FA5}">
                      <a16:colId xmlns:a16="http://schemas.microsoft.com/office/drawing/2014/main" val="980181208"/>
                    </a:ext>
                  </a:extLst>
                </a:gridCol>
                <a:gridCol w="1477203">
                  <a:extLst>
                    <a:ext uri="{9D8B030D-6E8A-4147-A177-3AD203B41FA5}">
                      <a16:colId xmlns:a16="http://schemas.microsoft.com/office/drawing/2014/main" val="3256427647"/>
                    </a:ext>
                  </a:extLst>
                </a:gridCol>
                <a:gridCol w="1477203">
                  <a:extLst>
                    <a:ext uri="{9D8B030D-6E8A-4147-A177-3AD203B41FA5}">
                      <a16:colId xmlns:a16="http://schemas.microsoft.com/office/drawing/2014/main" val="1382538249"/>
                    </a:ext>
                  </a:extLst>
                </a:gridCol>
                <a:gridCol w="1477203">
                  <a:extLst>
                    <a:ext uri="{9D8B030D-6E8A-4147-A177-3AD203B41FA5}">
                      <a16:colId xmlns:a16="http://schemas.microsoft.com/office/drawing/2014/main" val="1548682210"/>
                    </a:ext>
                  </a:extLst>
                </a:gridCol>
                <a:gridCol w="1477203">
                  <a:extLst>
                    <a:ext uri="{9D8B030D-6E8A-4147-A177-3AD203B41FA5}">
                      <a16:colId xmlns:a16="http://schemas.microsoft.com/office/drawing/2014/main" val="2165083806"/>
                    </a:ext>
                  </a:extLst>
                </a:gridCol>
              </a:tblGrid>
              <a:tr h="606612">
                <a:tc>
                  <a:txBody>
                    <a:bodyPr/>
                    <a:lstStyle/>
                    <a:p>
                      <a:r>
                        <a:rPr lang="en-US" dirty="0"/>
                        <a:t>Poem</a:t>
                      </a:r>
                    </a:p>
                  </a:txBody>
                  <a:tcPr/>
                </a:tc>
                <a:tc>
                  <a:txBody>
                    <a:bodyPr/>
                    <a:lstStyle/>
                    <a:p>
                      <a:r>
                        <a:rPr lang="en-US" dirty="0"/>
                        <a:t>Bridge to the Sea</a:t>
                      </a:r>
                    </a:p>
                  </a:txBody>
                  <a:tcPr/>
                </a:tc>
                <a:tc>
                  <a:txBody>
                    <a:bodyPr/>
                    <a:lstStyle/>
                    <a:p>
                      <a:r>
                        <a:rPr lang="en-US" dirty="0"/>
                        <a:t>Quiet Decision</a:t>
                      </a:r>
                    </a:p>
                  </a:txBody>
                  <a:tcPr/>
                </a:tc>
                <a:tc>
                  <a:txBody>
                    <a:bodyPr/>
                    <a:lstStyle/>
                    <a:p>
                      <a:r>
                        <a:rPr lang="en-US" dirty="0"/>
                        <a:t>Saigon is Gone</a:t>
                      </a:r>
                    </a:p>
                  </a:txBody>
                  <a:tcPr/>
                </a:tc>
                <a:tc>
                  <a:txBody>
                    <a:bodyPr/>
                    <a:lstStyle/>
                    <a:p>
                      <a:r>
                        <a:rPr lang="en-US" dirty="0"/>
                        <a:t>Tent City</a:t>
                      </a:r>
                    </a:p>
                  </a:txBody>
                  <a:tcPr/>
                </a:tc>
                <a:tc>
                  <a:txBody>
                    <a:bodyPr/>
                    <a:lstStyle/>
                    <a:p>
                      <a:r>
                        <a:rPr lang="en-US" dirty="0"/>
                        <a:t>Choose</a:t>
                      </a:r>
                    </a:p>
                  </a:txBody>
                  <a:tcPr/>
                </a:tc>
                <a:tc>
                  <a:txBody>
                    <a:bodyPr/>
                    <a:lstStyle/>
                    <a:p>
                      <a:r>
                        <a:rPr lang="en-US" dirty="0"/>
                        <a:t>Alabama</a:t>
                      </a:r>
                    </a:p>
                  </a:txBody>
                  <a:tcPr/>
                </a:tc>
                <a:tc>
                  <a:txBody>
                    <a:bodyPr/>
                    <a:lstStyle/>
                    <a:p>
                      <a:r>
                        <a:rPr lang="en-US" dirty="0"/>
                        <a:t>English Above All</a:t>
                      </a:r>
                    </a:p>
                  </a:txBody>
                  <a:tcPr/>
                </a:tc>
                <a:extLst>
                  <a:ext uri="{0D108BD9-81ED-4DB2-BD59-A6C34878D82A}">
                    <a16:rowId xmlns:a16="http://schemas.microsoft.com/office/drawing/2014/main" val="317019852"/>
                  </a:ext>
                </a:extLst>
              </a:tr>
              <a:tr h="491067">
                <a:tc>
                  <a:txBody>
                    <a:bodyPr/>
                    <a:lstStyle/>
                    <a:p>
                      <a:r>
                        <a:rPr lang="en-US" sz="1400" dirty="0"/>
                        <a:t>Why is this the title?</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sz="1400"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511073023"/>
                  </a:ext>
                </a:extLst>
              </a:tr>
              <a:tr h="953247">
                <a:tc>
                  <a:txBody>
                    <a:bodyPr/>
                    <a:lstStyle/>
                    <a:p>
                      <a:r>
                        <a:rPr lang="en-US" sz="1200" dirty="0"/>
                        <a:t>Theme(s)</a:t>
                      </a:r>
                    </a:p>
                  </a:txBody>
                  <a:tcPr/>
                </a:tc>
                <a:tc>
                  <a:txBody>
                    <a:bodyPr/>
                    <a:lstStyle/>
                    <a:p>
                      <a:endParaRPr lang="en-US"/>
                    </a:p>
                  </a:txBody>
                  <a:tcPr/>
                </a:tc>
                <a:tc>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Displacement, Vietnam War, Refugees, Loss</a:t>
                      </a:r>
                    </a:p>
                    <a:p>
                      <a:endParaRPr lang="en-US" dirty="0"/>
                    </a:p>
                  </a:txBody>
                  <a:tcPr/>
                </a:tc>
                <a:tc>
                  <a:txBody>
                    <a:bodyPr/>
                    <a:lstStyle/>
                    <a:p>
                      <a:endParaRPr lang="en-US" dirty="0"/>
                    </a:p>
                  </a:txBody>
                  <a:tcPr/>
                </a:tc>
                <a:tc>
                  <a:txBody>
                    <a:bodyPr/>
                    <a:lstStyle/>
                    <a:p>
                      <a:r>
                        <a:rPr lang="en-US" sz="1400" dirty="0"/>
                        <a:t>Diaspora</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183119786"/>
                  </a:ext>
                </a:extLst>
              </a:tr>
              <a:tr h="693271">
                <a:tc>
                  <a:txBody>
                    <a:bodyPr/>
                    <a:lstStyle/>
                    <a:p>
                      <a:r>
                        <a:rPr lang="en-US" sz="1400" dirty="0"/>
                        <a:t>Main idea</a:t>
                      </a:r>
                    </a:p>
                  </a:txBody>
                  <a:tcPr/>
                </a:tc>
                <a:tc>
                  <a:txBody>
                    <a:bodyPr/>
                    <a:lstStyle/>
                    <a:p>
                      <a:endParaRPr lang="en-US"/>
                    </a:p>
                  </a:txBody>
                  <a:tcPr/>
                </a:tc>
                <a:tc>
                  <a:txBody>
                    <a:bodyPr/>
                    <a:lstStyle/>
                    <a:p>
                      <a:r>
                        <a:rPr lang="en-US" sz="1400" dirty="0"/>
                        <a:t>Ha’s family decides to leave Vietnam.</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sz="1400" dirty="0"/>
                    </a:p>
                  </a:txBody>
                  <a:tcPr/>
                </a:tc>
                <a:tc>
                  <a:txBody>
                    <a:bodyPr/>
                    <a:lstStyle/>
                    <a:p>
                      <a:endParaRPr lang="en-US"/>
                    </a:p>
                  </a:txBody>
                  <a:tcPr/>
                </a:tc>
                <a:extLst>
                  <a:ext uri="{0D108BD9-81ED-4DB2-BD59-A6C34878D82A}">
                    <a16:rowId xmlns:a16="http://schemas.microsoft.com/office/drawing/2014/main" val="3797043715"/>
                  </a:ext>
                </a:extLst>
              </a:tr>
              <a:tr h="751043">
                <a:tc>
                  <a:txBody>
                    <a:bodyPr/>
                    <a:lstStyle/>
                    <a:p>
                      <a:r>
                        <a:rPr lang="en-US" sz="1400" dirty="0"/>
                        <a:t>Applicable terms </a:t>
                      </a:r>
                    </a:p>
                  </a:txBody>
                  <a:tcPr/>
                </a:tc>
                <a:tc>
                  <a:txBody>
                    <a:bodyPr/>
                    <a:lstStyle/>
                    <a:p>
                      <a:endParaRPr lang="en-US" sz="140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Operation New Life </a:t>
                      </a:r>
                    </a:p>
                    <a:p>
                      <a:endParaRPr lang="en-US" dirty="0"/>
                    </a:p>
                  </a:txBody>
                  <a:tcPr/>
                </a:tc>
                <a:tc>
                  <a:txBody>
                    <a:bodyPr/>
                    <a:lstStyle/>
                    <a:p>
                      <a:endParaRPr lang="en-US"/>
                    </a:p>
                  </a:txBody>
                  <a:tcPr/>
                </a:tc>
                <a:extLst>
                  <a:ext uri="{0D108BD9-81ED-4DB2-BD59-A6C34878D82A}">
                    <a16:rowId xmlns:a16="http://schemas.microsoft.com/office/drawing/2014/main" val="3948893300"/>
                  </a:ext>
                </a:extLst>
              </a:tr>
              <a:tr h="1964267">
                <a:tc>
                  <a:txBody>
                    <a:bodyPr/>
                    <a:lstStyle/>
                    <a:p>
                      <a:r>
                        <a:rPr lang="en-US" sz="1400" dirty="0"/>
                        <a:t>Quotes</a:t>
                      </a:r>
                    </a:p>
                  </a:txBody>
                  <a:tcPr/>
                </a:tc>
                <a:tc>
                  <a:txBody>
                    <a:bodyPr/>
                    <a:lstStyle/>
                    <a:p>
                      <a:r>
                        <a:rPr lang="en-US" sz="1400" dirty="0"/>
                        <a:t>“I will not risk fleeing with my children on a rickety boat.”; “when the time comes, this house is our bridge to the sea</a:t>
                      </a:r>
                      <a:r>
                        <a:rPr lang="en-US" sz="1400" dirty="0">
                          <a:solidFill>
                            <a:schemeClr val="tx1"/>
                          </a:solidFill>
                        </a:rPr>
                        <a:t>.” </a:t>
                      </a:r>
                      <a:endParaRPr lang="en-US" sz="1400" dirty="0"/>
                    </a:p>
                  </a:txBody>
                  <a:tcPr/>
                </a:tc>
                <a:tc>
                  <a:txBody>
                    <a:bodyPr/>
                    <a:lstStyle/>
                    <a:p>
                      <a:endParaRPr lang="en-US" dirty="0"/>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“We have landed on an island called Guam”;  “Many others arrived before us and are living in green tents and sleeping on cots.”</a:t>
                      </a:r>
                      <a:endParaRPr lang="en-US" sz="1400" dirty="0">
                        <a:solidFill>
                          <a:schemeClr val="tx1"/>
                        </a:solidFill>
                        <a:highlight>
                          <a:srgbClr val="FFFF00"/>
                        </a:highlight>
                      </a:endParaRPr>
                    </a:p>
                    <a:p>
                      <a:endParaRPr lang="en-US" dirty="0"/>
                    </a:p>
                  </a:txBody>
                  <a:tcPr/>
                </a:tc>
                <a:tc>
                  <a:txBody>
                    <a:bodyPr/>
                    <a:lstStyle/>
                    <a:p>
                      <a:endParaRPr lang="en-US" dirty="0"/>
                    </a:p>
                  </a:txBody>
                  <a:tcPr/>
                </a:tc>
                <a:tc>
                  <a:txBody>
                    <a:bodyPr/>
                    <a:lstStyle/>
                    <a:p>
                      <a:endParaRPr lang="en-US"/>
                    </a:p>
                  </a:txBody>
                  <a:tcPr/>
                </a:tc>
                <a:tc>
                  <a:txBody>
                    <a:bodyPr/>
                    <a:lstStyle/>
                    <a:p>
                      <a:r>
                        <a:rPr lang="en-US" sz="1400" dirty="0"/>
                        <a:t>“Until you children master English, you must think, do, wish for nothing else.” </a:t>
                      </a:r>
                    </a:p>
                  </a:txBody>
                  <a:tcPr/>
                </a:tc>
                <a:extLst>
                  <a:ext uri="{0D108BD9-81ED-4DB2-BD59-A6C34878D82A}">
                    <a16:rowId xmlns:a16="http://schemas.microsoft.com/office/drawing/2014/main" val="1805912325"/>
                  </a:ext>
                </a:extLst>
              </a:tr>
              <a:tr h="693271">
                <a:tc>
                  <a:txBody>
                    <a:bodyPr/>
                    <a:lstStyle/>
                    <a:p>
                      <a:r>
                        <a:rPr lang="en-US" sz="1400" dirty="0"/>
                        <a:t>What do you want to know more about?</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04962755"/>
                  </a:ext>
                </a:extLst>
              </a:tr>
            </a:tbl>
          </a:graphicData>
        </a:graphic>
      </p:graphicFrame>
    </p:spTree>
    <p:extLst>
      <p:ext uri="{BB962C8B-B14F-4D97-AF65-F5344CB8AC3E}">
        <p14:creationId xmlns:p14="http://schemas.microsoft.com/office/powerpoint/2010/main" val="2932027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cstate="email">
              <a:alphaModFix amt="40000"/>
              <a:duotone>
                <a:schemeClr val="accent1">
                  <a:shade val="45000"/>
                  <a:satMod val="135000"/>
                </a:schemeClr>
                <a:prstClr val="white"/>
              </a:duotone>
              <a:extLst>
                <a:ext uri="{28A0092B-C50C-407E-A947-70E740481C1C}">
                  <a14:useLocalDpi xmlns:a14="http://schemas.microsoft.com/office/drawing/2010/main"/>
                </a:ext>
              </a:extLst>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99D382C-FB6F-1746-AA0A-E8420138A6B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448888" y="645106"/>
            <a:ext cx="4590846" cy="5564663"/>
          </a:xfrm>
          <a:prstGeom prst="rect">
            <a:avLst/>
          </a:prstGeom>
        </p:spPr>
      </p:pic>
      <p:sp>
        <p:nvSpPr>
          <p:cNvPr id="29" name="Rectangle 28">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1" name="Rectangle 30">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8703FB78-B083-CC40-AF17-F2461764843E}"/>
              </a:ext>
            </a:extLst>
          </p:cNvPr>
          <p:cNvSpPr>
            <a:spLocks noGrp="1"/>
          </p:cNvSpPr>
          <p:nvPr>
            <p:ph type="title"/>
          </p:nvPr>
        </p:nvSpPr>
        <p:spPr>
          <a:xfrm>
            <a:off x="7957225" y="1559768"/>
            <a:ext cx="2978281" cy="3135379"/>
          </a:xfrm>
        </p:spPr>
        <p:txBody>
          <a:bodyPr vert="horz" lIns="91440" tIns="45720" rIns="91440" bIns="45720" rtlCol="0" anchor="ctr">
            <a:normAutofit/>
          </a:bodyPr>
          <a:lstStyle/>
          <a:p>
            <a:pPr algn="ctr">
              <a:lnSpc>
                <a:spcPct val="83000"/>
              </a:lnSpc>
            </a:pPr>
            <a:r>
              <a:rPr lang="en-US" i="1" cap="all" spc="-100" dirty="0">
                <a:solidFill>
                  <a:schemeClr val="bg1"/>
                </a:solidFill>
              </a:rPr>
              <a:t>Bridge to the Sea</a:t>
            </a:r>
            <a:br>
              <a:rPr lang="en-US" i="1" cap="all" spc="-100" dirty="0">
                <a:solidFill>
                  <a:schemeClr val="bg1"/>
                </a:solidFill>
              </a:rPr>
            </a:br>
            <a:r>
              <a:rPr lang="en-US" i="1" cap="all" spc="-100" dirty="0">
                <a:solidFill>
                  <a:schemeClr val="bg1"/>
                </a:solidFill>
              </a:rPr>
              <a:t>p. 42</a:t>
            </a:r>
          </a:p>
        </p:txBody>
      </p:sp>
      <p:sp>
        <p:nvSpPr>
          <p:cNvPr id="33" name="Rectangle 32">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763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413053"/>
            <a:ext cx="8212114" cy="6064596"/>
          </a:xfrm>
          <a:prstGeom prst="rect">
            <a:avLst/>
          </a:prstGeom>
          <a:noFill/>
          <a:ln w="6350" cap="sq" cmpd="sng" algn="ctr">
            <a:solidFill>
              <a:srgbClr val="404040"/>
            </a:solidFill>
            <a:prstDash val="solid"/>
            <a:miter lim="800000"/>
          </a:ln>
          <a:effectLst/>
        </p:spPr>
      </p:sp>
      <p:pic>
        <p:nvPicPr>
          <p:cNvPr id="12" name="Content Placeholder 8">
            <a:extLst>
              <a:ext uri="{FF2B5EF4-FFF2-40B4-BE49-F238E27FC236}">
                <a16:creationId xmlns:a16="http://schemas.microsoft.com/office/drawing/2014/main" id="{A52F181D-E42E-3547-B286-70D588402D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43482" y="882398"/>
            <a:ext cx="5160314" cy="5121612"/>
          </a:xfrm>
          <a:prstGeom prst="rect">
            <a:avLst/>
          </a:prstGeom>
        </p:spPr>
      </p:pic>
      <p:sp>
        <p:nvSpPr>
          <p:cNvPr id="21" name="Rectangle 20">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6699"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07FC92-76E0-F84B-AE95-71697856E87C}"/>
              </a:ext>
            </a:extLst>
          </p:cNvPr>
          <p:cNvSpPr>
            <a:spLocks noGrp="1"/>
          </p:cNvSpPr>
          <p:nvPr>
            <p:ph type="title"/>
          </p:nvPr>
        </p:nvSpPr>
        <p:spPr>
          <a:xfrm>
            <a:off x="9321801" y="612843"/>
            <a:ext cx="2312480" cy="1499738"/>
          </a:xfrm>
        </p:spPr>
        <p:txBody>
          <a:bodyPr anchor="b">
            <a:normAutofit/>
          </a:bodyPr>
          <a:lstStyle/>
          <a:p>
            <a:r>
              <a:rPr lang="en-US" sz="2800" i="1" dirty="0"/>
              <a:t>Quiet Decision</a:t>
            </a:r>
            <a:br>
              <a:rPr lang="en-US" sz="2800" i="1" dirty="0"/>
            </a:br>
            <a:r>
              <a:rPr lang="en-US" sz="2800" i="1" dirty="0"/>
              <a:t> p. 47</a:t>
            </a:r>
          </a:p>
        </p:txBody>
      </p:sp>
      <p:sp>
        <p:nvSpPr>
          <p:cNvPr id="14" name="Content Placeholder 13">
            <a:extLst>
              <a:ext uri="{FF2B5EF4-FFF2-40B4-BE49-F238E27FC236}">
                <a16:creationId xmlns:a16="http://schemas.microsoft.com/office/drawing/2014/main" id="{9CC63382-2D79-49D7-B8FA-8FC2122EE0F9}"/>
              </a:ext>
            </a:extLst>
          </p:cNvPr>
          <p:cNvSpPr>
            <a:spLocks noGrp="1"/>
          </p:cNvSpPr>
          <p:nvPr>
            <p:ph idx="1"/>
          </p:nvPr>
        </p:nvSpPr>
        <p:spPr>
          <a:xfrm>
            <a:off x="9321801" y="2149813"/>
            <a:ext cx="2312479" cy="3854197"/>
          </a:xfrm>
        </p:spPr>
        <p:txBody>
          <a:bodyPr>
            <a:normAutofit/>
          </a:bodyPr>
          <a:lstStyle/>
          <a:p>
            <a:endParaRPr lang="en-US" sz="1400">
              <a:solidFill>
                <a:schemeClr val="tx1">
                  <a:lumMod val="85000"/>
                  <a:lumOff val="15000"/>
                </a:schemeClr>
              </a:solidFill>
            </a:endParaRPr>
          </a:p>
        </p:txBody>
      </p:sp>
    </p:spTree>
    <p:extLst>
      <p:ext uri="{BB962C8B-B14F-4D97-AF65-F5344CB8AC3E}">
        <p14:creationId xmlns:p14="http://schemas.microsoft.com/office/powerpoint/2010/main" val="3965102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08F455B7-514F-4326-8EA9-442D7F26CB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A9C548-0579-4864-92A3-093842E89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D4224F0-9A4A-420C-82F8-2B67484DB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75873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F323467-EAEC-FE43-B099-B66E6F14C14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01406" y="645106"/>
            <a:ext cx="4535199" cy="5564663"/>
          </a:xfrm>
          <a:prstGeom prst="rect">
            <a:avLst/>
          </a:prstGeom>
        </p:spPr>
      </p:pic>
      <p:sp>
        <p:nvSpPr>
          <p:cNvPr id="29" name="Rectangle 28">
            <a:extLst>
              <a:ext uri="{FF2B5EF4-FFF2-40B4-BE49-F238E27FC236}">
                <a16:creationId xmlns:a16="http://schemas.microsoft.com/office/drawing/2014/main" id="{57525A5F-CDD4-4EB3-9187-2A0E9EA15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31" name="Rectangle 30">
            <a:extLst>
              <a:ext uri="{FF2B5EF4-FFF2-40B4-BE49-F238E27FC236}">
                <a16:creationId xmlns:a16="http://schemas.microsoft.com/office/drawing/2014/main" id="{08F5B423-DA6A-4E80-B3CA-549A442C8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D2E9380C-6AEB-A242-9EF0-48D329B16EF5}"/>
              </a:ext>
            </a:extLst>
          </p:cNvPr>
          <p:cNvSpPr>
            <a:spLocks noGrp="1"/>
          </p:cNvSpPr>
          <p:nvPr>
            <p:ph type="title"/>
          </p:nvPr>
        </p:nvSpPr>
        <p:spPr>
          <a:xfrm>
            <a:off x="7957225" y="1559768"/>
            <a:ext cx="2978281" cy="3135379"/>
          </a:xfrm>
        </p:spPr>
        <p:txBody>
          <a:bodyPr vert="horz" lIns="91440" tIns="45720" rIns="91440" bIns="45720" rtlCol="0" anchor="ctr">
            <a:normAutofit/>
          </a:bodyPr>
          <a:lstStyle/>
          <a:p>
            <a:pPr algn="ctr">
              <a:lnSpc>
                <a:spcPct val="83000"/>
              </a:lnSpc>
            </a:pPr>
            <a:r>
              <a:rPr lang="en-US" i="1" cap="all" spc="-100" dirty="0"/>
              <a:t>Saigon is Gone p. 67</a:t>
            </a:r>
          </a:p>
        </p:txBody>
      </p:sp>
      <p:sp>
        <p:nvSpPr>
          <p:cNvPr id="33" name="Rectangle 32">
            <a:extLst>
              <a:ext uri="{FF2B5EF4-FFF2-40B4-BE49-F238E27FC236}">
                <a16:creationId xmlns:a16="http://schemas.microsoft.com/office/drawing/2014/main" id="{738170B5-3ECC-493B-85FA-6905971AD1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F8DD37B8-B6EA-49DC-90EF-F4E3594540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00F7FF8-41E5-4585-AFDC-54EA8B2757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E2A71D-F8BA-4E4F-88A8-1F5FD5DF13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127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cstate="email">
              <a:alphaModFix amt="40000"/>
              <a:duotone>
                <a:schemeClr val="accent1">
                  <a:shade val="45000"/>
                  <a:satMod val="135000"/>
                </a:schemeClr>
                <a:prstClr val="white"/>
              </a:duotone>
              <a:extLst>
                <a:ext uri="{28A0092B-C50C-407E-A947-70E740481C1C}">
                  <a14:useLocalDpi xmlns:a14="http://schemas.microsoft.com/office/drawing/2010/main"/>
                </a:ext>
              </a:extLst>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E523FAD-CEA4-B14B-9D54-D5F60F2229E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28634" y="457206"/>
            <a:ext cx="5116933" cy="6201780"/>
          </a:xfrm>
          <a:prstGeom prst="rect">
            <a:avLst/>
          </a:prstGeom>
        </p:spPr>
      </p:pic>
      <p:sp>
        <p:nvSpPr>
          <p:cNvPr id="29" name="Rectangle 28">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1" name="Rectangle 30">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F5A70A41-5EC8-0B43-B844-0C701E645BC7}"/>
              </a:ext>
            </a:extLst>
          </p:cNvPr>
          <p:cNvSpPr>
            <a:spLocks noGrp="1"/>
          </p:cNvSpPr>
          <p:nvPr>
            <p:ph type="title"/>
          </p:nvPr>
        </p:nvSpPr>
        <p:spPr>
          <a:xfrm>
            <a:off x="7957225" y="1559768"/>
            <a:ext cx="2978281" cy="3135379"/>
          </a:xfrm>
        </p:spPr>
        <p:txBody>
          <a:bodyPr vert="horz" lIns="91440" tIns="45720" rIns="91440" bIns="45720" rtlCol="0" anchor="ctr">
            <a:normAutofit/>
          </a:bodyPr>
          <a:lstStyle/>
          <a:p>
            <a:pPr algn="ctr">
              <a:lnSpc>
                <a:spcPct val="83000"/>
              </a:lnSpc>
            </a:pPr>
            <a:r>
              <a:rPr lang="en-US" i="1" cap="all" spc="-100" dirty="0">
                <a:solidFill>
                  <a:schemeClr val="bg1"/>
                </a:solidFill>
              </a:rPr>
              <a:t>Tent City</a:t>
            </a:r>
            <a:br>
              <a:rPr lang="en-US" i="1" cap="all" spc="-100" dirty="0">
                <a:solidFill>
                  <a:schemeClr val="bg1"/>
                </a:solidFill>
              </a:rPr>
            </a:br>
            <a:r>
              <a:rPr lang="en-US" i="1" cap="all" spc="-100" dirty="0">
                <a:solidFill>
                  <a:schemeClr val="bg1"/>
                </a:solidFill>
              </a:rPr>
              <a:t>p. 96</a:t>
            </a:r>
          </a:p>
        </p:txBody>
      </p:sp>
      <p:sp>
        <p:nvSpPr>
          <p:cNvPr id="33" name="Rectangle 32">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741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cstate="email">
              <a:alphaModFix amt="40000"/>
              <a:duotone>
                <a:schemeClr val="accent1">
                  <a:shade val="45000"/>
                  <a:satMod val="135000"/>
                </a:schemeClr>
                <a:prstClr val="white"/>
              </a:duotone>
              <a:extLst>
                <a:ext uri="{28A0092B-C50C-407E-A947-70E740481C1C}">
                  <a14:useLocalDpi xmlns:a14="http://schemas.microsoft.com/office/drawing/2010/main"/>
                </a:ext>
              </a:extLst>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1" name="Rectangle 30">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CA89C183-3A87-5241-B0B4-B17F761A3B2D}"/>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i="1" cap="all" spc="-100" dirty="0">
                <a:solidFill>
                  <a:schemeClr val="bg1"/>
                </a:solidFill>
              </a:rPr>
              <a:t>Choose p. 105</a:t>
            </a:r>
          </a:p>
        </p:txBody>
      </p:sp>
      <p:sp>
        <p:nvSpPr>
          <p:cNvPr id="33" name="Rectangle 32">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CE18C5DB-1BC0-8549-BC84-F7039335D74F}"/>
              </a:ext>
            </a:extLst>
          </p:cNvPr>
          <p:cNvPicPr>
            <a:picLocks noGrp="1" noChangeAspect="1"/>
          </p:cNvPicPr>
          <p:nvPr>
            <p:ph idx="1"/>
          </p:nvPr>
        </p:nvPicPr>
        <p:blipFill>
          <a:blip r:embed="rId3"/>
          <a:stretch>
            <a:fillRect/>
          </a:stretch>
        </p:blipFill>
        <p:spPr>
          <a:xfrm>
            <a:off x="6298337" y="2383"/>
            <a:ext cx="5294119" cy="6853229"/>
          </a:xfrm>
          <a:prstGeom prst="rect">
            <a:avLst/>
          </a:prstGeom>
        </p:spPr>
      </p:pic>
    </p:spTree>
    <p:extLst>
      <p:ext uri="{BB962C8B-B14F-4D97-AF65-F5344CB8AC3E}">
        <p14:creationId xmlns:p14="http://schemas.microsoft.com/office/powerpoint/2010/main" val="2350154145"/>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08F455B7-514F-4326-8EA9-442D7F26CB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A9C548-0579-4864-92A3-093842E89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D4224F0-9A4A-420C-82F8-2B67484DB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75873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AD77F7D-3264-944B-9931-35F7C70643C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74481" y="645106"/>
            <a:ext cx="5189048" cy="5564663"/>
          </a:xfrm>
          <a:prstGeom prst="rect">
            <a:avLst/>
          </a:prstGeom>
        </p:spPr>
      </p:pic>
      <p:sp>
        <p:nvSpPr>
          <p:cNvPr id="29" name="Rectangle 28">
            <a:extLst>
              <a:ext uri="{FF2B5EF4-FFF2-40B4-BE49-F238E27FC236}">
                <a16:creationId xmlns:a16="http://schemas.microsoft.com/office/drawing/2014/main" id="{57525A5F-CDD4-4EB3-9187-2A0E9EA15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31" name="Rectangle 30">
            <a:extLst>
              <a:ext uri="{FF2B5EF4-FFF2-40B4-BE49-F238E27FC236}">
                <a16:creationId xmlns:a16="http://schemas.microsoft.com/office/drawing/2014/main" id="{08F5B423-DA6A-4E80-B3CA-549A442C8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E0CB8236-A7FD-484C-8758-0F2F1EC55A7F}"/>
              </a:ext>
            </a:extLst>
          </p:cNvPr>
          <p:cNvSpPr>
            <a:spLocks noGrp="1"/>
          </p:cNvSpPr>
          <p:nvPr>
            <p:ph type="title"/>
          </p:nvPr>
        </p:nvSpPr>
        <p:spPr>
          <a:xfrm>
            <a:off x="7957225" y="1559768"/>
            <a:ext cx="2978281" cy="3135379"/>
          </a:xfrm>
        </p:spPr>
        <p:txBody>
          <a:bodyPr vert="horz" lIns="91440" tIns="45720" rIns="91440" bIns="45720" rtlCol="0" anchor="ctr">
            <a:normAutofit/>
          </a:bodyPr>
          <a:lstStyle/>
          <a:p>
            <a:pPr algn="ctr">
              <a:lnSpc>
                <a:spcPct val="83000"/>
              </a:lnSpc>
            </a:pPr>
            <a:r>
              <a:rPr lang="en-US" sz="4100" i="1" cap="all" spc="-100" dirty="0"/>
              <a:t>Alabama p. 109</a:t>
            </a:r>
          </a:p>
        </p:txBody>
      </p:sp>
      <p:sp>
        <p:nvSpPr>
          <p:cNvPr id="33" name="Rectangle 32">
            <a:extLst>
              <a:ext uri="{FF2B5EF4-FFF2-40B4-BE49-F238E27FC236}">
                <a16:creationId xmlns:a16="http://schemas.microsoft.com/office/drawing/2014/main" id="{738170B5-3ECC-493B-85FA-6905971AD1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F8DD37B8-B6EA-49DC-90EF-F4E3594540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00F7FF8-41E5-4585-AFDC-54EA8B2757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E2A71D-F8BA-4E4F-88A8-1F5FD5DF13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486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05784E-C426-A948-9C1F-AE5D37B5F91A}"/>
              </a:ext>
            </a:extLst>
          </p:cNvPr>
          <p:cNvSpPr>
            <a:spLocks noGrp="1"/>
          </p:cNvSpPr>
          <p:nvPr>
            <p:ph type="title"/>
          </p:nvPr>
        </p:nvSpPr>
        <p:spPr>
          <a:xfrm>
            <a:off x="557720" y="612843"/>
            <a:ext cx="2312480" cy="1499738"/>
          </a:xfrm>
        </p:spPr>
        <p:txBody>
          <a:bodyPr anchor="b">
            <a:normAutofit/>
          </a:bodyPr>
          <a:lstStyle/>
          <a:p>
            <a:r>
              <a:rPr lang="en-US" sz="2800" i="1" dirty="0"/>
              <a:t>English Above All</a:t>
            </a:r>
            <a:br>
              <a:rPr lang="en-US" sz="2800" i="1" dirty="0"/>
            </a:br>
            <a:r>
              <a:rPr lang="en-US" sz="2800" i="1" dirty="0"/>
              <a:t>p.116</a:t>
            </a:r>
          </a:p>
        </p:txBody>
      </p:sp>
      <p:sp>
        <p:nvSpPr>
          <p:cNvPr id="10" name="Content Placeholder 9">
            <a:extLst>
              <a:ext uri="{FF2B5EF4-FFF2-40B4-BE49-F238E27FC236}">
                <a16:creationId xmlns:a16="http://schemas.microsoft.com/office/drawing/2014/main" id="{A6AF436A-CC49-4145-AE18-1BFBF8024FFB}"/>
              </a:ext>
            </a:extLst>
          </p:cNvPr>
          <p:cNvSpPr>
            <a:spLocks noGrp="1"/>
          </p:cNvSpPr>
          <p:nvPr>
            <p:ph idx="1"/>
          </p:nvPr>
        </p:nvSpPr>
        <p:spPr>
          <a:xfrm>
            <a:off x="557720" y="2149813"/>
            <a:ext cx="2312479" cy="3854197"/>
          </a:xfrm>
        </p:spPr>
        <p:txBody>
          <a:bodyPr>
            <a:normAutofit/>
          </a:bodyPr>
          <a:lstStyle/>
          <a:p>
            <a:endParaRPr lang="en-US" sz="1400">
              <a:solidFill>
                <a:schemeClr val="tx1">
                  <a:lumMod val="85000"/>
                  <a:lumOff val="15000"/>
                </a:schemeClr>
              </a:solidFill>
            </a:endParaRPr>
          </a:p>
        </p:txBody>
      </p:sp>
      <p:sp>
        <p:nvSpPr>
          <p:cNvPr id="19" name="Rectangle 18">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8" name="Content Placeholder 4">
            <a:extLst>
              <a:ext uri="{FF2B5EF4-FFF2-40B4-BE49-F238E27FC236}">
                <a16:creationId xmlns:a16="http://schemas.microsoft.com/office/drawing/2014/main" id="{72E6F394-3DCD-3845-89B2-A1973CCAC3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59392" y="413053"/>
            <a:ext cx="4795354" cy="6031894"/>
          </a:xfrm>
          <a:prstGeom prst="rect">
            <a:avLst/>
          </a:prstGeom>
        </p:spPr>
      </p:pic>
    </p:spTree>
    <p:extLst>
      <p:ext uri="{BB962C8B-B14F-4D97-AF65-F5344CB8AC3E}">
        <p14:creationId xmlns:p14="http://schemas.microsoft.com/office/powerpoint/2010/main" val="3468206062"/>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6" name="Rectangle 15">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8" name="Rectangle 17">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0" name="Group 19">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1" name="Straight Connector 20">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cstate="email">
              <a:alphaModFix amt="40000"/>
              <a:duotone>
                <a:schemeClr val="accent1">
                  <a:shade val="45000"/>
                  <a:satMod val="135000"/>
                </a:schemeClr>
                <a:prstClr val="white"/>
              </a:duotone>
              <a:extLst>
                <a:ext uri="{28A0092B-C50C-407E-A947-70E740481C1C}">
                  <a14:useLocalDpi xmlns:a14="http://schemas.microsoft.com/office/drawing/2010/main"/>
                </a:ext>
              </a:extLst>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935B5AF7-FEC5-4F4A-868C-11FC8D26364D}"/>
              </a:ext>
            </a:extLst>
          </p:cNvPr>
          <p:cNvPicPr>
            <a:picLocks noGrp="1" noChangeAspect="1"/>
          </p:cNvPicPr>
          <p:nvPr>
            <p:ph idx="1"/>
          </p:nvPr>
        </p:nvPicPr>
        <p:blipFill>
          <a:blip r:embed="rId3"/>
          <a:stretch>
            <a:fillRect/>
          </a:stretch>
        </p:blipFill>
        <p:spPr>
          <a:xfrm>
            <a:off x="1462799" y="133225"/>
            <a:ext cx="5423122" cy="6613563"/>
          </a:xfrm>
          <a:prstGeom prst="rect">
            <a:avLst/>
          </a:prstGeom>
        </p:spPr>
      </p:pic>
      <p:sp>
        <p:nvSpPr>
          <p:cNvPr id="31" name="Rectangle 30">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3" name="Rectangle 32">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D3C6FE3B-9363-3A43-8285-B1F510317096}"/>
              </a:ext>
            </a:extLst>
          </p:cNvPr>
          <p:cNvSpPr>
            <a:spLocks noGrp="1"/>
          </p:cNvSpPr>
          <p:nvPr>
            <p:ph type="title"/>
          </p:nvPr>
        </p:nvSpPr>
        <p:spPr>
          <a:xfrm>
            <a:off x="7967719" y="1929616"/>
            <a:ext cx="2978281" cy="3516770"/>
          </a:xfrm>
        </p:spPr>
        <p:txBody>
          <a:bodyPr vert="horz" lIns="91440" tIns="45720" rIns="91440" bIns="45720" rtlCol="0" anchor="ctr">
            <a:normAutofit fontScale="90000"/>
          </a:bodyPr>
          <a:lstStyle/>
          <a:p>
            <a:pPr algn="ctr">
              <a:lnSpc>
                <a:spcPct val="83000"/>
              </a:lnSpc>
            </a:pPr>
            <a:r>
              <a:rPr lang="en-US" sz="3700" i="1" cap="all" spc="-100" dirty="0">
                <a:solidFill>
                  <a:schemeClr val="bg1"/>
                </a:solidFill>
              </a:rPr>
              <a:t>THE FRUITS OF DIASPORA: </a:t>
            </a:r>
            <a:br>
              <a:rPr lang="en-US" sz="3700" i="1" cap="all" spc="-100" dirty="0">
                <a:solidFill>
                  <a:schemeClr val="bg1"/>
                </a:solidFill>
              </a:rPr>
            </a:br>
            <a:br>
              <a:rPr lang="en-US" sz="3700" i="1" cap="all" spc="-100" dirty="0">
                <a:solidFill>
                  <a:schemeClr val="bg1"/>
                </a:solidFill>
              </a:rPr>
            </a:br>
            <a:r>
              <a:rPr lang="en-US" sz="3700" i="1" cap="all" spc="-100" dirty="0">
                <a:solidFill>
                  <a:schemeClr val="bg1"/>
                </a:solidFill>
              </a:rPr>
              <a:t>An Engineer, a Chef, a Vet, and Not a Lawyer</a:t>
            </a:r>
          </a:p>
        </p:txBody>
      </p:sp>
      <p:sp>
        <p:nvSpPr>
          <p:cNvPr id="35" name="Rectangle 34">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36">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884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CDBC-DE4A-AB46-962D-07785B846CA4}"/>
              </a:ext>
            </a:extLst>
          </p:cNvPr>
          <p:cNvSpPr>
            <a:spLocks noGrp="1"/>
          </p:cNvSpPr>
          <p:nvPr>
            <p:ph type="title"/>
          </p:nvPr>
        </p:nvSpPr>
        <p:spPr>
          <a:xfrm>
            <a:off x="1066800" y="642594"/>
            <a:ext cx="10058400" cy="1051719"/>
          </a:xfrm>
        </p:spPr>
        <p:txBody>
          <a:bodyPr/>
          <a:lstStyle/>
          <a:p>
            <a:r>
              <a:rPr lang="en-US" dirty="0"/>
              <a:t>French imperialism in Indochina</a:t>
            </a:r>
          </a:p>
        </p:txBody>
      </p:sp>
      <p:pic>
        <p:nvPicPr>
          <p:cNvPr id="5" name="Content Placeholder 4">
            <a:extLst>
              <a:ext uri="{FF2B5EF4-FFF2-40B4-BE49-F238E27FC236}">
                <a16:creationId xmlns:a16="http://schemas.microsoft.com/office/drawing/2014/main" id="{34353E1A-73F3-8446-886E-F6C83550253F}"/>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362366" y="2891588"/>
            <a:ext cx="5368508" cy="3580752"/>
          </a:xfrm>
          <a:prstGeom prst="rect">
            <a:avLst/>
          </a:prstGeom>
        </p:spPr>
      </p:pic>
      <p:sp>
        <p:nvSpPr>
          <p:cNvPr id="6" name="Text Placeholder 5">
            <a:extLst>
              <a:ext uri="{FF2B5EF4-FFF2-40B4-BE49-F238E27FC236}">
                <a16:creationId xmlns:a16="http://schemas.microsoft.com/office/drawing/2014/main" id="{F67FED84-BD51-7648-B159-F4AC7BEA7A41}"/>
              </a:ext>
            </a:extLst>
          </p:cNvPr>
          <p:cNvSpPr>
            <a:spLocks noGrp="1"/>
          </p:cNvSpPr>
          <p:nvPr>
            <p:ph type="body" idx="4294967295"/>
          </p:nvPr>
        </p:nvSpPr>
        <p:spPr>
          <a:xfrm>
            <a:off x="1066799" y="1782269"/>
            <a:ext cx="4664075" cy="639762"/>
          </a:xfrm>
        </p:spPr>
        <p:txBody>
          <a:bodyPr/>
          <a:lstStyle/>
          <a:p>
            <a:r>
              <a:rPr lang="en-US" b="0" dirty="0"/>
              <a:t> </a:t>
            </a:r>
            <a:r>
              <a:rPr lang="en-US" dirty="0"/>
              <a:t>Notre Dame Cathedral Basilica of Saigon</a:t>
            </a:r>
          </a:p>
        </p:txBody>
      </p:sp>
      <p:sp>
        <p:nvSpPr>
          <p:cNvPr id="7" name="Text Placeholder 6">
            <a:extLst>
              <a:ext uri="{FF2B5EF4-FFF2-40B4-BE49-F238E27FC236}">
                <a16:creationId xmlns:a16="http://schemas.microsoft.com/office/drawing/2014/main" id="{C564F5DB-3B3C-5C43-B4EF-C84DB563007B}"/>
              </a:ext>
            </a:extLst>
          </p:cNvPr>
          <p:cNvSpPr>
            <a:spLocks noGrp="1"/>
          </p:cNvSpPr>
          <p:nvPr>
            <p:ph type="body" sz="quarter" idx="4294967295"/>
          </p:nvPr>
        </p:nvSpPr>
        <p:spPr>
          <a:xfrm>
            <a:off x="6461125" y="1620828"/>
            <a:ext cx="4664075" cy="639762"/>
          </a:xfrm>
        </p:spPr>
        <p:txBody>
          <a:bodyPr>
            <a:normAutofit lnSpcReduction="10000"/>
          </a:bodyPr>
          <a:lstStyle/>
          <a:p>
            <a:r>
              <a:rPr lang="en-US" dirty="0"/>
              <a:t>French colonial administrator is pulled by a Vietnamese rickshaw driver.</a:t>
            </a:r>
          </a:p>
        </p:txBody>
      </p:sp>
      <p:pic>
        <p:nvPicPr>
          <p:cNvPr id="12" name="Content Placeholder 11">
            <a:extLst>
              <a:ext uri="{FF2B5EF4-FFF2-40B4-BE49-F238E27FC236}">
                <a16:creationId xmlns:a16="http://schemas.microsoft.com/office/drawing/2014/main" id="{61B27EB0-3A9C-B14B-AAC0-A6468185CEE4}"/>
              </a:ext>
            </a:extLst>
          </p:cNvPr>
          <p:cNvPicPr>
            <a:picLocks noGrp="1" noChangeAspect="1"/>
          </p:cNvPicPr>
          <p:nvPr>
            <p:ph sz="half" idx="2"/>
          </p:nvPr>
        </p:nvPicPr>
        <p:blipFill>
          <a:blip r:embed="rId3"/>
          <a:stretch>
            <a:fillRect/>
          </a:stretch>
        </p:blipFill>
        <p:spPr>
          <a:xfrm>
            <a:off x="6461124" y="2357498"/>
            <a:ext cx="5359749" cy="4114842"/>
          </a:xfrm>
          <a:prstGeom prst="rect">
            <a:avLst/>
          </a:prstGeom>
        </p:spPr>
      </p:pic>
    </p:spTree>
    <p:extLst>
      <p:ext uri="{BB962C8B-B14F-4D97-AF65-F5344CB8AC3E}">
        <p14:creationId xmlns:p14="http://schemas.microsoft.com/office/powerpoint/2010/main" val="2090845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DD64C-2D86-2043-ACA9-4863C59F23DC}"/>
              </a:ext>
            </a:extLst>
          </p:cNvPr>
          <p:cNvSpPr>
            <a:spLocks noGrp="1"/>
          </p:cNvSpPr>
          <p:nvPr>
            <p:ph type="title"/>
          </p:nvPr>
        </p:nvSpPr>
        <p:spPr>
          <a:xfrm>
            <a:off x="868680" y="642593"/>
            <a:ext cx="6281928" cy="1744183"/>
          </a:xfrm>
        </p:spPr>
        <p:txBody>
          <a:bodyPr vert="horz" lIns="91440" tIns="45720" rIns="91440" bIns="45720" rtlCol="0" anchor="ctr">
            <a:normAutofit/>
          </a:bodyPr>
          <a:lstStyle/>
          <a:p>
            <a:r>
              <a:rPr lang="en-US"/>
              <a:t>Ho Chi Minh</a:t>
            </a:r>
            <a:endParaRPr lang="en-US" dirty="0"/>
          </a:p>
        </p:txBody>
      </p:sp>
      <p:sp>
        <p:nvSpPr>
          <p:cNvPr id="3" name="Content Placeholder 2">
            <a:extLst>
              <a:ext uri="{FF2B5EF4-FFF2-40B4-BE49-F238E27FC236}">
                <a16:creationId xmlns:a16="http://schemas.microsoft.com/office/drawing/2014/main" id="{F64D5F79-2690-5741-AEB7-B2C429C703B7}"/>
              </a:ext>
            </a:extLst>
          </p:cNvPr>
          <p:cNvSpPr>
            <a:spLocks noGrp="1"/>
          </p:cNvSpPr>
          <p:nvPr>
            <p:ph sz="half" idx="1"/>
          </p:nvPr>
        </p:nvSpPr>
        <p:spPr>
          <a:xfrm>
            <a:off x="868680" y="2386584"/>
            <a:ext cx="6281928" cy="3648456"/>
          </a:xfrm>
        </p:spPr>
        <p:txBody>
          <a:bodyPr vert="horz" lIns="91440" tIns="45720" rIns="91440" bIns="45720" rtlCol="0">
            <a:normAutofit lnSpcReduction="10000"/>
          </a:bodyPr>
          <a:lstStyle/>
          <a:p>
            <a:r>
              <a:rPr lang="en-US" dirty="0"/>
              <a:t>Ho was a nationalist and a communist, whose name means “</a:t>
            </a:r>
            <a:r>
              <a:rPr lang="en-US" dirty="0">
                <a:solidFill>
                  <a:srgbClr val="FF0000"/>
                </a:solidFill>
              </a:rPr>
              <a:t>He Who Enlightens.”</a:t>
            </a:r>
          </a:p>
          <a:p>
            <a:r>
              <a:rPr lang="en-US" dirty="0"/>
              <a:t>His appeals for Indochina’s sovereignty were rejected by President Wilson at post-World War I Paris Peace Conference.</a:t>
            </a:r>
          </a:p>
          <a:p>
            <a:r>
              <a:rPr lang="en-US" dirty="0"/>
              <a:t>He lived in China and the Soviet Union where he was influenced by communist doctrine.</a:t>
            </a:r>
          </a:p>
          <a:p>
            <a:r>
              <a:rPr lang="en-US" dirty="0"/>
              <a:t>He formed the League for the Independence of Vietnam, or the </a:t>
            </a:r>
            <a:r>
              <a:rPr lang="en-US" dirty="0">
                <a:solidFill>
                  <a:srgbClr val="FF0000"/>
                </a:solidFill>
              </a:rPr>
              <a:t>Vietminh</a:t>
            </a:r>
            <a:r>
              <a:rPr lang="en-US" dirty="0">
                <a:solidFill>
                  <a:schemeClr val="accent4"/>
                </a:solidFill>
              </a:rPr>
              <a:t>, </a:t>
            </a:r>
            <a:r>
              <a:rPr lang="en-US" dirty="0"/>
              <a:t>which became the military power of communist north Vietnam, whose capital was </a:t>
            </a:r>
            <a:r>
              <a:rPr lang="en-US" dirty="0">
                <a:solidFill>
                  <a:srgbClr val="FF0000"/>
                </a:solidFill>
              </a:rPr>
              <a:t>Hanoi</a:t>
            </a:r>
            <a:r>
              <a:rPr lang="en-US" dirty="0">
                <a:solidFill>
                  <a:schemeClr val="accent5">
                    <a:lumMod val="75000"/>
                  </a:schemeClr>
                </a:solidFill>
              </a:rPr>
              <a:t>.</a:t>
            </a:r>
          </a:p>
          <a:p>
            <a:r>
              <a:rPr lang="en-US" dirty="0"/>
              <a:t>Both US presidents Truman and Eisenhower saw Ho as a threat to U.S. Cold War goals and sought to topple him, however unsuccessfully.</a:t>
            </a:r>
          </a:p>
          <a:p>
            <a:endParaRPr lang="en-US" dirty="0"/>
          </a:p>
          <a:p>
            <a:endParaRPr lang="en-US" dirty="0"/>
          </a:p>
        </p:txBody>
      </p:sp>
      <p:pic>
        <p:nvPicPr>
          <p:cNvPr id="5" name="Content Placeholder 4">
            <a:extLst>
              <a:ext uri="{FF2B5EF4-FFF2-40B4-BE49-F238E27FC236}">
                <a16:creationId xmlns:a16="http://schemas.microsoft.com/office/drawing/2014/main" id="{40F11608-FBA1-044A-9749-2E72A57012E5}"/>
              </a:ext>
            </a:extLst>
          </p:cNvPr>
          <p:cNvPicPr>
            <a:picLocks noGrp="1" noChangeAspect="1"/>
          </p:cNvPicPr>
          <p:nvPr>
            <p:ph sz="half" idx="2"/>
          </p:nvPr>
        </p:nvPicPr>
        <p:blipFill rotWithShape="1">
          <a:blip r:embed="rId2"/>
          <a:srcRect l="15804" r="-2" b="-2"/>
          <a:stretch/>
        </p:blipFill>
        <p:spPr>
          <a:xfrm>
            <a:off x="7837371" y="237744"/>
            <a:ext cx="4124416" cy="6382512"/>
          </a:xfrm>
          <a:prstGeom prst="rect">
            <a:avLst/>
          </a:prstGeom>
        </p:spPr>
      </p:pic>
    </p:spTree>
    <p:extLst>
      <p:ext uri="{BB962C8B-B14F-4D97-AF65-F5344CB8AC3E}">
        <p14:creationId xmlns:p14="http://schemas.microsoft.com/office/powerpoint/2010/main" val="2345483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C31797C-2890-5040-AA8E-5EC5CBD50DD1}"/>
              </a:ext>
            </a:extLst>
          </p:cNvPr>
          <p:cNvPicPr>
            <a:picLocks noGrp="1" noChangeAspect="1"/>
          </p:cNvPicPr>
          <p:nvPr>
            <p:ph sz="half" idx="2"/>
          </p:nvPr>
        </p:nvPicPr>
        <p:blipFill rotWithShape="1">
          <a:blip r:embed="rId2"/>
          <a:srcRect l="1383" r="478" b="-2"/>
          <a:stretch/>
        </p:blipFill>
        <p:spPr>
          <a:xfrm>
            <a:off x="190846" y="237744"/>
            <a:ext cx="4040033" cy="6382512"/>
          </a:xfrm>
          <a:prstGeom prst="rect">
            <a:avLst/>
          </a:prstGeom>
        </p:spPr>
      </p:pic>
      <p:sp>
        <p:nvSpPr>
          <p:cNvPr id="5" name="Title 4">
            <a:extLst>
              <a:ext uri="{FF2B5EF4-FFF2-40B4-BE49-F238E27FC236}">
                <a16:creationId xmlns:a16="http://schemas.microsoft.com/office/drawing/2014/main" id="{75622643-64FF-1747-B014-212A381F1B19}"/>
              </a:ext>
            </a:extLst>
          </p:cNvPr>
          <p:cNvSpPr>
            <a:spLocks noGrp="1"/>
          </p:cNvSpPr>
          <p:nvPr>
            <p:ph type="title"/>
          </p:nvPr>
        </p:nvSpPr>
        <p:spPr>
          <a:xfrm>
            <a:off x="4965192" y="642593"/>
            <a:ext cx="6280826" cy="1746504"/>
          </a:xfrm>
        </p:spPr>
        <p:txBody>
          <a:bodyPr vert="horz" lIns="91440" tIns="45720" rIns="91440" bIns="45720" rtlCol="0" anchor="ctr">
            <a:normAutofit/>
          </a:bodyPr>
          <a:lstStyle/>
          <a:p>
            <a:r>
              <a:rPr lang="en-US" dirty="0"/>
              <a:t>Indochina War</a:t>
            </a:r>
          </a:p>
        </p:txBody>
      </p:sp>
      <p:sp>
        <p:nvSpPr>
          <p:cNvPr id="6" name="Content Placeholder 5">
            <a:extLst>
              <a:ext uri="{FF2B5EF4-FFF2-40B4-BE49-F238E27FC236}">
                <a16:creationId xmlns:a16="http://schemas.microsoft.com/office/drawing/2014/main" id="{32226F73-6CCC-1E47-AD07-0D7A8C50D153}"/>
              </a:ext>
            </a:extLst>
          </p:cNvPr>
          <p:cNvSpPr>
            <a:spLocks noGrp="1"/>
          </p:cNvSpPr>
          <p:nvPr>
            <p:ph sz="half" idx="1"/>
          </p:nvPr>
        </p:nvSpPr>
        <p:spPr>
          <a:xfrm>
            <a:off x="4965192" y="2386584"/>
            <a:ext cx="6280826" cy="3648456"/>
          </a:xfrm>
        </p:spPr>
        <p:txBody>
          <a:bodyPr vert="horz" lIns="91440" tIns="45720" rIns="91440" bIns="45720" rtlCol="0">
            <a:normAutofit lnSpcReduction="10000"/>
          </a:bodyPr>
          <a:lstStyle/>
          <a:p>
            <a:r>
              <a:rPr lang="en-US" sz="1700" dirty="0"/>
              <a:t>The </a:t>
            </a:r>
            <a:r>
              <a:rPr lang="en-US" sz="1700" dirty="0">
                <a:solidFill>
                  <a:srgbClr val="C00000"/>
                </a:solidFill>
              </a:rPr>
              <a:t>domino effect</a:t>
            </a:r>
            <a:r>
              <a:rPr lang="en-US" sz="1700" dirty="0"/>
              <a:t>, or Cold War fear that if one region (Indochina) became communist, others surrounding it would as well, justified Presidents Truman and Eisenhower’s decision to support and aid the French quest to maintain Indochina as its colony after World War II ended.</a:t>
            </a:r>
          </a:p>
          <a:p>
            <a:r>
              <a:rPr lang="en-US" sz="1700" dirty="0"/>
              <a:t>In the Indochina War, the French forces were defeated at the (in)famous </a:t>
            </a:r>
            <a:r>
              <a:rPr lang="en-US" sz="1700" dirty="0">
                <a:solidFill>
                  <a:srgbClr val="C00000"/>
                </a:solidFill>
              </a:rPr>
              <a:t>Battle of </a:t>
            </a:r>
            <a:r>
              <a:rPr lang="en-US" sz="1700" dirty="0" err="1">
                <a:solidFill>
                  <a:srgbClr val="C00000"/>
                </a:solidFill>
              </a:rPr>
              <a:t>Dien</a:t>
            </a:r>
            <a:r>
              <a:rPr lang="en-US" sz="1700" dirty="0">
                <a:solidFill>
                  <a:srgbClr val="C00000"/>
                </a:solidFill>
              </a:rPr>
              <a:t> bien </a:t>
            </a:r>
            <a:r>
              <a:rPr lang="en-US" sz="1700" dirty="0" err="1">
                <a:solidFill>
                  <a:srgbClr val="C00000"/>
                </a:solidFill>
              </a:rPr>
              <a:t>Phu</a:t>
            </a:r>
            <a:r>
              <a:rPr lang="en-US" sz="1700" dirty="0"/>
              <a:t>, and Indochina was seemingly freed of its French colonial masters.</a:t>
            </a:r>
          </a:p>
          <a:p>
            <a:r>
              <a:rPr lang="en-US" sz="1700" dirty="0"/>
              <a:t>However, the </a:t>
            </a:r>
            <a:r>
              <a:rPr lang="en-US" sz="1700" dirty="0">
                <a:solidFill>
                  <a:srgbClr val="C00000"/>
                </a:solidFill>
              </a:rPr>
              <a:t>Geneva Conference</a:t>
            </a:r>
            <a:r>
              <a:rPr lang="en-US" sz="1700" dirty="0"/>
              <a:t>, organized by the western nations as overseers of Indochina’s transition from colony to sovereign nation, convened in 1955, and divided Vietnam in half at the 17</a:t>
            </a:r>
            <a:r>
              <a:rPr lang="en-US" sz="1700" baseline="30000" dirty="0"/>
              <a:t>th</a:t>
            </a:r>
            <a:r>
              <a:rPr lang="en-US" sz="1700" dirty="0"/>
              <a:t> parallel for what they claimed would be two years, after which time democratic elections would be held to re-unify Vietnam.</a:t>
            </a:r>
          </a:p>
        </p:txBody>
      </p:sp>
    </p:spTree>
    <p:extLst>
      <p:ext uri="{BB962C8B-B14F-4D97-AF65-F5344CB8AC3E}">
        <p14:creationId xmlns:p14="http://schemas.microsoft.com/office/powerpoint/2010/main" val="226994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3AA867-4A67-BC4C-A9AA-E57B3DC146EF}"/>
              </a:ext>
            </a:extLst>
          </p:cNvPr>
          <p:cNvSpPr>
            <a:spLocks noGrp="1"/>
          </p:cNvSpPr>
          <p:nvPr>
            <p:ph type="title"/>
          </p:nvPr>
        </p:nvSpPr>
        <p:spPr>
          <a:xfrm>
            <a:off x="1175512" y="870132"/>
            <a:ext cx="9792208" cy="1527078"/>
          </a:xfrm>
        </p:spPr>
        <p:txBody>
          <a:bodyPr>
            <a:normAutofit/>
          </a:bodyPr>
          <a:lstStyle/>
          <a:p>
            <a:r>
              <a:rPr lang="en-US" dirty="0"/>
              <a:t>The Unwinnable War in Vietnam</a:t>
            </a:r>
          </a:p>
        </p:txBody>
      </p:sp>
      <p:sp>
        <p:nvSpPr>
          <p:cNvPr id="6" name="Content Placeholder 5">
            <a:extLst>
              <a:ext uri="{FF2B5EF4-FFF2-40B4-BE49-F238E27FC236}">
                <a16:creationId xmlns:a16="http://schemas.microsoft.com/office/drawing/2014/main" id="{448A7D2C-7903-C44D-B99C-AF5FE7D61626}"/>
              </a:ext>
            </a:extLst>
          </p:cNvPr>
          <p:cNvSpPr>
            <a:spLocks noGrp="1"/>
          </p:cNvSpPr>
          <p:nvPr>
            <p:ph idx="1"/>
          </p:nvPr>
        </p:nvSpPr>
        <p:spPr>
          <a:xfrm>
            <a:off x="1175512" y="2557849"/>
            <a:ext cx="9792208" cy="3407862"/>
          </a:xfrm>
        </p:spPr>
        <p:txBody>
          <a:bodyPr>
            <a:normAutofit lnSpcReduction="10000"/>
          </a:bodyPr>
          <a:lstStyle/>
          <a:p>
            <a:pPr>
              <a:lnSpc>
                <a:spcPct val="90000"/>
              </a:lnSpc>
            </a:pPr>
            <a:r>
              <a:rPr lang="en-US" sz="1700" dirty="0"/>
              <a:t>Vietnam remained divided, and in 1962, the new U.S. president </a:t>
            </a:r>
            <a:r>
              <a:rPr lang="en-US" sz="1700" dirty="0">
                <a:solidFill>
                  <a:srgbClr val="FF0000"/>
                </a:solidFill>
              </a:rPr>
              <a:t>John F. Kennedy</a:t>
            </a:r>
            <a:r>
              <a:rPr lang="en-US" sz="1700" dirty="0"/>
              <a:t>, sought to bolster his Cold War foreign policy credentials and legitimacy by increasing U.S. military advisors in Vietnam more than ten-fold, and authorizing U.S. forces to engage in direct combat there.</a:t>
            </a:r>
          </a:p>
          <a:p>
            <a:pPr>
              <a:lnSpc>
                <a:spcPct val="90000"/>
              </a:lnSpc>
            </a:pPr>
            <a:r>
              <a:rPr lang="en-US" sz="1700" dirty="0"/>
              <a:t>After President Kennedy’s assassination, his successor, </a:t>
            </a:r>
            <a:r>
              <a:rPr lang="en-US" sz="1700" dirty="0">
                <a:solidFill>
                  <a:srgbClr val="FF0000"/>
                </a:solidFill>
              </a:rPr>
              <a:t>Lyndon B. Johnson</a:t>
            </a:r>
            <a:r>
              <a:rPr lang="en-US" sz="1700" dirty="0"/>
              <a:t>, escalated U.S. involvement in the war with massive bombing campaigns in Vietnam and the use of chemical weapons in the form of </a:t>
            </a:r>
            <a:r>
              <a:rPr lang="en-US" sz="1700" dirty="0">
                <a:solidFill>
                  <a:srgbClr val="FF0000"/>
                </a:solidFill>
              </a:rPr>
              <a:t>Napalm</a:t>
            </a:r>
            <a:r>
              <a:rPr lang="en-US" sz="1700" dirty="0"/>
              <a:t>, a chemical gel that burned its victims,</a:t>
            </a:r>
            <a:r>
              <a:rPr lang="en-US" sz="1700" dirty="0">
                <a:solidFill>
                  <a:schemeClr val="accent1"/>
                </a:solidFill>
              </a:rPr>
              <a:t> </a:t>
            </a:r>
            <a:r>
              <a:rPr lang="en-US" sz="1700" dirty="0">
                <a:solidFill>
                  <a:srgbClr val="FF0000"/>
                </a:solidFill>
              </a:rPr>
              <a:t>and Agent Orange</a:t>
            </a:r>
            <a:r>
              <a:rPr lang="en-US" sz="1700" dirty="0"/>
              <a:t>, which was sprayed over jungle foliage to de-nude the dense ground cover in which the Vietminh and their south Vietnamese compatriots, the </a:t>
            </a:r>
            <a:r>
              <a:rPr lang="en-US" sz="1700" dirty="0">
                <a:solidFill>
                  <a:srgbClr val="FF0000"/>
                </a:solidFill>
              </a:rPr>
              <a:t>Vietcong</a:t>
            </a:r>
            <a:r>
              <a:rPr lang="en-US" sz="1700" dirty="0"/>
              <a:t>, were hiding and waging guerilla warfare against U.S. soldiers.</a:t>
            </a:r>
          </a:p>
          <a:p>
            <a:pPr>
              <a:lnSpc>
                <a:spcPct val="90000"/>
              </a:lnSpc>
            </a:pPr>
            <a:r>
              <a:rPr lang="en-US" sz="1700" dirty="0"/>
              <a:t>By the end of Johnson’s presidency in 1967, however, victory in Vietnam seemed no closer than it did in 1963 when Kennedy was assassinated.</a:t>
            </a:r>
          </a:p>
          <a:p>
            <a:pPr>
              <a:lnSpc>
                <a:spcPct val="90000"/>
              </a:lnSpc>
            </a:pPr>
            <a:r>
              <a:rPr lang="en-US" sz="1700" dirty="0"/>
              <a:t>U.S. popular opinion turned against the war in 1968 during the </a:t>
            </a:r>
            <a:r>
              <a:rPr lang="en-US" sz="1700" dirty="0">
                <a:solidFill>
                  <a:srgbClr val="FF0000"/>
                </a:solidFill>
              </a:rPr>
              <a:t>Tet Offensive</a:t>
            </a:r>
            <a:r>
              <a:rPr lang="en-US" sz="1700" dirty="0"/>
              <a:t>, when the Vietminh and Vietcong coordinated massive strikes during the Vietnamese Tet New Year against countless South Vietnamese villages, more than 100 cities, 12 U.S. military bases, and the U.S. embassy in South Vietnam’s capital, </a:t>
            </a:r>
            <a:r>
              <a:rPr lang="en-US" sz="1700" dirty="0">
                <a:solidFill>
                  <a:srgbClr val="FF0000"/>
                </a:solidFill>
              </a:rPr>
              <a:t>Saigon</a:t>
            </a:r>
            <a:r>
              <a:rPr lang="en-US" sz="1700" dirty="0"/>
              <a:t>.</a:t>
            </a:r>
          </a:p>
        </p:txBody>
      </p:sp>
    </p:spTree>
    <p:extLst>
      <p:ext uri="{BB962C8B-B14F-4D97-AF65-F5344CB8AC3E}">
        <p14:creationId xmlns:p14="http://schemas.microsoft.com/office/powerpoint/2010/main" val="4089019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F00883-1604-AB40-95EA-CB3275C88AAE}"/>
              </a:ext>
            </a:extLst>
          </p:cNvPr>
          <p:cNvSpPr>
            <a:spLocks noGrp="1"/>
          </p:cNvSpPr>
          <p:nvPr>
            <p:ph type="title"/>
          </p:nvPr>
        </p:nvSpPr>
        <p:spPr/>
        <p:txBody>
          <a:bodyPr/>
          <a:lstStyle/>
          <a:p>
            <a:r>
              <a:rPr lang="en-US" dirty="0"/>
              <a:t>The Unwinnable War in Vietnam</a:t>
            </a:r>
          </a:p>
        </p:txBody>
      </p:sp>
      <p:sp>
        <p:nvSpPr>
          <p:cNvPr id="5" name="Text Placeholder 4">
            <a:extLst>
              <a:ext uri="{FF2B5EF4-FFF2-40B4-BE49-F238E27FC236}">
                <a16:creationId xmlns:a16="http://schemas.microsoft.com/office/drawing/2014/main" id="{9979F3F3-99ED-8244-B265-8A878F0E913F}"/>
              </a:ext>
            </a:extLst>
          </p:cNvPr>
          <p:cNvSpPr>
            <a:spLocks noGrp="1"/>
          </p:cNvSpPr>
          <p:nvPr>
            <p:ph type="body" idx="1"/>
          </p:nvPr>
        </p:nvSpPr>
        <p:spPr/>
        <p:txBody>
          <a:bodyPr>
            <a:normAutofit fontScale="85000" lnSpcReduction="10000"/>
          </a:bodyPr>
          <a:lstStyle/>
          <a:p>
            <a:r>
              <a:rPr lang="en-US" dirty="0"/>
              <a:t>American military airplanes spray Agent Orange defoliant over Vietnamese jungles.</a:t>
            </a:r>
          </a:p>
        </p:txBody>
      </p:sp>
      <p:pic>
        <p:nvPicPr>
          <p:cNvPr id="10" name="Content Placeholder 9">
            <a:extLst>
              <a:ext uri="{FF2B5EF4-FFF2-40B4-BE49-F238E27FC236}">
                <a16:creationId xmlns:a16="http://schemas.microsoft.com/office/drawing/2014/main" id="{7902638F-E371-8847-8301-4D0EE21C1FC5}"/>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377967" y="2792413"/>
            <a:ext cx="5227406" cy="3753115"/>
          </a:xfrm>
          <a:prstGeom prst="rect">
            <a:avLst/>
          </a:prstGeom>
        </p:spPr>
      </p:pic>
      <p:sp>
        <p:nvSpPr>
          <p:cNvPr id="7" name="Text Placeholder 6">
            <a:extLst>
              <a:ext uri="{FF2B5EF4-FFF2-40B4-BE49-F238E27FC236}">
                <a16:creationId xmlns:a16="http://schemas.microsoft.com/office/drawing/2014/main" id="{9B10908A-0830-1E45-95F6-13B64019B012}"/>
              </a:ext>
            </a:extLst>
          </p:cNvPr>
          <p:cNvSpPr>
            <a:spLocks noGrp="1"/>
          </p:cNvSpPr>
          <p:nvPr>
            <p:ph type="body" sz="quarter" idx="3"/>
          </p:nvPr>
        </p:nvSpPr>
        <p:spPr/>
        <p:txBody>
          <a:bodyPr>
            <a:normAutofit fontScale="85000" lnSpcReduction="10000"/>
          </a:bodyPr>
          <a:lstStyle/>
          <a:p>
            <a:r>
              <a:rPr lang="en-US" dirty="0"/>
              <a:t>American forces defend U.S. military headquarters in Saigon during the Tet Offensive.</a:t>
            </a:r>
          </a:p>
        </p:txBody>
      </p:sp>
      <p:pic>
        <p:nvPicPr>
          <p:cNvPr id="9" name="Content Placeholder 8">
            <a:extLst>
              <a:ext uri="{FF2B5EF4-FFF2-40B4-BE49-F238E27FC236}">
                <a16:creationId xmlns:a16="http://schemas.microsoft.com/office/drawing/2014/main" id="{0B7368D8-6EED-5746-BAA8-DE39F621BD84}"/>
              </a:ext>
            </a:extLst>
          </p:cNvPr>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6401598" y="2888681"/>
            <a:ext cx="5412435" cy="3560577"/>
          </a:xfrm>
          <a:prstGeom prst="rect">
            <a:avLst/>
          </a:prstGeom>
        </p:spPr>
      </p:pic>
    </p:spTree>
    <p:extLst>
      <p:ext uri="{BB962C8B-B14F-4D97-AF65-F5344CB8AC3E}">
        <p14:creationId xmlns:p14="http://schemas.microsoft.com/office/powerpoint/2010/main" val="2000558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39C40-AA02-584D-ABB8-A3718DB84B78}"/>
              </a:ext>
            </a:extLst>
          </p:cNvPr>
          <p:cNvSpPr>
            <a:spLocks noGrp="1"/>
          </p:cNvSpPr>
          <p:nvPr>
            <p:ph type="title"/>
          </p:nvPr>
        </p:nvSpPr>
        <p:spPr>
          <a:xfrm>
            <a:off x="1066800" y="642594"/>
            <a:ext cx="10058400" cy="1371600"/>
          </a:xfrm>
        </p:spPr>
        <p:txBody>
          <a:bodyPr/>
          <a:lstStyle/>
          <a:p>
            <a:r>
              <a:rPr lang="en-US"/>
              <a:t>America loses Vietnam</a:t>
            </a:r>
            <a:endParaRPr lang="en-US" dirty="0"/>
          </a:p>
        </p:txBody>
      </p:sp>
      <p:sp>
        <p:nvSpPr>
          <p:cNvPr id="3" name="Content Placeholder 2">
            <a:extLst>
              <a:ext uri="{FF2B5EF4-FFF2-40B4-BE49-F238E27FC236}">
                <a16:creationId xmlns:a16="http://schemas.microsoft.com/office/drawing/2014/main" id="{010E86D5-CA18-C940-A1E4-39F265FDE2A9}"/>
              </a:ext>
            </a:extLst>
          </p:cNvPr>
          <p:cNvSpPr>
            <a:spLocks noGrp="1"/>
          </p:cNvSpPr>
          <p:nvPr>
            <p:ph idx="1"/>
          </p:nvPr>
        </p:nvSpPr>
        <p:spPr>
          <a:xfrm>
            <a:off x="1066800" y="2103120"/>
            <a:ext cx="10058400" cy="3849624"/>
          </a:xfrm>
        </p:spPr>
        <p:txBody>
          <a:bodyPr>
            <a:normAutofit fontScale="92500" lnSpcReduction="20000"/>
          </a:bodyPr>
          <a:lstStyle/>
          <a:p>
            <a:r>
              <a:rPr lang="en-US" dirty="0"/>
              <a:t>When </a:t>
            </a:r>
            <a:r>
              <a:rPr lang="en-US" dirty="0">
                <a:solidFill>
                  <a:srgbClr val="C00000"/>
                </a:solidFill>
              </a:rPr>
              <a:t>Richard M. Nixon </a:t>
            </a:r>
            <a:r>
              <a:rPr lang="en-US" dirty="0"/>
              <a:t>was elected in 1968, he promised to secure U.S. </a:t>
            </a:r>
            <a:r>
              <a:rPr lang="en-US"/>
              <a:t>withdrawal </a:t>
            </a:r>
            <a:r>
              <a:rPr lang="en-US" dirty="0"/>
              <a:t>from Vietnam in what he called “peace with honor” through </a:t>
            </a:r>
            <a:r>
              <a:rPr lang="en-US" dirty="0">
                <a:solidFill>
                  <a:srgbClr val="C00000"/>
                </a:solidFill>
              </a:rPr>
              <a:t>Vietnamization</a:t>
            </a:r>
            <a:r>
              <a:rPr lang="en-US" dirty="0"/>
              <a:t>, or incrementally turning Vietnam back to the responsibility of the Vietnamese.</a:t>
            </a:r>
          </a:p>
          <a:p>
            <a:r>
              <a:rPr lang="en-US" dirty="0"/>
              <a:t>However, first Nixon secretly bombed neighboring Cambodia due to evidence that they were supplying the Vietminh and Vietcong with weapons via the </a:t>
            </a:r>
            <a:r>
              <a:rPr lang="en-US" dirty="0">
                <a:solidFill>
                  <a:srgbClr val="C00000"/>
                </a:solidFill>
              </a:rPr>
              <a:t>Ho Chi Minh Trail</a:t>
            </a:r>
            <a:r>
              <a:rPr lang="en-US" dirty="0"/>
              <a:t>, or underground communist networks and supply lines.</a:t>
            </a:r>
          </a:p>
          <a:p>
            <a:r>
              <a:rPr lang="en-US" dirty="0"/>
              <a:t>Most U.S. forces, now demoralized and even vilified back in the U.S., withdrew from Vietnam by 1973.</a:t>
            </a:r>
          </a:p>
          <a:p>
            <a:r>
              <a:rPr lang="en-US" dirty="0"/>
              <a:t>Two years later, in April, 1975, Vietminh and Vietcong troops overran South Vietnam, which surrendered unconditionally in the </a:t>
            </a:r>
            <a:r>
              <a:rPr lang="en-US" dirty="0">
                <a:solidFill>
                  <a:srgbClr val="C00000"/>
                </a:solidFill>
              </a:rPr>
              <a:t>Fall of Saigon</a:t>
            </a:r>
            <a:r>
              <a:rPr lang="en-US" dirty="0"/>
              <a:t>.</a:t>
            </a:r>
          </a:p>
          <a:p>
            <a:r>
              <a:rPr lang="en-US" dirty="0"/>
              <a:t>The more than two million Vietnamese refugees, including the family of </a:t>
            </a:r>
            <a:r>
              <a:rPr lang="en-US" dirty="0" err="1"/>
              <a:t>Thanhha</a:t>
            </a:r>
            <a:r>
              <a:rPr lang="en-US" dirty="0"/>
              <a:t> Lai, who fled their country between 1975-1995 were known as the </a:t>
            </a:r>
            <a:r>
              <a:rPr lang="en-US" dirty="0">
                <a:solidFill>
                  <a:srgbClr val="C00000"/>
                </a:solidFill>
              </a:rPr>
              <a:t>Vietnamese boat people </a:t>
            </a:r>
            <a:r>
              <a:rPr lang="en-US" dirty="0"/>
              <a:t>or </a:t>
            </a:r>
            <a:r>
              <a:rPr lang="en-US" i="1" dirty="0" err="1"/>
              <a:t>Thuyền</a:t>
            </a:r>
            <a:r>
              <a:rPr lang="en-US" i="1" dirty="0"/>
              <a:t> </a:t>
            </a:r>
            <a:r>
              <a:rPr lang="en-US" i="1" dirty="0" err="1"/>
              <a:t>nhân</a:t>
            </a:r>
            <a:r>
              <a:rPr lang="en-US" i="1" dirty="0"/>
              <a:t> </a:t>
            </a:r>
            <a:r>
              <a:rPr lang="en-US" i="1" dirty="0" err="1"/>
              <a:t>Việt</a:t>
            </a:r>
            <a:r>
              <a:rPr lang="en-US" i="1" dirty="0"/>
              <a:t> Nam.</a:t>
            </a:r>
          </a:p>
          <a:p>
            <a:r>
              <a:rPr lang="en-US" dirty="0"/>
              <a:t>Under the U.S. government program, </a:t>
            </a:r>
            <a:r>
              <a:rPr lang="en-US" dirty="0">
                <a:solidFill>
                  <a:srgbClr val="C00000"/>
                </a:solidFill>
              </a:rPr>
              <a:t>Operation New Life</a:t>
            </a:r>
            <a:r>
              <a:rPr lang="en-US" dirty="0"/>
              <a:t>, more than 100,000 Vietnamese refugees were transported to the island of Guam, where they were housed in tent cities for several weeks and then processed for re-settlement, mostly to the United States.</a:t>
            </a:r>
          </a:p>
        </p:txBody>
      </p:sp>
    </p:spTree>
    <p:extLst>
      <p:ext uri="{BB962C8B-B14F-4D97-AF65-F5344CB8AC3E}">
        <p14:creationId xmlns:p14="http://schemas.microsoft.com/office/powerpoint/2010/main" val="42426173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593632"/>
      </a:dk2>
      <a:lt2>
        <a:srgbClr val="E8E3E2"/>
      </a:lt2>
      <a:accent1>
        <a:srgbClr val="4DAEC3"/>
      </a:accent1>
      <a:accent2>
        <a:srgbClr val="3B6BB1"/>
      </a:accent2>
      <a:accent3>
        <a:srgbClr val="4E4DC3"/>
      </a:accent3>
      <a:accent4>
        <a:srgbClr val="6D3BB1"/>
      </a:accent4>
      <a:accent5>
        <a:srgbClr val="B04DC3"/>
      </a:accent5>
      <a:accent6>
        <a:srgbClr val="B13B93"/>
      </a:accent6>
      <a:hlink>
        <a:srgbClr val="723326"/>
      </a:hlink>
      <a:folHlink>
        <a:srgbClr val="4C4C4C"/>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emplate/>
  <TotalTime>169</TotalTime>
  <Words>1687</Words>
  <Application>Microsoft Office PowerPoint</Application>
  <PresentationFormat>Widescreen</PresentationFormat>
  <Paragraphs>153</Paragraphs>
  <Slides>39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39</vt:i4>
      </vt:variant>
    </vt:vector>
  </HeadingPairs>
  <TitlesOfParts>
    <vt:vector size="41" baseType="lpstr">
      <vt:lpstr>Garamond</vt:lpstr>
      <vt:lpstr>SavonVTI</vt:lpstr>
      <vt:lpstr>The Vietnam WAR and Inside Out &amp; Back Again</vt:lpstr>
      <vt:lpstr>Vietnam terms for educators</vt:lpstr>
      <vt:lpstr>Vietnam War: context &amp; synopsis</vt:lpstr>
      <vt:lpstr>French imperialism in Indochina</vt:lpstr>
      <vt:lpstr>Ho Chi Minh</vt:lpstr>
      <vt:lpstr>Indochina War</vt:lpstr>
      <vt:lpstr>The Unwinnable War in Vietnam</vt:lpstr>
      <vt:lpstr>The Unwinnable War in Vietnam</vt:lpstr>
      <vt:lpstr>America loses Vietnam</vt:lpstr>
      <vt:lpstr>The Fall of Saigon</vt:lpstr>
      <vt:lpstr>Components of this workshop:</vt:lpstr>
      <vt:lpstr>K-8 mini-lesson on being “other” </vt:lpstr>
      <vt:lpstr>Why Might This Change be Difficult?</vt:lpstr>
      <vt:lpstr>Pre-reading questions for Feel Dumb</vt:lpstr>
      <vt:lpstr>Feel Dumb  p. 156</vt:lpstr>
      <vt:lpstr>Vietnamese Alphabet</vt:lpstr>
      <vt:lpstr>Excerpt from the film“Foreign Letters”</vt:lpstr>
      <vt:lpstr> Grades 9-16 mini-lesson on different perspectives on Vietnam </vt:lpstr>
      <vt:lpstr>Poem Analysis Worksheet</vt:lpstr>
      <vt:lpstr>War &amp; Peace  p. 194</vt:lpstr>
      <vt:lpstr>“Napalm Girl”</vt:lpstr>
      <vt:lpstr>The Fall of Saigon</vt:lpstr>
      <vt:lpstr>Vietnamese Boat People</vt:lpstr>
      <vt:lpstr>Combat boots abandoned by South Vietnamese soldiers outside of Saigon.</vt:lpstr>
      <vt:lpstr>MiSSSisss WaSShington’s Response, p. 200</vt:lpstr>
      <vt:lpstr>“A Dragon dance at Tet”</vt:lpstr>
      <vt:lpstr>“school girls in white ao dais”</vt:lpstr>
      <vt:lpstr>“A Temple built on  A tree trunk”</vt:lpstr>
      <vt:lpstr>Papaya Tree, Vietnam</vt:lpstr>
      <vt:lpstr>Dear America: Letters Home from Vietnam</vt:lpstr>
      <vt:lpstr>Grades 9-16 analysis of poems through themes, main ideas, terms, and quotes: Poetry Analysis Worksheet</vt:lpstr>
      <vt:lpstr>Bridge to the Sea p. 42</vt:lpstr>
      <vt:lpstr>Quiet Decision  p. 47</vt:lpstr>
      <vt:lpstr>Saigon is Gone p. 67</vt:lpstr>
      <vt:lpstr>Tent City p. 96</vt:lpstr>
      <vt:lpstr>Choose p. 105</vt:lpstr>
      <vt:lpstr>Alabama p. 109</vt:lpstr>
      <vt:lpstr>English Above All p.116</vt:lpstr>
      <vt:lpstr>THE FRUITS OF DIASPORA:   An Engineer, a Chef, a Vet, and Not a Lawyer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Vietnam WAR and Inside Out &amp; Back Again</dc:title>
  <dc:creator>Fratto, Catherine</dc:creator>
  <cp:lastModifiedBy>Catherine Fratto</cp:lastModifiedBy>
  <cp:revision>44</cp:revision>
  <cp:lastPrinted>2019-09-26T13:10:26Z</cp:lastPrinted>
  <dcterms:created xsi:type="dcterms:W3CDTF">2019-09-25T20:08:55Z</dcterms:created>
  <dcterms:modified xsi:type="dcterms:W3CDTF">2020-03-27T21:13:35Z</dcterms:modified>
</cp:coreProperties>
</file>